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90600" y="2828939"/>
            <a:ext cx="5393055" cy="5993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900" y="-38927"/>
            <a:ext cx="12593866" cy="2566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08806" y="2845258"/>
            <a:ext cx="10666095" cy="4253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hyperlink" Target="mailto:info@zopyx.com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9.png"/><Relationship Id="rId17" Type="http://schemas.openxmlformats.org/officeDocument/2006/relationships/image" Target="../media/image2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hyperlink" Target="http://host/de/my-onkopedia/mammakarzinom-der-frau/archive/version-25.03.2014/%40%40view/xml/index.xml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jpg"/><Relationship Id="rId5" Type="http://schemas.openxmlformats.org/officeDocument/2006/relationships/image" Target="../media/image36.png"/><Relationship Id="rId6" Type="http://schemas.openxmlformats.org/officeDocument/2006/relationships/image" Target="../media/image37.jp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jpg"/><Relationship Id="rId14" Type="http://schemas.openxmlformats.org/officeDocument/2006/relationships/image" Target="../media/image45.png"/><Relationship Id="rId15" Type="http://schemas.openxmlformats.org/officeDocument/2006/relationships/image" Target="../media/image46.png"/><Relationship Id="rId16" Type="http://schemas.openxmlformats.org/officeDocument/2006/relationships/image" Target="../media/image47.jpg"/><Relationship Id="rId17" Type="http://schemas.openxmlformats.org/officeDocument/2006/relationships/image" Target="../media/image48.png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20" Type="http://schemas.openxmlformats.org/officeDocument/2006/relationships/image" Target="../media/image51.png"/><Relationship Id="rId21" Type="http://schemas.openxmlformats.org/officeDocument/2006/relationships/image" Target="../media/image52.jpg"/><Relationship Id="rId22" Type="http://schemas.openxmlformats.org/officeDocument/2006/relationships/image" Target="../media/image53.png"/><Relationship Id="rId23" Type="http://schemas.openxmlformats.org/officeDocument/2006/relationships/image" Target="../media/image54.png"/><Relationship Id="rId24" Type="http://schemas.openxmlformats.org/officeDocument/2006/relationships/image" Target="../media/image55.png"/><Relationship Id="rId25" Type="http://schemas.openxmlformats.org/officeDocument/2006/relationships/image" Target="../media/image56.jpg"/><Relationship Id="rId26" Type="http://schemas.openxmlformats.org/officeDocument/2006/relationships/image" Target="../media/image57.png"/><Relationship Id="rId27" Type="http://schemas.openxmlformats.org/officeDocument/2006/relationships/image" Target="../media/image58.jpg"/><Relationship Id="rId28" Type="http://schemas.openxmlformats.org/officeDocument/2006/relationships/image" Target="../media/image59.png"/><Relationship Id="rId29" Type="http://schemas.openxmlformats.org/officeDocument/2006/relationships/image" Target="../media/image60.png"/><Relationship Id="rId30" Type="http://schemas.openxmlformats.org/officeDocument/2006/relationships/image" Target="../media/image61.png"/><Relationship Id="rId31" Type="http://schemas.openxmlformats.org/officeDocument/2006/relationships/image" Target="../media/image62.png"/><Relationship Id="rId32" Type="http://schemas.openxmlformats.org/officeDocument/2006/relationships/image" Target="../media/image63.png"/><Relationship Id="rId33" Type="http://schemas.openxmlformats.org/officeDocument/2006/relationships/image" Target="../media/image64.png"/><Relationship Id="rId34" Type="http://schemas.openxmlformats.org/officeDocument/2006/relationships/image" Target="../media/image65.png"/><Relationship Id="rId35" Type="http://schemas.openxmlformats.org/officeDocument/2006/relationships/image" Target="../media/image66.png"/><Relationship Id="rId36" Type="http://schemas.openxmlformats.org/officeDocument/2006/relationships/image" Target="../media/image67.png"/><Relationship Id="rId37" Type="http://schemas.openxmlformats.org/officeDocument/2006/relationships/image" Target="../media/image68.png"/><Relationship Id="rId38" Type="http://schemas.openxmlformats.org/officeDocument/2006/relationships/image" Target="../media/image69.png"/><Relationship Id="rId39" Type="http://schemas.openxmlformats.org/officeDocument/2006/relationships/image" Target="../media/image70.png"/><Relationship Id="rId40" Type="http://schemas.openxmlformats.org/officeDocument/2006/relationships/image" Target="../media/image71.png"/><Relationship Id="rId41" Type="http://schemas.openxmlformats.org/officeDocument/2006/relationships/image" Target="../media/image72.png"/><Relationship Id="rId42" Type="http://schemas.openxmlformats.org/officeDocument/2006/relationships/image" Target="../media/image73.png"/><Relationship Id="rId43" Type="http://schemas.openxmlformats.org/officeDocument/2006/relationships/image" Target="../media/image7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Relationship Id="rId8" Type="http://schemas.openxmlformats.org/officeDocument/2006/relationships/image" Target="../media/image84.png"/><Relationship Id="rId9" Type="http://schemas.openxmlformats.org/officeDocument/2006/relationships/image" Target="../media/image85.png"/><Relationship Id="rId10" Type="http://schemas.openxmlformats.org/officeDocument/2006/relationships/image" Target="../media/image86.png"/><Relationship Id="rId11" Type="http://schemas.openxmlformats.org/officeDocument/2006/relationships/image" Target="../media/image87.png"/><Relationship Id="rId12" Type="http://schemas.openxmlformats.org/officeDocument/2006/relationships/image" Target="../media/image88.png"/><Relationship Id="rId13" Type="http://schemas.openxmlformats.org/officeDocument/2006/relationships/image" Target="../media/image89.png"/><Relationship Id="rId14" Type="http://schemas.openxmlformats.org/officeDocument/2006/relationships/image" Target="../media/image9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jpg"/><Relationship Id="rId3" Type="http://schemas.openxmlformats.org/officeDocument/2006/relationships/image" Target="../media/image9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8" Type="http://schemas.openxmlformats.org/officeDocument/2006/relationships/image" Target="../media/image103.png"/><Relationship Id="rId9" Type="http://schemas.openxmlformats.org/officeDocument/2006/relationships/image" Target="../media/image104.png"/><Relationship Id="rId10" Type="http://schemas.openxmlformats.org/officeDocument/2006/relationships/image" Target="../media/image105.png"/><Relationship Id="rId11" Type="http://schemas.openxmlformats.org/officeDocument/2006/relationships/image" Target="../media/image106.png"/><Relationship Id="rId12" Type="http://schemas.openxmlformats.org/officeDocument/2006/relationships/image" Target="../media/image107.png"/><Relationship Id="rId13" Type="http://schemas.openxmlformats.org/officeDocument/2006/relationships/image" Target="../media/image108.png"/><Relationship Id="rId14" Type="http://schemas.openxmlformats.org/officeDocument/2006/relationships/image" Target="../media/image109.png"/><Relationship Id="rId15" Type="http://schemas.openxmlformats.org/officeDocument/2006/relationships/image" Target="../media/image110.png"/><Relationship Id="rId16" Type="http://schemas.openxmlformats.org/officeDocument/2006/relationships/image" Target="../media/image111.png"/><Relationship Id="rId17" Type="http://schemas.openxmlformats.org/officeDocument/2006/relationships/image" Target="../media/image112.png"/><Relationship Id="rId18" Type="http://schemas.openxmlformats.org/officeDocument/2006/relationships/image" Target="../media/image113.png"/><Relationship Id="rId19" Type="http://schemas.openxmlformats.org/officeDocument/2006/relationships/image" Target="../media/image114.png"/><Relationship Id="rId20" Type="http://schemas.openxmlformats.org/officeDocument/2006/relationships/image" Target="../media/image115.png"/><Relationship Id="rId21" Type="http://schemas.openxmlformats.org/officeDocument/2006/relationships/image" Target="../media/image116.png"/><Relationship Id="rId22" Type="http://schemas.openxmlformats.org/officeDocument/2006/relationships/image" Target="../media/image117.png"/><Relationship Id="rId23" Type="http://schemas.openxmlformats.org/officeDocument/2006/relationships/image" Target="../media/image118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dpf.org/epub/pgt/" TargetMode="External"/><Relationship Id="rId3" Type="http://schemas.openxmlformats.org/officeDocument/2006/relationships/image" Target="../media/image124.png"/><Relationship Id="rId4" Type="http://schemas.openxmlformats.org/officeDocument/2006/relationships/image" Target="../media/image125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jpg"/><Relationship Id="rId3" Type="http://schemas.openxmlformats.org/officeDocument/2006/relationships/hyperlink" Target="http://www.xml-director.info/" TargetMode="External"/><Relationship Id="rId4" Type="http://schemas.openxmlformats.org/officeDocument/2006/relationships/image" Target="../media/image12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1176" y="3873503"/>
            <a:ext cx="282575" cy="1689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59"/>
              </a:lnSpc>
            </a:pPr>
            <a:r>
              <a:rPr dirty="0" sz="8000" spc="-50">
                <a:latin typeface="Arial"/>
                <a:cs typeface="Arial"/>
              </a:rPr>
              <a:t>.</a:t>
            </a:r>
            <a:endParaRPr sz="8000">
              <a:latin typeface="Arial"/>
              <a:cs typeface="Arial"/>
            </a:endParaRPr>
          </a:p>
          <a:p>
            <a:pPr marL="84455">
              <a:lnSpc>
                <a:spcPct val="100000"/>
              </a:lnSpc>
              <a:spcBef>
                <a:spcPts val="1600"/>
              </a:spcBef>
            </a:pPr>
            <a:r>
              <a:rPr dirty="0" sz="3200" spc="-5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3004800" cy="9753600"/>
            <a:chOff x="0" y="0"/>
            <a:chExt cx="13004800" cy="97536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400"/>
              <a:ext cx="13004800" cy="97028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004800" cy="97536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8900" y="-38927"/>
            <a:ext cx="8157209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b="1">
                <a:solidFill>
                  <a:srgbClr val="53585F"/>
                </a:solidFill>
                <a:latin typeface="Arial"/>
                <a:cs typeface="Arial"/>
              </a:rPr>
              <a:t>Building</a:t>
            </a:r>
            <a:r>
              <a:rPr dirty="0" sz="8000" spc="-32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8000" spc="-10" b="1">
                <a:solidFill>
                  <a:srgbClr val="53585F"/>
                </a:solidFill>
                <a:latin typeface="Arial"/>
                <a:cs typeface="Arial"/>
              </a:rPr>
              <a:t>Bridges</a:t>
            </a:r>
            <a:endParaRPr sz="8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16767" y="1138731"/>
            <a:ext cx="7637780" cy="911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Integrative</a:t>
            </a:r>
            <a:r>
              <a:rPr dirty="0" sz="2900" spc="-90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publishing</a:t>
            </a:r>
            <a:r>
              <a:rPr dirty="0" sz="2900" spc="-90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solutions</a:t>
            </a:r>
            <a:r>
              <a:rPr dirty="0" sz="2900" spc="-8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with</a:t>
            </a:r>
            <a:r>
              <a:rPr dirty="0" sz="2900" spc="-9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spc="-10" b="1">
                <a:solidFill>
                  <a:srgbClr val="53585F"/>
                </a:solidFill>
                <a:latin typeface="Arial"/>
                <a:cs typeface="Arial"/>
              </a:rPr>
              <a:t>Plone.</a:t>
            </a:r>
            <a:endParaRPr sz="2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0"/>
              </a:spcBef>
            </a:pP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From</a:t>
            </a:r>
            <a:r>
              <a:rPr dirty="0" sz="2900" spc="-4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storages</a:t>
            </a:r>
            <a:r>
              <a:rPr dirty="0" sz="2900" spc="-4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b="1">
                <a:solidFill>
                  <a:srgbClr val="53585F"/>
                </a:solidFill>
                <a:latin typeface="Arial"/>
                <a:cs typeface="Arial"/>
              </a:rPr>
              <a:t>to</a:t>
            </a:r>
            <a:r>
              <a:rPr dirty="0" sz="2900" spc="-4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900" spc="-10" b="1">
                <a:solidFill>
                  <a:srgbClr val="53585F"/>
                </a:solidFill>
                <a:latin typeface="Arial"/>
                <a:cs typeface="Arial"/>
              </a:rPr>
              <a:t>converters.</a:t>
            </a:r>
            <a:endParaRPr sz="2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19561" y="7683760"/>
            <a:ext cx="5366385" cy="1996439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365885" marR="1358265" indent="635">
              <a:lnSpc>
                <a:spcPts val="3100"/>
              </a:lnSpc>
              <a:spcBef>
                <a:spcPts val="219"/>
              </a:spcBef>
            </a:pPr>
            <a:r>
              <a:rPr dirty="0" sz="2600" b="1">
                <a:solidFill>
                  <a:srgbClr val="53585F"/>
                </a:solidFill>
                <a:latin typeface="Arial"/>
                <a:cs typeface="Arial"/>
              </a:rPr>
              <a:t>Andreas</a:t>
            </a:r>
            <a:r>
              <a:rPr dirty="0" sz="2600" spc="-105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600" spc="-20" b="1">
                <a:solidFill>
                  <a:srgbClr val="53585F"/>
                </a:solidFill>
                <a:latin typeface="Arial"/>
                <a:cs typeface="Arial"/>
              </a:rPr>
              <a:t>Jung </a:t>
            </a:r>
            <a:r>
              <a:rPr dirty="0" sz="2600" spc="-10" b="1">
                <a:solidFill>
                  <a:srgbClr val="53585F"/>
                </a:solidFill>
                <a:latin typeface="Arial"/>
                <a:cs typeface="Arial"/>
              </a:rPr>
              <a:t>@MacYET </a:t>
            </a:r>
            <a:r>
              <a:rPr dirty="0" sz="2600" spc="-10" b="1">
                <a:solidFill>
                  <a:srgbClr val="53585F"/>
                </a:solidFill>
                <a:latin typeface="Arial"/>
                <a:cs typeface="Arial"/>
                <a:hlinkClick r:id="rId4"/>
              </a:rPr>
              <a:t>info@zopyx.com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80"/>
              </a:spcBef>
            </a:pPr>
            <a:r>
              <a:rPr dirty="0" sz="2600" b="1">
                <a:solidFill>
                  <a:srgbClr val="53585F"/>
                </a:solidFill>
                <a:latin typeface="Arial"/>
                <a:cs typeface="Arial"/>
              </a:rPr>
              <a:t>Plone</a:t>
            </a:r>
            <a:r>
              <a:rPr dirty="0" sz="2600" spc="-70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53585F"/>
                </a:solidFill>
                <a:latin typeface="Arial"/>
                <a:cs typeface="Arial"/>
              </a:rPr>
              <a:t>Conference</a:t>
            </a:r>
            <a:r>
              <a:rPr dirty="0" sz="2600" spc="-70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600" b="1">
                <a:solidFill>
                  <a:srgbClr val="53585F"/>
                </a:solidFill>
                <a:latin typeface="Arial"/>
                <a:cs typeface="Arial"/>
              </a:rPr>
              <a:t>2015</a:t>
            </a:r>
            <a:r>
              <a:rPr dirty="0" sz="2600" spc="-70" b="1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dirty="0" sz="2600" spc="-10" b="1">
                <a:solidFill>
                  <a:srgbClr val="53585F"/>
                </a:solidFill>
                <a:latin typeface="Arial"/>
                <a:cs typeface="Arial"/>
              </a:rPr>
              <a:t>Bucharest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3343" y="620441"/>
            <a:ext cx="2762250" cy="1183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600" spc="-10"/>
              <a:t>/about</a:t>
            </a:r>
            <a:endParaRPr sz="7600"/>
          </a:p>
        </p:txBody>
      </p:sp>
      <p:sp>
        <p:nvSpPr>
          <p:cNvPr id="3" name="object 3" descr=""/>
          <p:cNvSpPr txBox="1"/>
          <p:nvPr/>
        </p:nvSpPr>
        <p:spPr>
          <a:xfrm>
            <a:off x="748280" y="2298973"/>
            <a:ext cx="4451985" cy="609155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222250" marR="69215" indent="-145415">
              <a:lnSpc>
                <a:spcPts val="4100"/>
              </a:lnSpc>
              <a:spcBef>
                <a:spcPts val="260"/>
              </a:spcBef>
            </a:pPr>
            <a:r>
              <a:rPr dirty="0" sz="3450">
                <a:latin typeface="Arial"/>
                <a:cs typeface="Arial"/>
              </a:rPr>
              <a:t>20</a:t>
            </a:r>
            <a:r>
              <a:rPr dirty="0" sz="3450" spc="-35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years</a:t>
            </a:r>
            <a:r>
              <a:rPr dirty="0" sz="3450" spc="-35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in</a:t>
            </a:r>
            <a:r>
              <a:rPr dirty="0" sz="3450" spc="-30">
                <a:latin typeface="Arial"/>
                <a:cs typeface="Arial"/>
              </a:rPr>
              <a:t> </a:t>
            </a:r>
            <a:r>
              <a:rPr dirty="0" sz="3450" spc="-10">
                <a:latin typeface="Arial"/>
                <a:cs typeface="Arial"/>
              </a:rPr>
              <a:t>publishing </a:t>
            </a:r>
            <a:r>
              <a:rPr dirty="0" sz="3450">
                <a:latin typeface="Arial"/>
                <a:cs typeface="Arial"/>
              </a:rPr>
              <a:t>business</a:t>
            </a:r>
            <a:r>
              <a:rPr dirty="0" sz="3450" spc="145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since</a:t>
            </a:r>
            <a:r>
              <a:rPr dirty="0" sz="3450" spc="140">
                <a:latin typeface="Arial"/>
                <a:cs typeface="Arial"/>
              </a:rPr>
              <a:t> </a:t>
            </a:r>
            <a:r>
              <a:rPr dirty="0" sz="3450" spc="-20">
                <a:latin typeface="Arial"/>
                <a:cs typeface="Arial"/>
              </a:rPr>
              <a:t>1995</a:t>
            </a:r>
            <a:endParaRPr sz="3450">
              <a:latin typeface="Arial"/>
              <a:cs typeface="Arial"/>
            </a:endParaRPr>
          </a:p>
          <a:p>
            <a:pPr marL="186055" marR="178435" indent="1092200">
              <a:lnSpc>
                <a:spcPts val="7709"/>
              </a:lnSpc>
              <a:spcBef>
                <a:spcPts val="720"/>
              </a:spcBef>
            </a:pPr>
            <a:r>
              <a:rPr dirty="0" sz="3450" spc="-10">
                <a:latin typeface="Arial"/>
                <a:cs typeface="Arial"/>
              </a:rPr>
              <a:t>Integrator </a:t>
            </a:r>
            <a:r>
              <a:rPr dirty="0" sz="3450">
                <a:latin typeface="Arial"/>
                <a:cs typeface="Arial"/>
              </a:rPr>
              <a:t>Building</a:t>
            </a:r>
            <a:r>
              <a:rPr dirty="0" sz="3450" spc="350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generic</a:t>
            </a:r>
            <a:r>
              <a:rPr dirty="0" sz="3450" spc="345">
                <a:latin typeface="Arial"/>
                <a:cs typeface="Arial"/>
              </a:rPr>
              <a:t> </a:t>
            </a:r>
            <a:r>
              <a:rPr dirty="0" sz="3450" spc="30">
                <a:latin typeface="Arial"/>
                <a:cs typeface="Arial"/>
              </a:rPr>
              <a:t>and</a:t>
            </a:r>
            <a:endParaRPr sz="3450">
              <a:latin typeface="Arial"/>
              <a:cs typeface="Arial"/>
            </a:endParaRPr>
          </a:p>
          <a:p>
            <a:pPr algn="ctr">
              <a:lnSpc>
                <a:spcPts val="3250"/>
              </a:lnSpc>
            </a:pPr>
            <a:r>
              <a:rPr dirty="0" sz="3450">
                <a:latin typeface="Arial"/>
                <a:cs typeface="Arial"/>
              </a:rPr>
              <a:t>unified</a:t>
            </a:r>
            <a:r>
              <a:rPr dirty="0" sz="3450" spc="95">
                <a:latin typeface="Arial"/>
                <a:cs typeface="Arial"/>
              </a:rPr>
              <a:t> </a:t>
            </a:r>
            <a:r>
              <a:rPr dirty="0" sz="3450" spc="-10">
                <a:latin typeface="Arial"/>
                <a:cs typeface="Arial"/>
              </a:rPr>
              <a:t>solutions</a:t>
            </a:r>
            <a:endParaRPr sz="3450">
              <a:latin typeface="Arial"/>
              <a:cs typeface="Arial"/>
            </a:endParaRPr>
          </a:p>
          <a:p>
            <a:pPr algn="ctr" marL="12700" marR="5080">
              <a:lnSpc>
                <a:spcPts val="4100"/>
              </a:lnSpc>
              <a:spcBef>
                <a:spcPts val="3710"/>
              </a:spcBef>
            </a:pPr>
            <a:r>
              <a:rPr dirty="0" sz="3450">
                <a:latin typeface="Arial"/>
                <a:cs typeface="Arial"/>
              </a:rPr>
              <a:t>Always</a:t>
            </a:r>
            <a:r>
              <a:rPr dirty="0" sz="3450" spc="-45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interested</a:t>
            </a:r>
            <a:r>
              <a:rPr dirty="0" sz="3450" spc="-40">
                <a:latin typeface="Arial"/>
                <a:cs typeface="Arial"/>
              </a:rPr>
              <a:t> </a:t>
            </a:r>
            <a:r>
              <a:rPr dirty="0" sz="3450" spc="-25">
                <a:latin typeface="Arial"/>
                <a:cs typeface="Arial"/>
              </a:rPr>
              <a:t>in </a:t>
            </a:r>
            <a:r>
              <a:rPr dirty="0" sz="3450">
                <a:latin typeface="Arial"/>
                <a:cs typeface="Arial"/>
              </a:rPr>
              <a:t>alternative</a:t>
            </a:r>
            <a:r>
              <a:rPr dirty="0" sz="3450" spc="40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high-</a:t>
            </a:r>
            <a:r>
              <a:rPr dirty="0" sz="3450" spc="-10">
                <a:latin typeface="Arial"/>
                <a:cs typeface="Arial"/>
              </a:rPr>
              <a:t>quality </a:t>
            </a:r>
            <a:r>
              <a:rPr dirty="0" sz="3450">
                <a:latin typeface="Arial"/>
                <a:cs typeface="Arial"/>
              </a:rPr>
              <a:t>components</a:t>
            </a:r>
            <a:r>
              <a:rPr dirty="0" sz="3450" spc="175">
                <a:latin typeface="Arial"/>
                <a:cs typeface="Arial"/>
              </a:rPr>
              <a:t> </a:t>
            </a:r>
            <a:r>
              <a:rPr dirty="0" sz="3450" spc="40">
                <a:latin typeface="Arial"/>
                <a:cs typeface="Arial"/>
              </a:rPr>
              <a:t>besides </a:t>
            </a:r>
            <a:r>
              <a:rPr dirty="0" sz="3450">
                <a:latin typeface="Arial"/>
                <a:cs typeface="Arial"/>
              </a:rPr>
              <a:t>the</a:t>
            </a:r>
            <a:r>
              <a:rPr dirty="0" sz="3450" spc="-55">
                <a:latin typeface="Arial"/>
                <a:cs typeface="Arial"/>
              </a:rPr>
              <a:t> </a:t>
            </a:r>
            <a:r>
              <a:rPr dirty="0" sz="3450" spc="-10">
                <a:latin typeface="Arial"/>
                <a:cs typeface="Arial"/>
              </a:rPr>
              <a:t>mainstram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300133" y="0"/>
            <a:ext cx="7705090" cy="9753600"/>
            <a:chOff x="5300133" y="0"/>
            <a:chExt cx="7705090" cy="97536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0133" y="0"/>
              <a:ext cx="7704667" cy="9753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3900" y="0"/>
              <a:ext cx="7200900" cy="9753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53518" rIns="0" bIns="0" rtlCol="0" vert="horz">
            <a:spAutoFit/>
          </a:bodyPr>
          <a:lstStyle/>
          <a:p>
            <a:pPr marL="7633334">
              <a:lnSpc>
                <a:spcPct val="100000"/>
              </a:lnSpc>
              <a:spcBef>
                <a:spcPts val="100"/>
              </a:spcBef>
            </a:pPr>
            <a:r>
              <a:rPr dirty="0" sz="8000" spc="125"/>
              <a:t>Agenda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6223000" y="3045496"/>
            <a:ext cx="15748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-50" b="1">
                <a:latin typeface="Arial"/>
                <a:cs typeface="Arial"/>
              </a:rPr>
              <a:t>•</a:t>
            </a:r>
            <a:endParaRPr sz="2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642100" y="2960701"/>
            <a:ext cx="5460365" cy="35445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10"/>
              </a:spcBef>
            </a:pPr>
            <a:r>
              <a:rPr dirty="0" sz="3950" b="1">
                <a:latin typeface="Arial"/>
                <a:cs typeface="Arial"/>
              </a:rPr>
              <a:t>Storages</a:t>
            </a:r>
            <a:r>
              <a:rPr dirty="0" sz="3950" spc="-2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and</a:t>
            </a:r>
            <a:r>
              <a:rPr dirty="0" sz="3950" spc="-5" b="1">
                <a:latin typeface="Arial"/>
                <a:cs typeface="Arial"/>
              </a:rPr>
              <a:t> </a:t>
            </a:r>
            <a:r>
              <a:rPr dirty="0" sz="3950" spc="-10" b="1">
                <a:latin typeface="Arial"/>
                <a:cs typeface="Arial"/>
              </a:rPr>
              <a:t>services</a:t>
            </a:r>
            <a:endParaRPr sz="3950">
              <a:latin typeface="Arial"/>
              <a:cs typeface="Arial"/>
            </a:endParaRPr>
          </a:p>
          <a:p>
            <a:pPr marL="527050" marR="164465" indent="-488950">
              <a:lnSpc>
                <a:spcPts val="4700"/>
              </a:lnSpc>
              <a:spcBef>
                <a:spcPts val="4259"/>
              </a:spcBef>
              <a:buSzPct val="74683"/>
              <a:buChar char="•"/>
              <a:tabLst>
                <a:tab pos="527050" algn="l"/>
              </a:tabLst>
            </a:pPr>
            <a:r>
              <a:rPr dirty="0" sz="3950">
                <a:latin typeface="Arial"/>
                <a:cs typeface="Arial"/>
              </a:rPr>
              <a:t>Integration</a:t>
            </a:r>
            <a:r>
              <a:rPr dirty="0" sz="3950" spc="185">
                <a:latin typeface="Arial"/>
                <a:cs typeface="Arial"/>
              </a:rPr>
              <a:t> </a:t>
            </a:r>
            <a:r>
              <a:rPr dirty="0" sz="3950" spc="40">
                <a:latin typeface="Arial"/>
                <a:cs typeface="Arial"/>
              </a:rPr>
              <a:t>and </a:t>
            </a:r>
            <a:r>
              <a:rPr dirty="0" sz="3950">
                <a:latin typeface="Arial"/>
                <a:cs typeface="Arial"/>
              </a:rPr>
              <a:t>federation</a:t>
            </a:r>
            <a:r>
              <a:rPr dirty="0" sz="3950" spc="90">
                <a:latin typeface="Arial"/>
                <a:cs typeface="Arial"/>
              </a:rPr>
              <a:t> </a:t>
            </a:r>
            <a:r>
              <a:rPr dirty="0" sz="3950">
                <a:latin typeface="Arial"/>
                <a:cs typeface="Arial"/>
              </a:rPr>
              <a:t>of</a:t>
            </a:r>
            <a:r>
              <a:rPr dirty="0" sz="3950" spc="85">
                <a:latin typeface="Arial"/>
                <a:cs typeface="Arial"/>
              </a:rPr>
              <a:t> </a:t>
            </a:r>
            <a:r>
              <a:rPr dirty="0" sz="3950" spc="-10">
                <a:latin typeface="Arial"/>
                <a:cs typeface="Arial"/>
              </a:rPr>
              <a:t>external </a:t>
            </a:r>
            <a:r>
              <a:rPr dirty="0" sz="3950">
                <a:latin typeface="Arial"/>
                <a:cs typeface="Arial"/>
              </a:rPr>
              <a:t>storages</a:t>
            </a:r>
            <a:r>
              <a:rPr dirty="0" sz="3950" spc="65">
                <a:latin typeface="Arial"/>
                <a:cs typeface="Arial"/>
              </a:rPr>
              <a:t> and</a:t>
            </a:r>
            <a:r>
              <a:rPr dirty="0" sz="3950" spc="80">
                <a:latin typeface="Arial"/>
                <a:cs typeface="Arial"/>
              </a:rPr>
              <a:t> </a:t>
            </a:r>
            <a:r>
              <a:rPr dirty="0" sz="3950" spc="45">
                <a:latin typeface="Arial"/>
                <a:cs typeface="Arial"/>
              </a:rPr>
              <a:t>web </a:t>
            </a:r>
            <a:r>
              <a:rPr dirty="0" sz="3950">
                <a:latin typeface="Arial"/>
                <a:cs typeface="Arial"/>
              </a:rPr>
              <a:t>services</a:t>
            </a:r>
            <a:r>
              <a:rPr dirty="0" sz="3950" spc="60">
                <a:latin typeface="Arial"/>
                <a:cs typeface="Arial"/>
              </a:rPr>
              <a:t> </a:t>
            </a:r>
            <a:r>
              <a:rPr dirty="0" sz="3950">
                <a:latin typeface="Arial"/>
                <a:cs typeface="Arial"/>
              </a:rPr>
              <a:t>into</a:t>
            </a:r>
            <a:r>
              <a:rPr dirty="0" sz="3950" spc="75">
                <a:latin typeface="Arial"/>
                <a:cs typeface="Arial"/>
              </a:rPr>
              <a:t> </a:t>
            </a:r>
            <a:r>
              <a:rPr dirty="0" sz="3950" spc="-10">
                <a:latin typeface="Arial"/>
                <a:cs typeface="Arial"/>
              </a:rPr>
              <a:t>Plone</a:t>
            </a:r>
            <a:endParaRPr sz="3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223000" y="7086128"/>
            <a:ext cx="157480" cy="4781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 spc="-50" b="1">
                <a:latin typeface="Arial"/>
                <a:cs typeface="Arial"/>
              </a:rPr>
              <a:t>•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642100" y="7001333"/>
            <a:ext cx="5877560" cy="17538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10"/>
              </a:spcBef>
            </a:pPr>
            <a:r>
              <a:rPr dirty="0" sz="3950" b="1">
                <a:latin typeface="Arial"/>
                <a:cs typeface="Arial"/>
              </a:rPr>
              <a:t>Documents</a:t>
            </a:r>
            <a:r>
              <a:rPr dirty="0" sz="3950" spc="-2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and</a:t>
            </a:r>
            <a:r>
              <a:rPr dirty="0" sz="3950" spc="-10" b="1">
                <a:latin typeface="Arial"/>
                <a:cs typeface="Arial"/>
              </a:rPr>
              <a:t> formats</a:t>
            </a:r>
            <a:endParaRPr sz="3950">
              <a:latin typeface="Arial"/>
              <a:cs typeface="Arial"/>
            </a:endParaRPr>
          </a:p>
          <a:p>
            <a:pPr marL="526415" indent="-488315">
              <a:lnSpc>
                <a:spcPct val="100000"/>
              </a:lnSpc>
              <a:spcBef>
                <a:spcPts val="4115"/>
              </a:spcBef>
              <a:buSzPct val="74683"/>
              <a:buChar char="•"/>
              <a:tabLst>
                <a:tab pos="526415" algn="l"/>
              </a:tabLst>
            </a:pPr>
            <a:r>
              <a:rPr dirty="0" sz="3950">
                <a:latin typeface="Arial"/>
                <a:cs typeface="Arial"/>
              </a:rPr>
              <a:t>converters</a:t>
            </a:r>
            <a:r>
              <a:rPr dirty="0" sz="3950" spc="305">
                <a:latin typeface="Arial"/>
                <a:cs typeface="Arial"/>
              </a:rPr>
              <a:t> </a:t>
            </a:r>
            <a:r>
              <a:rPr dirty="0" sz="3950" spc="-10">
                <a:latin typeface="Arial"/>
                <a:cs typeface="Arial"/>
              </a:rPr>
              <a:t>(A</a:t>
            </a:r>
            <a:r>
              <a:rPr dirty="0" sz="3950" spc="-10">
                <a:latin typeface="Segoe UI Symbol"/>
                <a:cs typeface="Segoe UI Symbol"/>
              </a:rPr>
              <a:t>➝</a:t>
            </a:r>
            <a:r>
              <a:rPr dirty="0" sz="3950" spc="-10">
                <a:latin typeface="Arial"/>
                <a:cs typeface="Arial"/>
              </a:rPr>
              <a:t>B)</a:t>
            </a:r>
            <a:endParaRPr sz="395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0" y="0"/>
            <a:ext cx="5996305" cy="9753600"/>
            <a:chOff x="0" y="0"/>
            <a:chExt cx="5996305" cy="9753600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995937" cy="97536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918200" cy="9753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7106" y="461572"/>
            <a:ext cx="7390765" cy="2065655"/>
          </a:xfrm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marL="12700" marR="5080" indent="2045970">
              <a:lnSpc>
                <a:spcPts val="8000"/>
              </a:lnSpc>
              <a:spcBef>
                <a:spcPts val="265"/>
              </a:spcBef>
            </a:pPr>
            <a:r>
              <a:rPr dirty="0"/>
              <a:t>Plone</a:t>
            </a:r>
            <a:r>
              <a:rPr dirty="0" spc="-340"/>
              <a:t> </a:t>
            </a:r>
            <a:r>
              <a:rPr dirty="0" spc="-25"/>
              <a:t>as </a:t>
            </a:r>
            <a:r>
              <a:rPr dirty="0"/>
              <a:t>Publishing</a:t>
            </a:r>
            <a:r>
              <a:rPr dirty="0" spc="310"/>
              <a:t> </a:t>
            </a:r>
            <a:r>
              <a:rPr dirty="0" spc="-10"/>
              <a:t>Platform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695618"/>
            <a:ext cx="109855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-50" b="1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69035" y="2641657"/>
            <a:ext cx="10393045" cy="6191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120"/>
              </a:spcBef>
            </a:pPr>
            <a:r>
              <a:rPr dirty="0" sz="2500" spc="-20" b="1">
                <a:latin typeface="Arial"/>
                <a:cs typeface="Arial"/>
              </a:rPr>
              <a:t>Pros</a:t>
            </a:r>
            <a:endParaRPr sz="2500">
              <a:latin typeface="Arial"/>
              <a:cs typeface="Arial"/>
            </a:endParaRPr>
          </a:p>
          <a:p>
            <a:pPr marL="558165" indent="-279400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558165" algn="l"/>
              </a:tabLst>
            </a:pPr>
            <a:r>
              <a:rPr dirty="0" sz="2500" spc="-10">
                <a:latin typeface="Arial"/>
                <a:cs typeface="Arial"/>
              </a:rPr>
              <a:t>Secure</a:t>
            </a:r>
            <a:endParaRPr sz="2500">
              <a:latin typeface="Arial"/>
              <a:cs typeface="Arial"/>
            </a:endParaRPr>
          </a:p>
          <a:p>
            <a:pPr marL="558165" indent="-279400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558165" algn="l"/>
              </a:tabLst>
            </a:pPr>
            <a:r>
              <a:rPr dirty="0" sz="2500" spc="-10">
                <a:latin typeface="Arial"/>
                <a:cs typeface="Arial"/>
              </a:rPr>
              <a:t>Workflows</a:t>
            </a:r>
            <a:endParaRPr sz="2500">
              <a:latin typeface="Arial"/>
              <a:cs typeface="Arial"/>
            </a:endParaRPr>
          </a:p>
          <a:p>
            <a:pPr marL="558165" indent="-279400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558165" algn="l"/>
              </a:tabLst>
            </a:pPr>
            <a:r>
              <a:rPr dirty="0" sz="2500" spc="-10">
                <a:latin typeface="Arial"/>
                <a:cs typeface="Arial"/>
              </a:rPr>
              <a:t>Extensible</a:t>
            </a:r>
            <a:endParaRPr sz="25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2645"/>
              </a:spcBef>
            </a:pPr>
            <a:r>
              <a:rPr dirty="0" sz="2500" spc="-20" b="1">
                <a:latin typeface="Arial"/>
                <a:cs typeface="Arial"/>
              </a:rPr>
              <a:t>Cons</a:t>
            </a:r>
            <a:endParaRPr sz="2500">
              <a:latin typeface="Arial"/>
              <a:cs typeface="Arial"/>
            </a:endParaRPr>
          </a:p>
          <a:p>
            <a:pPr marL="558165" indent="-279400">
              <a:lnSpc>
                <a:spcPct val="100000"/>
              </a:lnSpc>
              <a:spcBef>
                <a:spcPts val="2650"/>
              </a:spcBef>
              <a:buSzPct val="76000"/>
              <a:buChar char="•"/>
              <a:tabLst>
                <a:tab pos="558165" algn="l"/>
              </a:tabLst>
            </a:pPr>
            <a:r>
              <a:rPr dirty="0" sz="2500">
                <a:latin typeface="Arial"/>
                <a:cs typeface="Arial"/>
              </a:rPr>
              <a:t>self-contained</a:t>
            </a:r>
            <a:r>
              <a:rPr dirty="0" sz="2500" spc="16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universe</a:t>
            </a:r>
            <a:r>
              <a:rPr dirty="0" sz="2500" spc="16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(ZODB)</a:t>
            </a:r>
            <a:endParaRPr sz="2500">
              <a:latin typeface="Arial"/>
              <a:cs typeface="Arial"/>
            </a:endParaRPr>
          </a:p>
          <a:p>
            <a:pPr marL="558800" marR="43180" indent="-280035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558800" algn="l"/>
              </a:tabLst>
            </a:pPr>
            <a:r>
              <a:rPr dirty="0" sz="2500">
                <a:latin typeface="Arial"/>
                <a:cs typeface="Arial"/>
              </a:rPr>
              <a:t>lack</a:t>
            </a:r>
            <a:r>
              <a:rPr dirty="0" sz="2500" spc="8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of</a:t>
            </a:r>
            <a:r>
              <a:rPr dirty="0" sz="2500" spc="90">
                <a:latin typeface="Arial"/>
                <a:cs typeface="Arial"/>
              </a:rPr>
              <a:t> </a:t>
            </a:r>
            <a:r>
              <a:rPr dirty="0" sz="2500" spc="50">
                <a:latin typeface="Arial"/>
                <a:cs typeface="Arial"/>
              </a:rPr>
              <a:t>decent</a:t>
            </a:r>
            <a:r>
              <a:rPr dirty="0" sz="2500" spc="8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integration</a:t>
            </a:r>
            <a:r>
              <a:rPr dirty="0" sz="2500" spc="9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with</a:t>
            </a:r>
            <a:r>
              <a:rPr dirty="0" sz="2500" spc="8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external</a:t>
            </a:r>
            <a:r>
              <a:rPr dirty="0" sz="2500" spc="9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data</a:t>
            </a:r>
            <a:r>
              <a:rPr dirty="0" sz="2500" spc="8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sources,</a:t>
            </a:r>
            <a:r>
              <a:rPr dirty="0" sz="2500" spc="90">
                <a:latin typeface="Arial"/>
                <a:cs typeface="Arial"/>
              </a:rPr>
              <a:t> </a:t>
            </a:r>
            <a:r>
              <a:rPr dirty="0" sz="2500" spc="55">
                <a:latin typeface="Arial"/>
                <a:cs typeface="Arial"/>
              </a:rPr>
              <a:t>cloud</a:t>
            </a:r>
            <a:r>
              <a:rPr dirty="0" sz="2500" spc="9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storages </a:t>
            </a:r>
            <a:r>
              <a:rPr dirty="0" sz="2500" spc="55">
                <a:latin typeface="Arial"/>
                <a:cs typeface="Arial"/>
              </a:rPr>
              <a:t>and</a:t>
            </a:r>
            <a:r>
              <a:rPr dirty="0" sz="2500" spc="120">
                <a:latin typeface="Arial"/>
                <a:cs typeface="Arial"/>
              </a:rPr>
              <a:t> </a:t>
            </a:r>
            <a:r>
              <a:rPr dirty="0" sz="2500" spc="55">
                <a:latin typeface="Arial"/>
                <a:cs typeface="Arial"/>
              </a:rPr>
              <a:t>cloud</a:t>
            </a:r>
            <a:r>
              <a:rPr dirty="0" sz="2500" spc="1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services</a:t>
            </a:r>
            <a:r>
              <a:rPr dirty="0" sz="2500" spc="1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besides</a:t>
            </a:r>
            <a:r>
              <a:rPr dirty="0" sz="2500" spc="12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relational</a:t>
            </a:r>
            <a:r>
              <a:rPr dirty="0" sz="2500" spc="12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databases</a:t>
            </a:r>
            <a:endParaRPr sz="2500">
              <a:latin typeface="Arial"/>
              <a:cs typeface="Arial"/>
            </a:endParaRPr>
          </a:p>
          <a:p>
            <a:pPr marL="558800" marR="298450" indent="-280035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558800" algn="l"/>
              </a:tabLst>
            </a:pPr>
            <a:r>
              <a:rPr dirty="0" sz="2500" spc="50">
                <a:latin typeface="Arial"/>
                <a:cs typeface="Arial"/>
              </a:rPr>
              <a:t>focused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on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HTML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as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content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format</a:t>
            </a:r>
            <a:r>
              <a:rPr dirty="0" sz="2500" spc="8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(in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addition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to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binary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data</a:t>
            </a:r>
            <a:r>
              <a:rPr dirty="0" sz="2500" spc="75">
                <a:latin typeface="Arial"/>
                <a:cs typeface="Arial"/>
              </a:rPr>
              <a:t> </a:t>
            </a:r>
            <a:r>
              <a:rPr dirty="0" sz="2500" spc="-25">
                <a:latin typeface="Arial"/>
                <a:cs typeface="Arial"/>
              </a:rPr>
              <a:t>and </a:t>
            </a:r>
            <a:r>
              <a:rPr dirty="0" sz="2500" spc="-10">
                <a:latin typeface="Arial"/>
                <a:cs typeface="Arial"/>
              </a:rPr>
              <a:t>assets)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5563786"/>
            <a:ext cx="109855" cy="3136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900" spc="-50" b="1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25700"/>
            <a:ext cx="13004800" cy="7010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4395" rIns="0" bIns="0" rtlCol="0" vert="horz">
            <a:spAutoFit/>
          </a:bodyPr>
          <a:lstStyle/>
          <a:p>
            <a:pPr marL="427355">
              <a:lnSpc>
                <a:spcPct val="100000"/>
              </a:lnSpc>
              <a:spcBef>
                <a:spcPts val="110"/>
              </a:spcBef>
            </a:pPr>
            <a:r>
              <a:rPr dirty="0" sz="7350"/>
              <a:t>A</a:t>
            </a:r>
            <a:r>
              <a:rPr dirty="0" sz="7350" spc="20"/>
              <a:t> </a:t>
            </a:r>
            <a:r>
              <a:rPr dirty="0" sz="7350" spc="114"/>
              <a:t>typical</a:t>
            </a:r>
            <a:r>
              <a:rPr dirty="0" sz="7350" spc="25"/>
              <a:t> </a:t>
            </a:r>
            <a:r>
              <a:rPr dirty="0" sz="7350" spc="95"/>
              <a:t>publishing</a:t>
            </a:r>
            <a:r>
              <a:rPr dirty="0" sz="7350" spc="25"/>
              <a:t> </a:t>
            </a:r>
            <a:r>
              <a:rPr dirty="0" sz="7350" spc="-10"/>
              <a:t>workflow</a:t>
            </a:r>
            <a:endParaRPr sz="73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4129" rIns="0" bIns="0" rtlCol="0" vert="horz">
            <a:spAutoFit/>
          </a:bodyPr>
          <a:lstStyle/>
          <a:p>
            <a:pPr marL="964565">
              <a:lnSpc>
                <a:spcPct val="100000"/>
              </a:lnSpc>
              <a:spcBef>
                <a:spcPts val="120"/>
              </a:spcBef>
            </a:pPr>
            <a:r>
              <a:rPr dirty="0" sz="7900">
                <a:solidFill>
                  <a:srgbClr val="FFFFFF"/>
                </a:solidFill>
              </a:rPr>
              <a:t>Our</a:t>
            </a:r>
            <a:r>
              <a:rPr dirty="0" sz="7900" spc="185">
                <a:solidFill>
                  <a:srgbClr val="FFFFFF"/>
                </a:solidFill>
              </a:rPr>
              <a:t> </a:t>
            </a:r>
            <a:r>
              <a:rPr dirty="0" sz="7900">
                <a:solidFill>
                  <a:srgbClr val="FFFFFF"/>
                </a:solidFill>
              </a:rPr>
              <a:t>Publishing</a:t>
            </a:r>
            <a:r>
              <a:rPr dirty="0" sz="7900" spc="185">
                <a:solidFill>
                  <a:srgbClr val="FFFFFF"/>
                </a:solidFill>
              </a:rPr>
              <a:t> </a:t>
            </a:r>
            <a:r>
              <a:rPr dirty="0" sz="7900" spc="-10">
                <a:solidFill>
                  <a:srgbClr val="FFFFFF"/>
                </a:solidFill>
              </a:rPr>
              <a:t>Universe</a:t>
            </a:r>
            <a:endParaRPr sz="79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8900" y="3403600"/>
            <a:ext cx="26924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4129" rIns="0" bIns="0" rtlCol="0" vert="horz">
            <a:spAutoFit/>
          </a:bodyPr>
          <a:lstStyle/>
          <a:p>
            <a:pPr marL="964565">
              <a:lnSpc>
                <a:spcPct val="100000"/>
              </a:lnSpc>
              <a:spcBef>
                <a:spcPts val="120"/>
              </a:spcBef>
            </a:pPr>
            <a:r>
              <a:rPr dirty="0" sz="7900"/>
              <a:t>Our</a:t>
            </a:r>
            <a:r>
              <a:rPr dirty="0" sz="7900" spc="185"/>
              <a:t> </a:t>
            </a:r>
            <a:r>
              <a:rPr dirty="0" sz="7900"/>
              <a:t>Publishing</a:t>
            </a:r>
            <a:r>
              <a:rPr dirty="0" sz="7900" spc="185"/>
              <a:t> </a:t>
            </a:r>
            <a:r>
              <a:rPr dirty="0" sz="7900" spc="-10"/>
              <a:t>Universe</a:t>
            </a:r>
            <a:endParaRPr sz="7900"/>
          </a:p>
        </p:txBody>
      </p:sp>
      <p:grpSp>
        <p:nvGrpSpPr>
          <p:cNvPr id="4" name="object 4" descr=""/>
          <p:cNvGrpSpPr/>
          <p:nvPr/>
        </p:nvGrpSpPr>
        <p:grpSpPr>
          <a:xfrm>
            <a:off x="419100" y="1841500"/>
            <a:ext cx="11887200" cy="7912100"/>
            <a:chOff x="419100" y="1841500"/>
            <a:chExt cx="11887200" cy="79121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" y="3657600"/>
              <a:ext cx="1295400" cy="1206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1841500"/>
              <a:ext cx="3492500" cy="876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0300" y="3784600"/>
              <a:ext cx="1778000" cy="1765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300" y="1968500"/>
              <a:ext cx="2819400" cy="6350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7200" y="2311400"/>
              <a:ext cx="2451100" cy="12065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51900" y="4406900"/>
              <a:ext cx="2095500" cy="17653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96300" y="3009900"/>
              <a:ext cx="3721100" cy="1104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59100" y="5956300"/>
              <a:ext cx="2108200" cy="15367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4700" y="6184900"/>
              <a:ext cx="1524000" cy="21082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95000" y="6477000"/>
              <a:ext cx="1511300" cy="15240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66000" y="6350000"/>
              <a:ext cx="1511300" cy="15240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75500" y="8255000"/>
              <a:ext cx="2692400" cy="14986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05400" y="6629400"/>
              <a:ext cx="1892300" cy="18923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68900" y="3403600"/>
              <a:ext cx="2692400" cy="26924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43200" y="7886700"/>
              <a:ext cx="1511300" cy="1524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8312" y="3809253"/>
            <a:ext cx="8748395" cy="2672715"/>
          </a:xfrm>
          <a:prstGeom prst="rect"/>
        </p:spPr>
        <p:txBody>
          <a:bodyPr wrap="square" lIns="0" tIns="36194" rIns="0" bIns="0" rtlCol="0" vert="horz">
            <a:spAutoFit/>
          </a:bodyPr>
          <a:lstStyle/>
          <a:p>
            <a:pPr marL="12700" marR="5080" indent="215265">
              <a:lnSpc>
                <a:spcPts val="10400"/>
              </a:lnSpc>
              <a:spcBef>
                <a:spcPts val="284"/>
              </a:spcBef>
            </a:pPr>
            <a:r>
              <a:rPr dirty="0" sz="8700"/>
              <a:t>(Cloud)</a:t>
            </a:r>
            <a:r>
              <a:rPr dirty="0" sz="8700" spc="285"/>
              <a:t> </a:t>
            </a:r>
            <a:r>
              <a:rPr dirty="0" sz="8700" spc="-10"/>
              <a:t>storages </a:t>
            </a:r>
            <a:r>
              <a:rPr dirty="0" sz="8700" spc="145"/>
              <a:t>and</a:t>
            </a:r>
            <a:r>
              <a:rPr dirty="0" sz="8700" spc="5"/>
              <a:t> </a:t>
            </a:r>
            <a:r>
              <a:rPr dirty="0" sz="8700" spc="155"/>
              <a:t>web</a:t>
            </a:r>
            <a:r>
              <a:rPr dirty="0" sz="8700" spc="5"/>
              <a:t> </a:t>
            </a:r>
            <a:r>
              <a:rPr dirty="0" sz="8700" spc="-10"/>
              <a:t>services</a:t>
            </a:r>
            <a:endParaRPr sz="8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282" y="461572"/>
            <a:ext cx="9052560" cy="2065655"/>
          </a:xfrm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marL="3007995" marR="5080" indent="-2995930">
              <a:lnSpc>
                <a:spcPts val="8000"/>
              </a:lnSpc>
              <a:spcBef>
                <a:spcPts val="265"/>
              </a:spcBef>
            </a:pPr>
            <a:r>
              <a:rPr dirty="0"/>
              <a:t>External/cloud</a:t>
            </a:r>
            <a:r>
              <a:rPr dirty="0" spc="459"/>
              <a:t> </a:t>
            </a:r>
            <a:r>
              <a:rPr dirty="0" spc="-10"/>
              <a:t>storages </a:t>
            </a:r>
            <a:r>
              <a:rPr dirty="0"/>
              <a:t>in</a:t>
            </a:r>
            <a:r>
              <a:rPr dirty="0" spc="-5"/>
              <a:t> </a:t>
            </a:r>
            <a:r>
              <a:rPr dirty="0" spc="-10"/>
              <a:t>Plone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899118"/>
            <a:ext cx="15303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5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dirty="0" sz="2650"/>
              <a:t>Current</a:t>
            </a:r>
            <a:r>
              <a:rPr dirty="0" sz="2650" spc="-10"/>
              <a:t> state:</a:t>
            </a:r>
            <a:endParaRPr sz="2650"/>
          </a:p>
          <a:p>
            <a:pPr marL="469265" indent="-330835">
              <a:lnSpc>
                <a:spcPct val="100000"/>
              </a:lnSpc>
              <a:spcBef>
                <a:spcPts val="2830"/>
              </a:spcBef>
              <a:buSzPct val="75471"/>
              <a:buChar char="•"/>
              <a:tabLst>
                <a:tab pos="469265" algn="l"/>
              </a:tabLst>
            </a:pPr>
            <a:r>
              <a:rPr dirty="0" sz="2650" spc="-10"/>
              <a:t>Reflecto</a:t>
            </a:r>
            <a:endParaRPr sz="2650"/>
          </a:p>
          <a:p>
            <a:pPr marL="469265" indent="-330835">
              <a:lnSpc>
                <a:spcPct val="100000"/>
              </a:lnSpc>
              <a:spcBef>
                <a:spcPts val="2835"/>
              </a:spcBef>
              <a:buSzPct val="75471"/>
              <a:buChar char="•"/>
              <a:tabLst>
                <a:tab pos="469265" algn="l"/>
              </a:tabLst>
            </a:pPr>
            <a:r>
              <a:rPr dirty="0" sz="2650" spc="-10"/>
              <a:t>RDBMS</a:t>
            </a:r>
            <a:r>
              <a:rPr dirty="0" sz="2650" spc="-140"/>
              <a:t> </a:t>
            </a:r>
            <a:r>
              <a:rPr dirty="0" sz="2650" spc="-10"/>
              <a:t>(SQLAlchemy)</a:t>
            </a:r>
            <a:endParaRPr sz="2650"/>
          </a:p>
          <a:p>
            <a:pPr marL="469265" indent="-330835">
              <a:lnSpc>
                <a:spcPct val="100000"/>
              </a:lnSpc>
              <a:spcBef>
                <a:spcPts val="2835"/>
              </a:spcBef>
              <a:buSzPct val="75471"/>
              <a:buChar char="•"/>
              <a:tabLst>
                <a:tab pos="469265" algn="l"/>
              </a:tabLst>
            </a:pPr>
            <a:r>
              <a:rPr dirty="0" sz="2650"/>
              <a:t>Dexterity</a:t>
            </a:r>
            <a:r>
              <a:rPr dirty="0" sz="2650" spc="85"/>
              <a:t> </a:t>
            </a:r>
            <a:r>
              <a:rPr dirty="0" sz="2650"/>
              <a:t>content</a:t>
            </a:r>
            <a:r>
              <a:rPr dirty="0" sz="2650" spc="90"/>
              <a:t> </a:t>
            </a:r>
            <a:r>
              <a:rPr dirty="0" sz="2650"/>
              <a:t>only</a:t>
            </a:r>
            <a:r>
              <a:rPr dirty="0" sz="2650" spc="85"/>
              <a:t> </a:t>
            </a:r>
            <a:r>
              <a:rPr dirty="0" sz="2650"/>
              <a:t>stored</a:t>
            </a:r>
            <a:r>
              <a:rPr dirty="0" sz="2650" spc="90"/>
              <a:t> </a:t>
            </a:r>
            <a:r>
              <a:rPr dirty="0" sz="2650"/>
              <a:t>in</a:t>
            </a:r>
            <a:r>
              <a:rPr dirty="0" sz="2650" spc="85"/>
              <a:t> </a:t>
            </a:r>
            <a:r>
              <a:rPr dirty="0" sz="2650"/>
              <a:t>ZODB</a:t>
            </a:r>
            <a:r>
              <a:rPr dirty="0" sz="2650" spc="90"/>
              <a:t> </a:t>
            </a:r>
            <a:r>
              <a:rPr dirty="0" sz="2650"/>
              <a:t>(no</a:t>
            </a:r>
            <a:r>
              <a:rPr dirty="0" sz="2650" spc="85"/>
              <a:t> </a:t>
            </a:r>
            <a:r>
              <a:rPr dirty="0" sz="2650" spc="75"/>
              <a:t>dedicated</a:t>
            </a:r>
            <a:r>
              <a:rPr dirty="0" sz="2650" spc="90"/>
              <a:t> </a:t>
            </a:r>
            <a:r>
              <a:rPr dirty="0" sz="2650"/>
              <a:t>storage</a:t>
            </a:r>
            <a:r>
              <a:rPr dirty="0" sz="2650" spc="85"/>
              <a:t> </a:t>
            </a:r>
            <a:r>
              <a:rPr dirty="0" sz="2650" spc="-10"/>
              <a:t>layer)</a:t>
            </a:r>
            <a:endParaRPr sz="2650"/>
          </a:p>
          <a:p>
            <a:pPr marL="25400" marR="5723890" indent="443865">
              <a:lnSpc>
                <a:spcPct val="189100"/>
              </a:lnSpc>
              <a:buSzPct val="75471"/>
              <a:buChar char="•"/>
              <a:tabLst>
                <a:tab pos="469265" algn="l"/>
              </a:tabLst>
            </a:pPr>
            <a:r>
              <a:rPr dirty="0" sz="2650"/>
              <a:t>Archetypes</a:t>
            </a:r>
            <a:r>
              <a:rPr dirty="0" sz="2650" spc="195"/>
              <a:t> </a:t>
            </a:r>
            <a:r>
              <a:rPr dirty="0" sz="2650"/>
              <a:t>external</a:t>
            </a:r>
            <a:r>
              <a:rPr dirty="0" sz="2650" spc="190"/>
              <a:t> </a:t>
            </a:r>
            <a:r>
              <a:rPr dirty="0" sz="2650" spc="-10"/>
              <a:t>storages </a:t>
            </a:r>
            <a:r>
              <a:rPr dirty="0" sz="2650"/>
              <a:t>poor</a:t>
            </a:r>
            <a:r>
              <a:rPr dirty="0" sz="2650" spc="210"/>
              <a:t> </a:t>
            </a:r>
            <a:r>
              <a:rPr dirty="0" sz="2650"/>
              <a:t>integration</a:t>
            </a:r>
            <a:r>
              <a:rPr dirty="0" sz="2650" spc="204"/>
              <a:t> </a:t>
            </a:r>
            <a:r>
              <a:rPr dirty="0" sz="2650" spc="-20"/>
              <a:t>story</a:t>
            </a:r>
            <a:endParaRPr sz="2650"/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6718009"/>
            <a:ext cx="15303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5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90600" y="7481787"/>
            <a:ext cx="15303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5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21506" y="7427926"/>
            <a:ext cx="7107555" cy="4343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50">
                <a:latin typeface="Arial"/>
                <a:cs typeface="Arial"/>
              </a:rPr>
              <a:t>different</a:t>
            </a:r>
            <a:r>
              <a:rPr dirty="0" sz="2650" spc="235">
                <a:latin typeface="Arial"/>
                <a:cs typeface="Arial"/>
              </a:rPr>
              <a:t> </a:t>
            </a:r>
            <a:r>
              <a:rPr dirty="0" sz="2650">
                <a:latin typeface="Arial"/>
                <a:cs typeface="Arial"/>
              </a:rPr>
              <a:t>integration</a:t>
            </a:r>
            <a:r>
              <a:rPr dirty="0" sz="2650" spc="229">
                <a:latin typeface="Arial"/>
                <a:cs typeface="Arial"/>
              </a:rPr>
              <a:t> </a:t>
            </a:r>
            <a:r>
              <a:rPr dirty="0" sz="2650">
                <a:latin typeface="Arial"/>
                <a:cs typeface="Arial"/>
              </a:rPr>
              <a:t>approaches,</a:t>
            </a:r>
            <a:r>
              <a:rPr dirty="0" sz="2650" spc="235">
                <a:latin typeface="Arial"/>
                <a:cs typeface="Arial"/>
              </a:rPr>
              <a:t> </a:t>
            </a:r>
            <a:r>
              <a:rPr dirty="0" sz="2650">
                <a:latin typeface="Arial"/>
                <a:cs typeface="Arial"/>
              </a:rPr>
              <a:t>different</a:t>
            </a:r>
            <a:r>
              <a:rPr dirty="0" sz="2650" spc="229">
                <a:latin typeface="Arial"/>
                <a:cs typeface="Arial"/>
              </a:rPr>
              <a:t> </a:t>
            </a:r>
            <a:r>
              <a:rPr dirty="0" sz="2650" spc="-20">
                <a:latin typeface="Arial"/>
                <a:cs typeface="Arial"/>
              </a:rPr>
              <a:t>APIs</a:t>
            </a:r>
            <a:endParaRPr sz="26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0600" y="8245564"/>
            <a:ext cx="15303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25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21506" y="8191704"/>
            <a:ext cx="4281805" cy="4343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50">
                <a:latin typeface="Arial"/>
                <a:cs typeface="Arial"/>
              </a:rPr>
              <a:t>most</a:t>
            </a:r>
            <a:r>
              <a:rPr dirty="0" sz="2650" spc="40">
                <a:latin typeface="Arial"/>
                <a:cs typeface="Arial"/>
              </a:rPr>
              <a:t> </a:t>
            </a:r>
            <a:r>
              <a:rPr dirty="0" sz="2650" spc="50">
                <a:latin typeface="Arial"/>
                <a:cs typeface="Arial"/>
              </a:rPr>
              <a:t>add-</a:t>
            </a:r>
            <a:r>
              <a:rPr dirty="0" sz="2650" spc="55">
                <a:latin typeface="Arial"/>
                <a:cs typeface="Arial"/>
              </a:rPr>
              <a:t>ons</a:t>
            </a:r>
            <a:r>
              <a:rPr dirty="0" sz="2650" spc="45">
                <a:latin typeface="Arial"/>
                <a:cs typeface="Arial"/>
              </a:rPr>
              <a:t> </a:t>
            </a:r>
            <a:r>
              <a:rPr dirty="0" sz="2650" spc="-10">
                <a:latin typeface="Arial"/>
                <a:cs typeface="Arial"/>
              </a:rPr>
              <a:t>unmaintained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7103" y="2748225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8498" y="2694162"/>
            <a:ext cx="5539105" cy="109664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20"/>
              </a:spcBef>
            </a:pPr>
            <a:r>
              <a:rPr dirty="0" sz="2350" spc="-10">
                <a:latin typeface="Arial"/>
                <a:cs typeface="Arial"/>
              </a:rPr>
              <a:t>Plone</a:t>
            </a:r>
            <a:r>
              <a:rPr dirty="0" sz="2350" spc="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4.3/(5.0</a:t>
            </a:r>
            <a:r>
              <a:rPr dirty="0" sz="2350" spc="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compatible)</a:t>
            </a:r>
            <a:r>
              <a:rPr dirty="0" sz="2350" spc="9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add-on</a:t>
            </a:r>
            <a:r>
              <a:rPr dirty="0" sz="2350" spc="9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for</a:t>
            </a:r>
            <a:r>
              <a:rPr dirty="0" sz="2350" spc="9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the </a:t>
            </a:r>
            <a:r>
              <a:rPr dirty="0" sz="2350">
                <a:latin typeface="Arial"/>
                <a:cs typeface="Arial"/>
              </a:rPr>
              <a:t>integration</a:t>
            </a:r>
            <a:r>
              <a:rPr dirty="0" sz="2350" spc="3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of</a:t>
            </a:r>
            <a:r>
              <a:rPr dirty="0" sz="2350" spc="5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other</a:t>
            </a:r>
            <a:r>
              <a:rPr dirty="0" sz="2350" spc="4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storage</a:t>
            </a:r>
            <a:r>
              <a:rPr dirty="0" sz="2350" spc="5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systems </a:t>
            </a:r>
            <a:r>
              <a:rPr dirty="0" sz="2350">
                <a:latin typeface="Arial"/>
                <a:cs typeface="Arial"/>
              </a:rPr>
              <a:t>(other than ZODB) into </a:t>
            </a:r>
            <a:r>
              <a:rPr dirty="0" sz="2350" spc="-10">
                <a:latin typeface="Arial"/>
                <a:cs typeface="Arial"/>
              </a:rPr>
              <a:t>Plone</a:t>
            </a:r>
            <a:endParaRPr sz="23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7103" y="4129733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8498" y="4075672"/>
            <a:ext cx="4672330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>
                <a:latin typeface="Arial"/>
                <a:cs typeface="Arial"/>
              </a:rPr>
              <a:t>Part</a:t>
            </a:r>
            <a:r>
              <a:rPr dirty="0" sz="2350" spc="2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of</a:t>
            </a:r>
            <a:r>
              <a:rPr dirty="0" sz="2350" spc="3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our</a:t>
            </a:r>
            <a:r>
              <a:rPr dirty="0" sz="2350" spc="40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XML</a:t>
            </a:r>
            <a:r>
              <a:rPr dirty="0" sz="2350" spc="-10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publishing</a:t>
            </a:r>
            <a:r>
              <a:rPr dirty="0" sz="2350" spc="4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toolbox</a:t>
            </a:r>
            <a:endParaRPr sz="23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7103" y="4800044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18498" y="4745983"/>
            <a:ext cx="4933950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>
                <a:latin typeface="Arial"/>
                <a:cs typeface="Arial"/>
              </a:rPr>
              <a:t>Can </a:t>
            </a:r>
            <a:r>
              <a:rPr dirty="0" sz="2350" spc="50">
                <a:latin typeface="Arial"/>
                <a:cs typeface="Arial"/>
              </a:rPr>
              <a:t>be</a:t>
            </a:r>
            <a:r>
              <a:rPr dirty="0" sz="2350">
                <a:latin typeface="Arial"/>
                <a:cs typeface="Arial"/>
              </a:rPr>
              <a:t> used </a:t>
            </a:r>
            <a:r>
              <a:rPr dirty="0" sz="2350" b="1">
                <a:latin typeface="Arial"/>
                <a:cs typeface="Arial"/>
              </a:rPr>
              <a:t>without </a:t>
            </a:r>
            <a:r>
              <a:rPr dirty="0" sz="2350">
                <a:latin typeface="Arial"/>
                <a:cs typeface="Arial"/>
              </a:rPr>
              <a:t>the </a:t>
            </a:r>
            <a:r>
              <a:rPr dirty="0" sz="2350" spc="-60">
                <a:latin typeface="Arial"/>
                <a:cs typeface="Arial"/>
              </a:rPr>
              <a:t>"</a:t>
            </a:r>
            <a:r>
              <a:rPr dirty="0" sz="2350" spc="-60" b="1">
                <a:latin typeface="Arial"/>
                <a:cs typeface="Arial"/>
              </a:rPr>
              <a:t>XML</a:t>
            </a:r>
            <a:r>
              <a:rPr dirty="0" sz="2350" spc="-60">
                <a:latin typeface="Arial"/>
                <a:cs typeface="Arial"/>
              </a:rPr>
              <a:t>"</a:t>
            </a:r>
            <a:r>
              <a:rPr dirty="0" sz="235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stuff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27103" y="5470354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18498" y="5416293"/>
            <a:ext cx="6044565" cy="74104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220"/>
              </a:spcBef>
            </a:pPr>
            <a:r>
              <a:rPr dirty="0" sz="2350" b="1">
                <a:latin typeface="Arial"/>
                <a:cs typeface="Arial"/>
              </a:rPr>
              <a:t>Unified</a:t>
            </a:r>
            <a:r>
              <a:rPr dirty="0" sz="2350" spc="2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access</a:t>
            </a:r>
            <a:r>
              <a:rPr dirty="0" sz="2350" spc="15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25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API</a:t>
            </a:r>
            <a:r>
              <a:rPr dirty="0" sz="2350" spc="20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to</a:t>
            </a:r>
            <a:r>
              <a:rPr dirty="0" sz="2350" spc="2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external</a:t>
            </a:r>
            <a:r>
              <a:rPr dirty="0" sz="2350" spc="2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storages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11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services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27103" y="6496263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18498" y="6442199"/>
            <a:ext cx="5645785" cy="27520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>
                <a:latin typeface="Arial"/>
                <a:cs typeface="Arial"/>
              </a:rPr>
              <a:t>Available</a:t>
            </a:r>
            <a:r>
              <a:rPr dirty="0" sz="2350" spc="3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modes</a:t>
            </a:r>
            <a:endParaRPr sz="2350">
              <a:latin typeface="Arial"/>
              <a:cs typeface="Arial"/>
            </a:endParaRPr>
          </a:p>
          <a:p>
            <a:pPr marL="456565" indent="-290830">
              <a:lnSpc>
                <a:spcPct val="100000"/>
              </a:lnSpc>
              <a:spcBef>
                <a:spcPts val="2455"/>
              </a:spcBef>
              <a:buSzPct val="74468"/>
              <a:buFont typeface="Arial"/>
              <a:buChar char="•"/>
              <a:tabLst>
                <a:tab pos="456565" algn="l"/>
              </a:tabLst>
            </a:pPr>
            <a:r>
              <a:rPr dirty="0" sz="2350" spc="-10" b="1">
                <a:latin typeface="Arial"/>
                <a:cs typeface="Arial"/>
              </a:rPr>
              <a:t>Mounting</a:t>
            </a:r>
            <a:endParaRPr sz="2350">
              <a:latin typeface="Arial"/>
              <a:cs typeface="Arial"/>
            </a:endParaRPr>
          </a:p>
          <a:p>
            <a:pPr marL="456565" indent="-290830">
              <a:lnSpc>
                <a:spcPct val="100000"/>
              </a:lnSpc>
              <a:spcBef>
                <a:spcPts val="2460"/>
              </a:spcBef>
              <a:buSzPct val="74468"/>
              <a:buFont typeface="Arial"/>
              <a:buChar char="•"/>
              <a:tabLst>
                <a:tab pos="456565" algn="l"/>
              </a:tabLst>
            </a:pPr>
            <a:r>
              <a:rPr dirty="0" sz="2350" b="1">
                <a:latin typeface="Arial"/>
                <a:cs typeface="Arial"/>
              </a:rPr>
              <a:t>Dexterity</a:t>
            </a:r>
            <a:r>
              <a:rPr dirty="0" sz="2350" spc="-60" b="1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support</a:t>
            </a:r>
            <a:endParaRPr sz="2350">
              <a:latin typeface="Arial"/>
              <a:cs typeface="Arial"/>
            </a:endParaRPr>
          </a:p>
          <a:p>
            <a:pPr marL="12700" marR="5080">
              <a:lnSpc>
                <a:spcPts val="2800"/>
              </a:lnSpc>
              <a:spcBef>
                <a:spcPts val="2570"/>
              </a:spcBef>
            </a:pPr>
            <a:r>
              <a:rPr dirty="0" sz="2350">
                <a:latin typeface="Arial"/>
                <a:cs typeface="Arial"/>
              </a:rPr>
              <a:t>100</a:t>
            </a:r>
            <a:r>
              <a:rPr dirty="0" sz="2350" spc="-2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tests,</a:t>
            </a:r>
            <a:r>
              <a:rPr dirty="0" sz="2350" spc="-2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Plone</a:t>
            </a:r>
            <a:r>
              <a:rPr dirty="0" sz="2350" spc="-1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4.3/5.0</a:t>
            </a:r>
            <a:r>
              <a:rPr dirty="0" sz="2350" spc="-2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against</a:t>
            </a:r>
            <a:r>
              <a:rPr dirty="0" sz="2350" spc="-1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6</a:t>
            </a:r>
            <a:r>
              <a:rPr dirty="0" sz="2350" spc="-2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different </a:t>
            </a:r>
            <a:r>
              <a:rPr dirty="0" sz="2350">
                <a:latin typeface="Arial"/>
                <a:cs typeface="Arial"/>
              </a:rPr>
              <a:t>storage</a:t>
            </a:r>
            <a:r>
              <a:rPr dirty="0" sz="2350" spc="70">
                <a:latin typeface="Arial"/>
                <a:cs typeface="Arial"/>
              </a:rPr>
              <a:t> </a:t>
            </a:r>
            <a:r>
              <a:rPr dirty="0" sz="2350" spc="40">
                <a:latin typeface="Arial"/>
                <a:cs typeface="Arial"/>
              </a:rPr>
              <a:t>backends</a:t>
            </a:r>
            <a:endParaRPr sz="23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7103" y="8507181"/>
            <a:ext cx="137795" cy="2952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50" spc="215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2200" y="0"/>
            <a:ext cx="5562600" cy="9753600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" y="965200"/>
            <a:ext cx="622300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7887" rIns="0" bIns="0" rtlCol="0" vert="horz">
            <a:spAutoFit/>
          </a:bodyPr>
          <a:lstStyle/>
          <a:p>
            <a:pPr marL="944880">
              <a:lnSpc>
                <a:spcPct val="100000"/>
              </a:lnSpc>
              <a:spcBef>
                <a:spcPts val="120"/>
              </a:spcBef>
            </a:pPr>
            <a:r>
              <a:rPr dirty="0" sz="7900"/>
              <a:t>XML</a:t>
            </a:r>
            <a:r>
              <a:rPr dirty="0" sz="7900" spc="-75"/>
              <a:t> </a:t>
            </a:r>
            <a:r>
              <a:rPr dirty="0" sz="7900"/>
              <a:t>Director</a:t>
            </a:r>
            <a:r>
              <a:rPr dirty="0" sz="7900" spc="-75"/>
              <a:t> </a:t>
            </a:r>
            <a:r>
              <a:rPr dirty="0" sz="7900"/>
              <a:t>-</a:t>
            </a:r>
            <a:r>
              <a:rPr dirty="0" sz="7900" spc="-75"/>
              <a:t> </a:t>
            </a:r>
            <a:r>
              <a:rPr dirty="0" sz="7900" spc="-10"/>
              <a:t>Mounting</a:t>
            </a:r>
            <a:endParaRPr sz="7900"/>
          </a:p>
        </p:txBody>
      </p:sp>
      <p:sp>
        <p:nvSpPr>
          <p:cNvPr id="3" name="object 3" descr=""/>
          <p:cNvSpPr txBox="1"/>
          <p:nvPr/>
        </p:nvSpPr>
        <p:spPr>
          <a:xfrm>
            <a:off x="6087533" y="2692584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39416" y="2651019"/>
            <a:ext cx="3711575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spc="-10">
                <a:latin typeface="Arial"/>
                <a:cs typeface="Arial"/>
              </a:rPr>
              <a:t>Plone</a:t>
            </a:r>
            <a:r>
              <a:rPr dirty="0" sz="2050" spc="-55">
                <a:latin typeface="Arial"/>
                <a:cs typeface="Arial"/>
              </a:rPr>
              <a:t> </a:t>
            </a:r>
            <a:r>
              <a:rPr dirty="0" sz="2050" spc="-35">
                <a:latin typeface="Arial"/>
                <a:cs typeface="Arial"/>
              </a:rPr>
              <a:t>"</a:t>
            </a:r>
            <a:r>
              <a:rPr dirty="0" sz="2050" spc="-35" b="1">
                <a:latin typeface="Arial"/>
                <a:cs typeface="Arial"/>
              </a:rPr>
              <a:t>Connector</a:t>
            </a:r>
            <a:r>
              <a:rPr dirty="0" sz="2050" spc="-35">
                <a:latin typeface="Arial"/>
                <a:cs typeface="Arial"/>
              </a:rPr>
              <a:t>"</a:t>
            </a:r>
            <a:r>
              <a:rPr dirty="0" sz="2050" spc="-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content-</a:t>
            </a:r>
            <a:r>
              <a:rPr dirty="0" sz="2050" spc="-20">
                <a:latin typeface="Arial"/>
                <a:cs typeface="Arial"/>
              </a:rPr>
              <a:t>type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087533" y="322344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39416" y="3181879"/>
            <a:ext cx="5928995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parameters:</a:t>
            </a:r>
            <a:r>
              <a:rPr dirty="0" sz="2050" spc="-2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connection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URL,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username,</a:t>
            </a:r>
            <a:r>
              <a:rPr dirty="0" sz="2050" spc="-2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password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087533" y="375430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39416" y="3712739"/>
            <a:ext cx="244475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acts</a:t>
            </a:r>
            <a:r>
              <a:rPr dirty="0" sz="2050" spc="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as</a:t>
            </a:r>
            <a:r>
              <a:rPr dirty="0" sz="2050" spc="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</a:t>
            </a:r>
            <a:r>
              <a:rPr dirty="0" sz="2050" spc="5">
                <a:latin typeface="Arial"/>
                <a:cs typeface="Arial"/>
              </a:rPr>
              <a:t> </a:t>
            </a:r>
            <a:r>
              <a:rPr dirty="0" sz="2050" spc="-10" i="1">
                <a:latin typeface="Arial"/>
                <a:cs typeface="Arial"/>
              </a:rPr>
              <a:t>mountpoint</a:t>
            </a:r>
            <a:endParaRPr sz="20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87533" y="428516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39416" y="4243599"/>
            <a:ext cx="256413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URL</a:t>
            </a:r>
            <a:r>
              <a:rPr dirty="0" sz="2050" spc="-1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traversal</a:t>
            </a:r>
            <a:r>
              <a:rPr dirty="0" sz="2050" spc="-10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support</a:t>
            </a:r>
            <a:endParaRPr sz="20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087533" y="481602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39416" y="4774459"/>
            <a:ext cx="4022725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ZIP import/export, </a:t>
            </a:r>
            <a:r>
              <a:rPr dirty="0" sz="2050" spc="-10">
                <a:latin typeface="Arial"/>
                <a:cs typeface="Arial"/>
              </a:rPr>
              <a:t>multi-</a:t>
            </a:r>
            <a:r>
              <a:rPr dirty="0" sz="2050">
                <a:latin typeface="Arial"/>
                <a:cs typeface="Arial"/>
              </a:rPr>
              <a:t>file </a:t>
            </a:r>
            <a:r>
              <a:rPr dirty="0" sz="2050" spc="-10">
                <a:latin typeface="Arial"/>
                <a:cs typeface="Arial"/>
              </a:rPr>
              <a:t>upload</a:t>
            </a:r>
            <a:endParaRPr sz="20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87533" y="534688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39416" y="5305319"/>
            <a:ext cx="6005830" cy="6540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0"/>
              </a:spcBef>
              <a:tabLst>
                <a:tab pos="4682490" algn="l"/>
              </a:tabLst>
            </a:pPr>
            <a:r>
              <a:rPr dirty="0" sz="2050">
                <a:latin typeface="Arial"/>
                <a:cs typeface="Arial"/>
              </a:rPr>
              <a:t>basic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UI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for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creating/renaming/deleting</a:t>
            </a:r>
            <a:r>
              <a:rPr dirty="0" sz="2050">
                <a:latin typeface="Arial"/>
                <a:cs typeface="Arial"/>
              </a:rPr>
              <a:t>	</a:t>
            </a:r>
            <a:r>
              <a:rPr dirty="0" sz="2050" spc="-10">
                <a:latin typeface="Arial"/>
                <a:cs typeface="Arial"/>
              </a:rPr>
              <a:t>collections/ </a:t>
            </a:r>
            <a:r>
              <a:rPr dirty="0" sz="2050">
                <a:latin typeface="Arial"/>
                <a:cs typeface="Arial"/>
              </a:rPr>
              <a:t>folders</a:t>
            </a:r>
            <a:r>
              <a:rPr dirty="0" sz="2050" spc="6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8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resources</a:t>
            </a:r>
            <a:endParaRPr sz="20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087533" y="619524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339416" y="6153679"/>
            <a:ext cx="231394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simple</a:t>
            </a:r>
            <a:r>
              <a:rPr dirty="0" sz="2050" spc="-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view</a:t>
            </a:r>
            <a:r>
              <a:rPr dirty="0" sz="2050" spc="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registry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087533" y="672610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339416" y="6684539"/>
            <a:ext cx="475234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ACEditor</a:t>
            </a:r>
            <a:r>
              <a:rPr dirty="0" sz="2050" spc="-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integration</a:t>
            </a:r>
            <a:r>
              <a:rPr dirty="0" sz="2050" spc="-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for</a:t>
            </a:r>
            <a:r>
              <a:rPr dirty="0" sz="2050" spc="-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common</a:t>
            </a:r>
            <a:r>
              <a:rPr dirty="0" sz="2050" spc="-3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formats</a:t>
            </a:r>
            <a:endParaRPr sz="20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87533" y="7256967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339416" y="7215399"/>
            <a:ext cx="3437254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minimal,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small</a:t>
            </a:r>
            <a:r>
              <a:rPr dirty="0" sz="2050" spc="-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extensible</a:t>
            </a:r>
            <a:endParaRPr sz="20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087533" y="7787829"/>
            <a:ext cx="93980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-50" b="1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339416" y="7746263"/>
            <a:ext cx="2515235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b="1">
                <a:latin typeface="Arial"/>
                <a:cs typeface="Arial"/>
              </a:rPr>
              <a:t>no</a:t>
            </a:r>
            <a:r>
              <a:rPr dirty="0" sz="2050" spc="-8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indexing</a:t>
            </a:r>
            <a:r>
              <a:rPr dirty="0" sz="2050" spc="-8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support</a:t>
            </a:r>
            <a:endParaRPr sz="20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087533" y="8318689"/>
            <a:ext cx="93980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-50" b="1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339416" y="8277124"/>
            <a:ext cx="4531995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b="1">
                <a:latin typeface="Arial"/>
                <a:cs typeface="Arial"/>
              </a:rPr>
              <a:t>no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proxy</a:t>
            </a:r>
            <a:r>
              <a:rPr dirty="0" sz="2050" spc="-5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object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magic</a:t>
            </a:r>
            <a:r>
              <a:rPr dirty="0" sz="2050" spc="-5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as</a:t>
            </a:r>
            <a:r>
              <a:rPr dirty="0" sz="2050" spc="-5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in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Reflecto</a:t>
            </a:r>
            <a:endParaRPr sz="205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087533" y="8849546"/>
            <a:ext cx="122555" cy="2590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 spc="185"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339416" y="8807984"/>
            <a:ext cx="5582920" cy="65405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0"/>
              </a:spcBef>
            </a:pPr>
            <a:r>
              <a:rPr dirty="0" sz="2050" b="1">
                <a:latin typeface="Arial"/>
                <a:cs typeface="Arial"/>
              </a:rPr>
              <a:t>intended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for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applications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that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need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to</a:t>
            </a:r>
            <a:r>
              <a:rPr dirty="0" sz="2050" spc="-6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access </a:t>
            </a:r>
            <a:r>
              <a:rPr dirty="0" sz="2050" b="1">
                <a:latin typeface="Arial"/>
                <a:cs typeface="Arial"/>
              </a:rPr>
              <a:t>external</a:t>
            </a:r>
            <a:r>
              <a:rPr dirty="0" sz="2050" spc="-7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data</a:t>
            </a:r>
            <a:r>
              <a:rPr dirty="0" sz="2050" spc="-7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sources</a:t>
            </a:r>
            <a:r>
              <a:rPr dirty="0" sz="2050" spc="-7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and</a:t>
            </a:r>
            <a:r>
              <a:rPr dirty="0" sz="2050" spc="-75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storages</a:t>
            </a:r>
            <a:endParaRPr sz="2050">
              <a:latin typeface="Arial"/>
              <a:cs typeface="Arial"/>
            </a:endParaRPr>
          </a:p>
        </p:txBody>
      </p:sp>
      <p:pic>
        <p:nvPicPr>
          <p:cNvPr id="27" name="object 2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67000"/>
            <a:ext cx="5651500" cy="7086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67059" y="-24837"/>
            <a:ext cx="6492875" cy="9238615"/>
            <a:chOff x="167059" y="-24837"/>
            <a:chExt cx="6492875" cy="9238615"/>
          </a:xfrm>
        </p:grpSpPr>
        <p:sp>
          <p:nvSpPr>
            <p:cNvPr id="3" name="object 3" descr=""/>
            <p:cNvSpPr/>
            <p:nvPr/>
          </p:nvSpPr>
          <p:spPr>
            <a:xfrm>
              <a:off x="176994" y="4260369"/>
              <a:ext cx="695960" cy="407670"/>
            </a:xfrm>
            <a:custGeom>
              <a:avLst/>
              <a:gdLst/>
              <a:ahLst/>
              <a:cxnLst/>
              <a:rect l="l" t="t" r="r" b="b"/>
              <a:pathLst>
                <a:path w="695960" h="407670">
                  <a:moveTo>
                    <a:pt x="69544" y="407360"/>
                  </a:moveTo>
                  <a:lnTo>
                    <a:pt x="42474" y="401894"/>
                  </a:lnTo>
                  <a:lnTo>
                    <a:pt x="20369" y="386989"/>
                  </a:lnTo>
                  <a:lnTo>
                    <a:pt x="5465" y="364882"/>
                  </a:lnTo>
                  <a:lnTo>
                    <a:pt x="0" y="337810"/>
                  </a:lnTo>
                  <a:lnTo>
                    <a:pt x="0" y="69549"/>
                  </a:lnTo>
                  <a:lnTo>
                    <a:pt x="5465" y="42477"/>
                  </a:lnTo>
                  <a:lnTo>
                    <a:pt x="20369" y="20370"/>
                  </a:lnTo>
                  <a:lnTo>
                    <a:pt x="42474" y="5465"/>
                  </a:lnTo>
                  <a:lnTo>
                    <a:pt x="69544" y="0"/>
                  </a:lnTo>
                  <a:lnTo>
                    <a:pt x="625899" y="0"/>
                  </a:lnTo>
                  <a:lnTo>
                    <a:pt x="652969" y="5465"/>
                  </a:lnTo>
                  <a:lnTo>
                    <a:pt x="675074" y="20370"/>
                  </a:lnTo>
                  <a:lnTo>
                    <a:pt x="689978" y="42477"/>
                  </a:lnTo>
                  <a:lnTo>
                    <a:pt x="695443" y="69549"/>
                  </a:lnTo>
                  <a:lnTo>
                    <a:pt x="695443" y="337810"/>
                  </a:lnTo>
                  <a:lnTo>
                    <a:pt x="689978" y="364882"/>
                  </a:lnTo>
                  <a:lnTo>
                    <a:pt x="675074" y="386989"/>
                  </a:lnTo>
                  <a:lnTo>
                    <a:pt x="652969" y="401894"/>
                  </a:lnTo>
                  <a:lnTo>
                    <a:pt x="625899" y="407360"/>
                  </a:lnTo>
                  <a:lnTo>
                    <a:pt x="69544" y="407360"/>
                  </a:lnTo>
                  <a:close/>
                </a:path>
              </a:pathLst>
            </a:custGeom>
            <a:ln w="19870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24716" y="4255401"/>
              <a:ext cx="1460500" cy="208915"/>
            </a:xfrm>
            <a:custGeom>
              <a:avLst/>
              <a:gdLst/>
              <a:ahLst/>
              <a:cxnLst/>
              <a:rect l="l" t="t" r="r" b="b"/>
              <a:pathLst>
                <a:path w="1460500" h="208914">
                  <a:moveTo>
                    <a:pt x="0" y="208647"/>
                  </a:moveTo>
                  <a:lnTo>
                    <a:pt x="56538" y="207135"/>
                  </a:lnTo>
                  <a:lnTo>
                    <a:pt x="110266" y="202805"/>
                  </a:lnTo>
                  <a:lnTo>
                    <a:pt x="161488" y="195972"/>
                  </a:lnTo>
                  <a:lnTo>
                    <a:pt x="210508" y="186948"/>
                  </a:lnTo>
                  <a:lnTo>
                    <a:pt x="257632" y="176046"/>
                  </a:lnTo>
                  <a:lnTo>
                    <a:pt x="303163" y="163579"/>
                  </a:lnTo>
                  <a:lnTo>
                    <a:pt x="347405" y="149861"/>
                  </a:lnTo>
                  <a:lnTo>
                    <a:pt x="390664" y="135203"/>
                  </a:lnTo>
                  <a:lnTo>
                    <a:pt x="433243" y="119920"/>
                  </a:lnTo>
                  <a:lnTo>
                    <a:pt x="475447" y="104323"/>
                  </a:lnTo>
                  <a:lnTo>
                    <a:pt x="517580" y="88727"/>
                  </a:lnTo>
                  <a:lnTo>
                    <a:pt x="559947" y="73444"/>
                  </a:lnTo>
                  <a:lnTo>
                    <a:pt x="602852" y="58786"/>
                  </a:lnTo>
                  <a:lnTo>
                    <a:pt x="646599" y="45067"/>
                  </a:lnTo>
                  <a:lnTo>
                    <a:pt x="691493" y="32601"/>
                  </a:lnTo>
                  <a:lnTo>
                    <a:pt x="737838" y="21699"/>
                  </a:lnTo>
                  <a:lnTo>
                    <a:pt x="785938" y="12675"/>
                  </a:lnTo>
                  <a:lnTo>
                    <a:pt x="836098" y="5842"/>
                  </a:lnTo>
                  <a:lnTo>
                    <a:pt x="888623" y="1512"/>
                  </a:lnTo>
                  <a:lnTo>
                    <a:pt x="943816" y="0"/>
                  </a:lnTo>
                </a:path>
                <a:path w="1460500" h="208914">
                  <a:moveTo>
                    <a:pt x="943816" y="0"/>
                  </a:moveTo>
                  <a:lnTo>
                    <a:pt x="1460432" y="0"/>
                  </a:lnTo>
                </a:path>
              </a:pathLst>
            </a:custGeom>
            <a:ln w="5961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24716" y="4464050"/>
              <a:ext cx="1460500" cy="4719955"/>
            </a:xfrm>
            <a:custGeom>
              <a:avLst/>
              <a:gdLst/>
              <a:ahLst/>
              <a:cxnLst/>
              <a:rect l="l" t="t" r="r" b="b"/>
              <a:pathLst>
                <a:path w="1460500" h="4719955">
                  <a:moveTo>
                    <a:pt x="0" y="0"/>
                  </a:moveTo>
                  <a:lnTo>
                    <a:pt x="42162" y="18941"/>
                  </a:lnTo>
                  <a:lnTo>
                    <a:pt x="72736" y="56908"/>
                  </a:lnTo>
                  <a:lnTo>
                    <a:pt x="92650" y="92858"/>
                  </a:lnTo>
                  <a:lnTo>
                    <a:pt x="112206" y="136901"/>
                  </a:lnTo>
                  <a:lnTo>
                    <a:pt x="131419" y="188677"/>
                  </a:lnTo>
                  <a:lnTo>
                    <a:pt x="150306" y="247825"/>
                  </a:lnTo>
                  <a:lnTo>
                    <a:pt x="168882" y="313987"/>
                  </a:lnTo>
                  <a:lnTo>
                    <a:pt x="187161" y="386803"/>
                  </a:lnTo>
                  <a:lnTo>
                    <a:pt x="196195" y="425593"/>
                  </a:lnTo>
                  <a:lnTo>
                    <a:pt x="205161" y="465912"/>
                  </a:lnTo>
                  <a:lnTo>
                    <a:pt x="214060" y="507715"/>
                  </a:lnTo>
                  <a:lnTo>
                    <a:pt x="222895" y="550956"/>
                  </a:lnTo>
                  <a:lnTo>
                    <a:pt x="231668" y="595591"/>
                  </a:lnTo>
                  <a:lnTo>
                    <a:pt x="240381" y="641575"/>
                  </a:lnTo>
                  <a:lnTo>
                    <a:pt x="249035" y="688862"/>
                  </a:lnTo>
                  <a:lnTo>
                    <a:pt x="257632" y="737408"/>
                  </a:lnTo>
                  <a:lnTo>
                    <a:pt x="266175" y="787168"/>
                  </a:lnTo>
                  <a:lnTo>
                    <a:pt x="274665" y="838097"/>
                  </a:lnTo>
                  <a:lnTo>
                    <a:pt x="283104" y="890150"/>
                  </a:lnTo>
                  <a:lnTo>
                    <a:pt x="291495" y="943282"/>
                  </a:lnTo>
                  <a:lnTo>
                    <a:pt x="299838" y="997447"/>
                  </a:lnTo>
                  <a:lnTo>
                    <a:pt x="308137" y="1052602"/>
                  </a:lnTo>
                  <a:lnTo>
                    <a:pt x="316392" y="1108701"/>
                  </a:lnTo>
                  <a:lnTo>
                    <a:pt x="324607" y="1165699"/>
                  </a:lnTo>
                  <a:lnTo>
                    <a:pt x="332782" y="1223552"/>
                  </a:lnTo>
                  <a:lnTo>
                    <a:pt x="340920" y="1282213"/>
                  </a:lnTo>
                  <a:lnTo>
                    <a:pt x="349023" y="1341639"/>
                  </a:lnTo>
                  <a:lnTo>
                    <a:pt x="357093" y="1401784"/>
                  </a:lnTo>
                  <a:lnTo>
                    <a:pt x="365131" y="1462603"/>
                  </a:lnTo>
                  <a:lnTo>
                    <a:pt x="373139" y="1524052"/>
                  </a:lnTo>
                  <a:lnTo>
                    <a:pt x="381120" y="1586085"/>
                  </a:lnTo>
                  <a:lnTo>
                    <a:pt x="389076" y="1648658"/>
                  </a:lnTo>
                  <a:lnTo>
                    <a:pt x="397008" y="1711726"/>
                  </a:lnTo>
                  <a:lnTo>
                    <a:pt x="404918" y="1775242"/>
                  </a:lnTo>
                  <a:lnTo>
                    <a:pt x="412808" y="1839164"/>
                  </a:lnTo>
                  <a:lnTo>
                    <a:pt x="420680" y="1903445"/>
                  </a:lnTo>
                  <a:lnTo>
                    <a:pt x="428536" y="1968041"/>
                  </a:lnTo>
                  <a:lnTo>
                    <a:pt x="436379" y="2032906"/>
                  </a:lnTo>
                  <a:lnTo>
                    <a:pt x="444209" y="2097997"/>
                  </a:lnTo>
                  <a:lnTo>
                    <a:pt x="452029" y="2163267"/>
                  </a:lnTo>
                  <a:lnTo>
                    <a:pt x="459840" y="2228672"/>
                  </a:lnTo>
                  <a:lnTo>
                    <a:pt x="467646" y="2294167"/>
                  </a:lnTo>
                  <a:lnTo>
                    <a:pt x="475447" y="2359707"/>
                  </a:lnTo>
                  <a:lnTo>
                    <a:pt x="483246" y="2425247"/>
                  </a:lnTo>
                  <a:lnTo>
                    <a:pt x="491044" y="2490742"/>
                  </a:lnTo>
                  <a:lnTo>
                    <a:pt x="498844" y="2556147"/>
                  </a:lnTo>
                  <a:lnTo>
                    <a:pt x="506647" y="2621417"/>
                  </a:lnTo>
                  <a:lnTo>
                    <a:pt x="514455" y="2686508"/>
                  </a:lnTo>
                  <a:lnTo>
                    <a:pt x="522271" y="2751373"/>
                  </a:lnTo>
                  <a:lnTo>
                    <a:pt x="530095" y="2815969"/>
                  </a:lnTo>
                  <a:lnTo>
                    <a:pt x="537931" y="2880250"/>
                  </a:lnTo>
                  <a:lnTo>
                    <a:pt x="545780" y="2944172"/>
                  </a:lnTo>
                  <a:lnTo>
                    <a:pt x="553644" y="3007688"/>
                  </a:lnTo>
                  <a:lnTo>
                    <a:pt x="561525" y="3070756"/>
                  </a:lnTo>
                  <a:lnTo>
                    <a:pt x="569424" y="3133328"/>
                  </a:lnTo>
                  <a:lnTo>
                    <a:pt x="577345" y="3195362"/>
                  </a:lnTo>
                  <a:lnTo>
                    <a:pt x="585288" y="3256811"/>
                  </a:lnTo>
                  <a:lnTo>
                    <a:pt x="593255" y="3317630"/>
                  </a:lnTo>
                  <a:lnTo>
                    <a:pt x="601250" y="3377775"/>
                  </a:lnTo>
                  <a:lnTo>
                    <a:pt x="609272" y="3437201"/>
                  </a:lnTo>
                  <a:lnTo>
                    <a:pt x="617325" y="3495862"/>
                  </a:lnTo>
                  <a:lnTo>
                    <a:pt x="625411" y="3553715"/>
                  </a:lnTo>
                  <a:lnTo>
                    <a:pt x="633531" y="3610713"/>
                  </a:lnTo>
                  <a:lnTo>
                    <a:pt x="641687" y="3666812"/>
                  </a:lnTo>
                  <a:lnTo>
                    <a:pt x="649881" y="3721967"/>
                  </a:lnTo>
                  <a:lnTo>
                    <a:pt x="658116" y="3776132"/>
                  </a:lnTo>
                  <a:lnTo>
                    <a:pt x="666392" y="3829264"/>
                  </a:lnTo>
                  <a:lnTo>
                    <a:pt x="674712" y="3881317"/>
                  </a:lnTo>
                  <a:lnTo>
                    <a:pt x="683079" y="3932246"/>
                  </a:lnTo>
                  <a:lnTo>
                    <a:pt x="691493" y="3982006"/>
                  </a:lnTo>
                  <a:lnTo>
                    <a:pt x="699956" y="4030552"/>
                  </a:lnTo>
                  <a:lnTo>
                    <a:pt x="708472" y="4077839"/>
                  </a:lnTo>
                  <a:lnTo>
                    <a:pt x="717041" y="4123823"/>
                  </a:lnTo>
                  <a:lnTo>
                    <a:pt x="725666" y="4168458"/>
                  </a:lnTo>
                  <a:lnTo>
                    <a:pt x="734348" y="4211699"/>
                  </a:lnTo>
                  <a:lnTo>
                    <a:pt x="743090" y="4253502"/>
                  </a:lnTo>
                  <a:lnTo>
                    <a:pt x="751893" y="4293821"/>
                  </a:lnTo>
                  <a:lnTo>
                    <a:pt x="760759" y="4332611"/>
                  </a:lnTo>
                  <a:lnTo>
                    <a:pt x="769691" y="4369828"/>
                  </a:lnTo>
                  <a:lnTo>
                    <a:pt x="787757" y="4439362"/>
                  </a:lnTo>
                  <a:lnTo>
                    <a:pt x="806108" y="4502062"/>
                  </a:lnTo>
                  <a:lnTo>
                    <a:pt x="824758" y="4557569"/>
                  </a:lnTo>
                  <a:lnTo>
                    <a:pt x="843723" y="4605523"/>
                  </a:lnTo>
                  <a:lnTo>
                    <a:pt x="863019" y="4645565"/>
                  </a:lnTo>
                  <a:lnTo>
                    <a:pt x="892616" y="4690005"/>
                  </a:lnTo>
                  <a:lnTo>
                    <a:pt x="923044" y="4714619"/>
                  </a:lnTo>
                  <a:lnTo>
                    <a:pt x="933380" y="4718208"/>
                  </a:lnTo>
                  <a:lnTo>
                    <a:pt x="943816" y="4719414"/>
                  </a:lnTo>
                </a:path>
                <a:path w="1460500" h="4719955">
                  <a:moveTo>
                    <a:pt x="943816" y="4719414"/>
                  </a:moveTo>
                  <a:lnTo>
                    <a:pt x="1460432" y="4719414"/>
                  </a:lnTo>
                </a:path>
              </a:pathLst>
            </a:custGeom>
            <a:ln w="59611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85148" y="0"/>
              <a:ext cx="558800" cy="4255770"/>
            </a:xfrm>
            <a:custGeom>
              <a:avLst/>
              <a:gdLst/>
              <a:ahLst/>
              <a:cxnLst/>
              <a:rect l="l" t="t" r="r" b="b"/>
              <a:pathLst>
                <a:path w="558800" h="4255770">
                  <a:moveTo>
                    <a:pt x="0" y="4255402"/>
                  </a:moveTo>
                  <a:lnTo>
                    <a:pt x="37925" y="4220262"/>
                  </a:lnTo>
                  <a:lnTo>
                    <a:pt x="59708" y="4167428"/>
                  </a:lnTo>
                  <a:lnTo>
                    <a:pt x="73855" y="4120009"/>
                  </a:lnTo>
                  <a:lnTo>
                    <a:pt x="87721" y="4063413"/>
                  </a:lnTo>
                  <a:lnTo>
                    <a:pt x="101319" y="3998135"/>
                  </a:lnTo>
                  <a:lnTo>
                    <a:pt x="114665" y="3924671"/>
                  </a:lnTo>
                  <a:lnTo>
                    <a:pt x="121247" y="3885025"/>
                  </a:lnTo>
                  <a:lnTo>
                    <a:pt x="127773" y="3843518"/>
                  </a:lnTo>
                  <a:lnTo>
                    <a:pt x="134242" y="3800213"/>
                  </a:lnTo>
                  <a:lnTo>
                    <a:pt x="140658" y="3755172"/>
                  </a:lnTo>
                  <a:lnTo>
                    <a:pt x="147021" y="3708456"/>
                  </a:lnTo>
                  <a:lnTo>
                    <a:pt x="153335" y="3660128"/>
                  </a:lnTo>
                  <a:lnTo>
                    <a:pt x="159600" y="3610249"/>
                  </a:lnTo>
                  <a:lnTo>
                    <a:pt x="165818" y="3558883"/>
                  </a:lnTo>
                  <a:lnTo>
                    <a:pt x="171992" y="3506090"/>
                  </a:lnTo>
                  <a:lnTo>
                    <a:pt x="178124" y="3451933"/>
                  </a:lnTo>
                  <a:lnTo>
                    <a:pt x="184214" y="3396473"/>
                  </a:lnTo>
                  <a:lnTo>
                    <a:pt x="190265" y="3339774"/>
                  </a:lnTo>
                  <a:lnTo>
                    <a:pt x="196279" y="3281896"/>
                  </a:lnTo>
                  <a:lnTo>
                    <a:pt x="202258" y="3222902"/>
                  </a:lnTo>
                  <a:lnTo>
                    <a:pt x="208203" y="3162853"/>
                  </a:lnTo>
                  <a:lnTo>
                    <a:pt x="214117" y="3101813"/>
                  </a:lnTo>
                  <a:lnTo>
                    <a:pt x="220001" y="3039842"/>
                  </a:lnTo>
                  <a:lnTo>
                    <a:pt x="225857" y="2977003"/>
                  </a:lnTo>
                  <a:lnTo>
                    <a:pt x="231686" y="2913358"/>
                  </a:lnTo>
                  <a:lnTo>
                    <a:pt x="237492" y="2848969"/>
                  </a:lnTo>
                  <a:lnTo>
                    <a:pt x="243275" y="2783898"/>
                  </a:lnTo>
                  <a:lnTo>
                    <a:pt x="249038" y="2718206"/>
                  </a:lnTo>
                  <a:lnTo>
                    <a:pt x="254782" y="2651957"/>
                  </a:lnTo>
                  <a:lnTo>
                    <a:pt x="260509" y="2585211"/>
                  </a:lnTo>
                  <a:lnTo>
                    <a:pt x="266221" y="2518031"/>
                  </a:lnTo>
                  <a:lnTo>
                    <a:pt x="271920" y="2450480"/>
                  </a:lnTo>
                  <a:lnTo>
                    <a:pt x="277607" y="2382618"/>
                  </a:lnTo>
                  <a:lnTo>
                    <a:pt x="283286" y="2314508"/>
                  </a:lnTo>
                  <a:lnTo>
                    <a:pt x="288956" y="2246212"/>
                  </a:lnTo>
                  <a:lnTo>
                    <a:pt x="294621" y="2177792"/>
                  </a:lnTo>
                  <a:lnTo>
                    <a:pt x="300282" y="2109310"/>
                  </a:lnTo>
                  <a:lnTo>
                    <a:pt x="305941" y="2040828"/>
                  </a:lnTo>
                  <a:lnTo>
                    <a:pt x="311600" y="1972408"/>
                  </a:lnTo>
                  <a:lnTo>
                    <a:pt x="317261" y="1904112"/>
                  </a:lnTo>
                  <a:lnTo>
                    <a:pt x="322925" y="1836002"/>
                  </a:lnTo>
                  <a:lnTo>
                    <a:pt x="328594" y="1768141"/>
                  </a:lnTo>
                  <a:lnTo>
                    <a:pt x="334271" y="1700589"/>
                  </a:lnTo>
                  <a:lnTo>
                    <a:pt x="339957" y="1633409"/>
                  </a:lnTo>
                  <a:lnTo>
                    <a:pt x="345653" y="1566663"/>
                  </a:lnTo>
                  <a:lnTo>
                    <a:pt x="351363" y="1500414"/>
                  </a:lnTo>
                  <a:lnTo>
                    <a:pt x="357087" y="1434722"/>
                  </a:lnTo>
                  <a:lnTo>
                    <a:pt x="362828" y="1369651"/>
                  </a:lnTo>
                  <a:lnTo>
                    <a:pt x="368587" y="1305262"/>
                  </a:lnTo>
                  <a:lnTo>
                    <a:pt x="374366" y="1241617"/>
                  </a:lnTo>
                  <a:lnTo>
                    <a:pt x="380167" y="1178778"/>
                  </a:lnTo>
                  <a:lnTo>
                    <a:pt x="385992" y="1116807"/>
                  </a:lnTo>
                  <a:lnTo>
                    <a:pt x="391843" y="1055767"/>
                  </a:lnTo>
                  <a:lnTo>
                    <a:pt x="397721" y="995719"/>
                  </a:lnTo>
                  <a:lnTo>
                    <a:pt x="403629" y="936724"/>
                  </a:lnTo>
                  <a:lnTo>
                    <a:pt x="409568" y="878847"/>
                  </a:lnTo>
                  <a:lnTo>
                    <a:pt x="415541" y="822147"/>
                  </a:lnTo>
                  <a:lnTo>
                    <a:pt x="421548" y="766687"/>
                  </a:lnTo>
                  <a:lnTo>
                    <a:pt x="427592" y="712530"/>
                  </a:lnTo>
                  <a:lnTo>
                    <a:pt x="433675" y="659737"/>
                  </a:lnTo>
                  <a:lnTo>
                    <a:pt x="439799" y="608371"/>
                  </a:lnTo>
                  <a:lnTo>
                    <a:pt x="445965" y="558492"/>
                  </a:lnTo>
                  <a:lnTo>
                    <a:pt x="452175" y="510164"/>
                  </a:lnTo>
                  <a:lnTo>
                    <a:pt x="458431" y="463449"/>
                  </a:lnTo>
                  <a:lnTo>
                    <a:pt x="464736" y="418407"/>
                  </a:lnTo>
                  <a:lnTo>
                    <a:pt x="471090" y="375102"/>
                  </a:lnTo>
                  <a:lnTo>
                    <a:pt x="477496" y="333595"/>
                  </a:lnTo>
                  <a:lnTo>
                    <a:pt x="483955" y="293949"/>
                  </a:lnTo>
                  <a:lnTo>
                    <a:pt x="490470" y="256225"/>
                  </a:lnTo>
                  <a:lnTo>
                    <a:pt x="503673" y="186792"/>
                  </a:lnTo>
                  <a:lnTo>
                    <a:pt x="517119" y="125793"/>
                  </a:lnTo>
                  <a:lnTo>
                    <a:pt x="530824" y="73724"/>
                  </a:lnTo>
                  <a:lnTo>
                    <a:pt x="544803" y="31080"/>
                  </a:lnTo>
                  <a:lnTo>
                    <a:pt x="551899" y="13448"/>
                  </a:lnTo>
                  <a:lnTo>
                    <a:pt x="558290" y="0"/>
                  </a:lnTo>
                </a:path>
              </a:pathLst>
            </a:custGeom>
            <a:ln w="49674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85148" y="4255401"/>
              <a:ext cx="1639570" cy="0"/>
            </a:xfrm>
            <a:custGeom>
              <a:avLst/>
              <a:gdLst/>
              <a:ahLst/>
              <a:cxnLst/>
              <a:rect l="l" t="t" r="r" b="b"/>
              <a:pathLst>
                <a:path w="1639570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639570" h="0">
                  <a:moveTo>
                    <a:pt x="596094" y="0"/>
                  </a:moveTo>
                  <a:lnTo>
                    <a:pt x="1639260" y="0"/>
                  </a:lnTo>
                </a:path>
              </a:pathLst>
            </a:custGeom>
            <a:ln w="49676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985148" y="4255401"/>
              <a:ext cx="1530350" cy="4133215"/>
            </a:xfrm>
            <a:custGeom>
              <a:avLst/>
              <a:gdLst/>
              <a:ahLst/>
              <a:cxnLst/>
              <a:rect l="l" t="t" r="r" b="b"/>
              <a:pathLst>
                <a:path w="1530350" h="4133215">
                  <a:moveTo>
                    <a:pt x="0" y="0"/>
                  </a:moveTo>
                  <a:lnTo>
                    <a:pt x="31490" y="23255"/>
                  </a:lnTo>
                  <a:lnTo>
                    <a:pt x="54188" y="69608"/>
                  </a:lnTo>
                  <a:lnTo>
                    <a:pt x="68913" y="113289"/>
                  </a:lnTo>
                  <a:lnTo>
                    <a:pt x="83332" y="166579"/>
                  </a:lnTo>
                  <a:lnTo>
                    <a:pt x="97460" y="228953"/>
                  </a:lnTo>
                  <a:lnTo>
                    <a:pt x="111315" y="299883"/>
                  </a:lnTo>
                  <a:lnTo>
                    <a:pt x="118144" y="338392"/>
                  </a:lnTo>
                  <a:lnTo>
                    <a:pt x="124911" y="378843"/>
                  </a:lnTo>
                  <a:lnTo>
                    <a:pt x="131618" y="421169"/>
                  </a:lnTo>
                  <a:lnTo>
                    <a:pt x="138267" y="465306"/>
                  </a:lnTo>
                  <a:lnTo>
                    <a:pt x="144859" y="511186"/>
                  </a:lnTo>
                  <a:lnTo>
                    <a:pt x="151397" y="558745"/>
                  </a:lnTo>
                  <a:lnTo>
                    <a:pt x="157883" y="607917"/>
                  </a:lnTo>
                  <a:lnTo>
                    <a:pt x="164319" y="658635"/>
                  </a:lnTo>
                  <a:lnTo>
                    <a:pt x="170707" y="710834"/>
                  </a:lnTo>
                  <a:lnTo>
                    <a:pt x="177049" y="764449"/>
                  </a:lnTo>
                  <a:lnTo>
                    <a:pt x="183346" y="819412"/>
                  </a:lnTo>
                  <a:lnTo>
                    <a:pt x="189602" y="875659"/>
                  </a:lnTo>
                  <a:lnTo>
                    <a:pt x="195818" y="933124"/>
                  </a:lnTo>
                  <a:lnTo>
                    <a:pt x="201996" y="991740"/>
                  </a:lnTo>
                  <a:lnTo>
                    <a:pt x="208138" y="1051443"/>
                  </a:lnTo>
                  <a:lnTo>
                    <a:pt x="214247" y="1112165"/>
                  </a:lnTo>
                  <a:lnTo>
                    <a:pt x="220323" y="1173842"/>
                  </a:lnTo>
                  <a:lnTo>
                    <a:pt x="226370" y="1236408"/>
                  </a:lnTo>
                  <a:lnTo>
                    <a:pt x="232389" y="1299796"/>
                  </a:lnTo>
                  <a:lnTo>
                    <a:pt x="238383" y="1363941"/>
                  </a:lnTo>
                  <a:lnTo>
                    <a:pt x="244353" y="1428778"/>
                  </a:lnTo>
                  <a:lnTo>
                    <a:pt x="250302" y="1494239"/>
                  </a:lnTo>
                  <a:lnTo>
                    <a:pt x="256231" y="1560260"/>
                  </a:lnTo>
                  <a:lnTo>
                    <a:pt x="262142" y="1626775"/>
                  </a:lnTo>
                  <a:lnTo>
                    <a:pt x="268038" y="1693717"/>
                  </a:lnTo>
                  <a:lnTo>
                    <a:pt x="273921" y="1761022"/>
                  </a:lnTo>
                  <a:lnTo>
                    <a:pt x="279792" y="1828622"/>
                  </a:lnTo>
                  <a:lnTo>
                    <a:pt x="285654" y="1896453"/>
                  </a:lnTo>
                  <a:lnTo>
                    <a:pt x="291509" y="1964449"/>
                  </a:lnTo>
                  <a:lnTo>
                    <a:pt x="297359" y="2032543"/>
                  </a:lnTo>
                  <a:lnTo>
                    <a:pt x="303205" y="2100670"/>
                  </a:lnTo>
                  <a:lnTo>
                    <a:pt x="309050" y="2168764"/>
                  </a:lnTo>
                  <a:lnTo>
                    <a:pt x="314897" y="2236760"/>
                  </a:lnTo>
                  <a:lnTo>
                    <a:pt x="320746" y="2304591"/>
                  </a:lnTo>
                  <a:lnTo>
                    <a:pt x="326600" y="2372191"/>
                  </a:lnTo>
                  <a:lnTo>
                    <a:pt x="332461" y="2439496"/>
                  </a:lnTo>
                  <a:lnTo>
                    <a:pt x="338331" y="2506438"/>
                  </a:lnTo>
                  <a:lnTo>
                    <a:pt x="344212" y="2572953"/>
                  </a:lnTo>
                  <a:lnTo>
                    <a:pt x="350107" y="2638974"/>
                  </a:lnTo>
                  <a:lnTo>
                    <a:pt x="356016" y="2704435"/>
                  </a:lnTo>
                  <a:lnTo>
                    <a:pt x="361943" y="2769272"/>
                  </a:lnTo>
                  <a:lnTo>
                    <a:pt x="367889" y="2833417"/>
                  </a:lnTo>
                  <a:lnTo>
                    <a:pt x="373857" y="2896805"/>
                  </a:lnTo>
                  <a:lnTo>
                    <a:pt x="379848" y="2959371"/>
                  </a:lnTo>
                  <a:lnTo>
                    <a:pt x="385864" y="3021048"/>
                  </a:lnTo>
                  <a:lnTo>
                    <a:pt x="391907" y="3081770"/>
                  </a:lnTo>
                  <a:lnTo>
                    <a:pt x="397980" y="3141473"/>
                  </a:lnTo>
                  <a:lnTo>
                    <a:pt x="404085" y="3200089"/>
                  </a:lnTo>
                  <a:lnTo>
                    <a:pt x="410223" y="3257554"/>
                  </a:lnTo>
                  <a:lnTo>
                    <a:pt x="416397" y="3313801"/>
                  </a:lnTo>
                  <a:lnTo>
                    <a:pt x="422608" y="3368764"/>
                  </a:lnTo>
                  <a:lnTo>
                    <a:pt x="428859" y="3422379"/>
                  </a:lnTo>
                  <a:lnTo>
                    <a:pt x="435152" y="3474578"/>
                  </a:lnTo>
                  <a:lnTo>
                    <a:pt x="441489" y="3525296"/>
                  </a:lnTo>
                  <a:lnTo>
                    <a:pt x="447871" y="3574468"/>
                  </a:lnTo>
                  <a:lnTo>
                    <a:pt x="454301" y="3622027"/>
                  </a:lnTo>
                  <a:lnTo>
                    <a:pt x="460781" y="3667907"/>
                  </a:lnTo>
                  <a:lnTo>
                    <a:pt x="467313" y="3712044"/>
                  </a:lnTo>
                  <a:lnTo>
                    <a:pt x="473899" y="3754370"/>
                  </a:lnTo>
                  <a:lnTo>
                    <a:pt x="480541" y="3794821"/>
                  </a:lnTo>
                  <a:lnTo>
                    <a:pt x="487241" y="3833330"/>
                  </a:lnTo>
                  <a:lnTo>
                    <a:pt x="500823" y="3904260"/>
                  </a:lnTo>
                  <a:lnTo>
                    <a:pt x="514662" y="3966633"/>
                  </a:lnTo>
                  <a:lnTo>
                    <a:pt x="528774" y="4019924"/>
                  </a:lnTo>
                  <a:lnTo>
                    <a:pt x="543176" y="4063605"/>
                  </a:lnTo>
                  <a:lnTo>
                    <a:pt x="565356" y="4109958"/>
                  </a:lnTo>
                  <a:lnTo>
                    <a:pt x="588279" y="4131727"/>
                  </a:lnTo>
                  <a:lnTo>
                    <a:pt x="596094" y="4133213"/>
                  </a:lnTo>
                </a:path>
                <a:path w="1530350" h="4133215">
                  <a:moveTo>
                    <a:pt x="596094" y="4133213"/>
                  </a:moveTo>
                  <a:lnTo>
                    <a:pt x="1529976" y="4133213"/>
                  </a:lnTo>
                </a:path>
              </a:pathLst>
            </a:custGeom>
            <a:ln w="49676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985148" y="4255402"/>
              <a:ext cx="2037080" cy="4451350"/>
            </a:xfrm>
            <a:custGeom>
              <a:avLst/>
              <a:gdLst/>
              <a:ahLst/>
              <a:cxnLst/>
              <a:rect l="l" t="t" r="r" b="b"/>
              <a:pathLst>
                <a:path w="2037079" h="4451350">
                  <a:moveTo>
                    <a:pt x="0" y="0"/>
                  </a:moveTo>
                  <a:lnTo>
                    <a:pt x="36783" y="34261"/>
                  </a:lnTo>
                  <a:lnTo>
                    <a:pt x="57937" y="85836"/>
                  </a:lnTo>
                  <a:lnTo>
                    <a:pt x="71686" y="132168"/>
                  </a:lnTo>
                  <a:lnTo>
                    <a:pt x="85168" y="187512"/>
                  </a:lnTo>
                  <a:lnTo>
                    <a:pt x="98397" y="251402"/>
                  </a:lnTo>
                  <a:lnTo>
                    <a:pt x="111385" y="323368"/>
                  </a:lnTo>
                  <a:lnTo>
                    <a:pt x="117794" y="362233"/>
                  </a:lnTo>
                  <a:lnTo>
                    <a:pt x="124147" y="402942"/>
                  </a:lnTo>
                  <a:lnTo>
                    <a:pt x="130447" y="445435"/>
                  </a:lnTo>
                  <a:lnTo>
                    <a:pt x="136695" y="489655"/>
                  </a:lnTo>
                  <a:lnTo>
                    <a:pt x="142894" y="535544"/>
                  </a:lnTo>
                  <a:lnTo>
                    <a:pt x="149044" y="583041"/>
                  </a:lnTo>
                  <a:lnTo>
                    <a:pt x="155148" y="632090"/>
                  </a:lnTo>
                  <a:lnTo>
                    <a:pt x="161207" y="682631"/>
                  </a:lnTo>
                  <a:lnTo>
                    <a:pt x="167222" y="734605"/>
                  </a:lnTo>
                  <a:lnTo>
                    <a:pt x="173197" y="787955"/>
                  </a:lnTo>
                  <a:lnTo>
                    <a:pt x="179131" y="842622"/>
                  </a:lnTo>
                  <a:lnTo>
                    <a:pt x="185027" y="898548"/>
                  </a:lnTo>
                  <a:lnTo>
                    <a:pt x="190887" y="955672"/>
                  </a:lnTo>
                  <a:lnTo>
                    <a:pt x="196712" y="1013939"/>
                  </a:lnTo>
                  <a:lnTo>
                    <a:pt x="202504" y="1073287"/>
                  </a:lnTo>
                  <a:lnTo>
                    <a:pt x="208265" y="1133660"/>
                  </a:lnTo>
                  <a:lnTo>
                    <a:pt x="213995" y="1194999"/>
                  </a:lnTo>
                  <a:lnTo>
                    <a:pt x="219698" y="1257245"/>
                  </a:lnTo>
                  <a:lnTo>
                    <a:pt x="225375" y="1320339"/>
                  </a:lnTo>
                  <a:lnTo>
                    <a:pt x="231027" y="1384224"/>
                  </a:lnTo>
                  <a:lnTo>
                    <a:pt x="236656" y="1448840"/>
                  </a:lnTo>
                  <a:lnTo>
                    <a:pt x="242263" y="1514129"/>
                  </a:lnTo>
                  <a:lnTo>
                    <a:pt x="247851" y="1580033"/>
                  </a:lnTo>
                  <a:lnTo>
                    <a:pt x="253421" y="1646492"/>
                  </a:lnTo>
                  <a:lnTo>
                    <a:pt x="258975" y="1713449"/>
                  </a:lnTo>
                  <a:lnTo>
                    <a:pt x="264514" y="1780845"/>
                  </a:lnTo>
                  <a:lnTo>
                    <a:pt x="270041" y="1848622"/>
                  </a:lnTo>
                  <a:lnTo>
                    <a:pt x="275556" y="1916720"/>
                  </a:lnTo>
                  <a:lnTo>
                    <a:pt x="281062" y="1985081"/>
                  </a:lnTo>
                  <a:lnTo>
                    <a:pt x="286560" y="2053648"/>
                  </a:lnTo>
                  <a:lnTo>
                    <a:pt x="292052" y="2122361"/>
                  </a:lnTo>
                  <a:lnTo>
                    <a:pt x="297540" y="2191161"/>
                  </a:lnTo>
                  <a:lnTo>
                    <a:pt x="303024" y="2259991"/>
                  </a:lnTo>
                  <a:lnTo>
                    <a:pt x="308508" y="2328792"/>
                  </a:lnTo>
                  <a:lnTo>
                    <a:pt x="313992" y="2397504"/>
                  </a:lnTo>
                  <a:lnTo>
                    <a:pt x="319479" y="2466071"/>
                  </a:lnTo>
                  <a:lnTo>
                    <a:pt x="324970" y="2534433"/>
                  </a:lnTo>
                  <a:lnTo>
                    <a:pt x="330466" y="2602531"/>
                  </a:lnTo>
                  <a:lnTo>
                    <a:pt x="335970" y="2670307"/>
                  </a:lnTo>
                  <a:lnTo>
                    <a:pt x="341482" y="2737703"/>
                  </a:lnTo>
                  <a:lnTo>
                    <a:pt x="347006" y="2804660"/>
                  </a:lnTo>
                  <a:lnTo>
                    <a:pt x="352542" y="2871120"/>
                  </a:lnTo>
                  <a:lnTo>
                    <a:pt x="358092" y="2937023"/>
                  </a:lnTo>
                  <a:lnTo>
                    <a:pt x="363658" y="3002313"/>
                  </a:lnTo>
                  <a:lnTo>
                    <a:pt x="369241" y="3066929"/>
                  </a:lnTo>
                  <a:lnTo>
                    <a:pt x="374843" y="3130813"/>
                  </a:lnTo>
                  <a:lnTo>
                    <a:pt x="380467" y="3193908"/>
                  </a:lnTo>
                  <a:lnTo>
                    <a:pt x="386112" y="3256153"/>
                  </a:lnTo>
                  <a:lnTo>
                    <a:pt x="391782" y="3317492"/>
                  </a:lnTo>
                  <a:lnTo>
                    <a:pt x="397478" y="3377865"/>
                  </a:lnTo>
                  <a:lnTo>
                    <a:pt x="403202" y="3437214"/>
                  </a:lnTo>
                  <a:lnTo>
                    <a:pt x="408955" y="3495480"/>
                  </a:lnTo>
                  <a:lnTo>
                    <a:pt x="414738" y="3552605"/>
                  </a:lnTo>
                  <a:lnTo>
                    <a:pt x="420555" y="3608530"/>
                  </a:lnTo>
                  <a:lnTo>
                    <a:pt x="426406" y="3663197"/>
                  </a:lnTo>
                  <a:lnTo>
                    <a:pt x="432292" y="3716547"/>
                  </a:lnTo>
                  <a:lnTo>
                    <a:pt x="438217" y="3768522"/>
                  </a:lnTo>
                  <a:lnTo>
                    <a:pt x="444181" y="3819063"/>
                  </a:lnTo>
                  <a:lnTo>
                    <a:pt x="450185" y="3868111"/>
                  </a:lnTo>
                  <a:lnTo>
                    <a:pt x="456233" y="3915609"/>
                  </a:lnTo>
                  <a:lnTo>
                    <a:pt x="462325" y="3961497"/>
                  </a:lnTo>
                  <a:lnTo>
                    <a:pt x="468463" y="4005717"/>
                  </a:lnTo>
                  <a:lnTo>
                    <a:pt x="474649" y="4048211"/>
                  </a:lnTo>
                  <a:lnTo>
                    <a:pt x="480885" y="4088920"/>
                  </a:lnTo>
                  <a:lnTo>
                    <a:pt x="487172" y="4127785"/>
                  </a:lnTo>
                  <a:lnTo>
                    <a:pt x="499905" y="4199751"/>
                  </a:lnTo>
                  <a:lnTo>
                    <a:pt x="512864" y="4263640"/>
                  </a:lnTo>
                  <a:lnTo>
                    <a:pt x="526061" y="4318985"/>
                  </a:lnTo>
                  <a:lnTo>
                    <a:pt x="539510" y="4365317"/>
                  </a:lnTo>
                  <a:lnTo>
                    <a:pt x="553224" y="4402168"/>
                  </a:lnTo>
                  <a:lnTo>
                    <a:pt x="574323" y="4438643"/>
                  </a:lnTo>
                  <a:lnTo>
                    <a:pt x="588759" y="4449743"/>
                  </a:lnTo>
                  <a:lnTo>
                    <a:pt x="596094" y="4451153"/>
                  </a:lnTo>
                </a:path>
                <a:path w="2037079" h="4451350">
                  <a:moveTo>
                    <a:pt x="596094" y="4451153"/>
                  </a:moveTo>
                  <a:lnTo>
                    <a:pt x="2036656" y="4451153"/>
                  </a:lnTo>
                </a:path>
              </a:pathLst>
            </a:custGeom>
            <a:ln w="49676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24408" y="440127"/>
              <a:ext cx="2672715" cy="3815715"/>
            </a:xfrm>
            <a:custGeom>
              <a:avLst/>
              <a:gdLst/>
              <a:ahLst/>
              <a:cxnLst/>
              <a:rect l="l" t="t" r="r" b="b"/>
              <a:pathLst>
                <a:path w="2672715" h="3815715">
                  <a:moveTo>
                    <a:pt x="0" y="3815274"/>
                  </a:moveTo>
                  <a:lnTo>
                    <a:pt x="33658" y="3790722"/>
                  </a:lnTo>
                  <a:lnTo>
                    <a:pt x="57855" y="3741910"/>
                  </a:lnTo>
                  <a:lnTo>
                    <a:pt x="73526" y="3696012"/>
                  </a:lnTo>
                  <a:lnTo>
                    <a:pt x="88850" y="3640124"/>
                  </a:lnTo>
                  <a:lnTo>
                    <a:pt x="103850" y="3574842"/>
                  </a:lnTo>
                  <a:lnTo>
                    <a:pt x="118544" y="3500764"/>
                  </a:lnTo>
                  <a:lnTo>
                    <a:pt x="125783" y="3460613"/>
                  </a:lnTo>
                  <a:lnTo>
                    <a:pt x="132952" y="3418485"/>
                  </a:lnTo>
                  <a:lnTo>
                    <a:pt x="140056" y="3374457"/>
                  </a:lnTo>
                  <a:lnTo>
                    <a:pt x="147096" y="3328602"/>
                  </a:lnTo>
                  <a:lnTo>
                    <a:pt x="154074" y="3280996"/>
                  </a:lnTo>
                  <a:lnTo>
                    <a:pt x="160994" y="3231712"/>
                  </a:lnTo>
                  <a:lnTo>
                    <a:pt x="167857" y="3180825"/>
                  </a:lnTo>
                  <a:lnTo>
                    <a:pt x="174666" y="3128410"/>
                  </a:lnTo>
                  <a:lnTo>
                    <a:pt x="181425" y="3074541"/>
                  </a:lnTo>
                  <a:lnTo>
                    <a:pt x="188134" y="3019293"/>
                  </a:lnTo>
                  <a:lnTo>
                    <a:pt x="194797" y="2962740"/>
                  </a:lnTo>
                  <a:lnTo>
                    <a:pt x="201416" y="2904957"/>
                  </a:lnTo>
                  <a:lnTo>
                    <a:pt x="207994" y="2846019"/>
                  </a:lnTo>
                  <a:lnTo>
                    <a:pt x="214533" y="2785999"/>
                  </a:lnTo>
                  <a:lnTo>
                    <a:pt x="221036" y="2724974"/>
                  </a:lnTo>
                  <a:lnTo>
                    <a:pt x="227505" y="2663016"/>
                  </a:lnTo>
                  <a:lnTo>
                    <a:pt x="233943" y="2600201"/>
                  </a:lnTo>
                  <a:lnTo>
                    <a:pt x="240352" y="2536603"/>
                  </a:lnTo>
                  <a:lnTo>
                    <a:pt x="246735" y="2472297"/>
                  </a:lnTo>
                  <a:lnTo>
                    <a:pt x="253094" y="2407358"/>
                  </a:lnTo>
                  <a:lnTo>
                    <a:pt x="259432" y="2341859"/>
                  </a:lnTo>
                  <a:lnTo>
                    <a:pt x="265751" y="2275876"/>
                  </a:lnTo>
                  <a:lnTo>
                    <a:pt x="272054" y="2209482"/>
                  </a:lnTo>
                  <a:lnTo>
                    <a:pt x="278343" y="2142753"/>
                  </a:lnTo>
                  <a:lnTo>
                    <a:pt x="284620" y="2075763"/>
                  </a:lnTo>
                  <a:lnTo>
                    <a:pt x="290890" y="2008587"/>
                  </a:lnTo>
                  <a:lnTo>
                    <a:pt x="297152" y="1941299"/>
                  </a:lnTo>
                  <a:lnTo>
                    <a:pt x="303411" y="1873974"/>
                  </a:lnTo>
                  <a:lnTo>
                    <a:pt x="309669" y="1806686"/>
                  </a:lnTo>
                  <a:lnTo>
                    <a:pt x="315928" y="1739510"/>
                  </a:lnTo>
                  <a:lnTo>
                    <a:pt x="322191" y="1672520"/>
                  </a:lnTo>
                  <a:lnTo>
                    <a:pt x="328461" y="1605791"/>
                  </a:lnTo>
                  <a:lnTo>
                    <a:pt x="334739" y="1539398"/>
                  </a:lnTo>
                  <a:lnTo>
                    <a:pt x="341028" y="1473415"/>
                  </a:lnTo>
                  <a:lnTo>
                    <a:pt x="347331" y="1407916"/>
                  </a:lnTo>
                  <a:lnTo>
                    <a:pt x="353651" y="1342976"/>
                  </a:lnTo>
                  <a:lnTo>
                    <a:pt x="359989" y="1278670"/>
                  </a:lnTo>
                  <a:lnTo>
                    <a:pt x="366348" y="1215072"/>
                  </a:lnTo>
                  <a:lnTo>
                    <a:pt x="372732" y="1152257"/>
                  </a:lnTo>
                  <a:lnTo>
                    <a:pt x="379141" y="1090300"/>
                  </a:lnTo>
                  <a:lnTo>
                    <a:pt x="385580" y="1029274"/>
                  </a:lnTo>
                  <a:lnTo>
                    <a:pt x="392050" y="969255"/>
                  </a:lnTo>
                  <a:lnTo>
                    <a:pt x="398554" y="910316"/>
                  </a:lnTo>
                  <a:lnTo>
                    <a:pt x="405094" y="852534"/>
                  </a:lnTo>
                  <a:lnTo>
                    <a:pt x="411672" y="795981"/>
                  </a:lnTo>
                  <a:lnTo>
                    <a:pt x="418293" y="740733"/>
                  </a:lnTo>
                  <a:lnTo>
                    <a:pt x="424957" y="686864"/>
                  </a:lnTo>
                  <a:lnTo>
                    <a:pt x="431667" y="634449"/>
                  </a:lnTo>
                  <a:lnTo>
                    <a:pt x="438427" y="583562"/>
                  </a:lnTo>
                  <a:lnTo>
                    <a:pt x="445237" y="534278"/>
                  </a:lnTo>
                  <a:lnTo>
                    <a:pt x="452102" y="486671"/>
                  </a:lnTo>
                  <a:lnTo>
                    <a:pt x="459023" y="440816"/>
                  </a:lnTo>
                  <a:lnTo>
                    <a:pt x="466002" y="396788"/>
                  </a:lnTo>
                  <a:lnTo>
                    <a:pt x="473044" y="354661"/>
                  </a:lnTo>
                  <a:lnTo>
                    <a:pt x="480149" y="314509"/>
                  </a:lnTo>
                  <a:lnTo>
                    <a:pt x="487320" y="276408"/>
                  </a:lnTo>
                  <a:lnTo>
                    <a:pt x="501872" y="206653"/>
                  </a:lnTo>
                  <a:lnTo>
                    <a:pt x="516720" y="145994"/>
                  </a:lnTo>
                  <a:lnTo>
                    <a:pt x="531883" y="95026"/>
                  </a:lnTo>
                  <a:lnTo>
                    <a:pt x="547383" y="54347"/>
                  </a:lnTo>
                  <a:lnTo>
                    <a:pt x="571304" y="13922"/>
                  </a:lnTo>
                  <a:lnTo>
                    <a:pt x="587730" y="1571"/>
                  </a:lnTo>
                  <a:lnTo>
                    <a:pt x="596094" y="0"/>
                  </a:lnTo>
                </a:path>
                <a:path w="2672715" h="3815715">
                  <a:moveTo>
                    <a:pt x="596094" y="0"/>
                  </a:moveTo>
                  <a:lnTo>
                    <a:pt x="2672491" y="0"/>
                  </a:lnTo>
                </a:path>
              </a:pathLst>
            </a:custGeom>
            <a:ln w="3974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24408" y="4255401"/>
              <a:ext cx="2424430" cy="0"/>
            </a:xfrm>
            <a:custGeom>
              <a:avLst/>
              <a:gdLst/>
              <a:ahLst/>
              <a:cxnLst/>
              <a:rect l="l" t="t" r="r" b="b"/>
              <a:pathLst>
                <a:path w="242442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2424429" h="0">
                  <a:moveTo>
                    <a:pt x="596094" y="0"/>
                  </a:moveTo>
                  <a:lnTo>
                    <a:pt x="2424118" y="0"/>
                  </a:lnTo>
                </a:path>
              </a:pathLst>
            </a:custGeom>
            <a:ln w="3974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24408" y="4255401"/>
              <a:ext cx="1113155" cy="3815715"/>
            </a:xfrm>
            <a:custGeom>
              <a:avLst/>
              <a:gdLst/>
              <a:ahLst/>
              <a:cxnLst/>
              <a:rect l="l" t="t" r="r" b="b"/>
              <a:pathLst>
                <a:path w="1113154" h="3815715">
                  <a:moveTo>
                    <a:pt x="0" y="0"/>
                  </a:moveTo>
                  <a:lnTo>
                    <a:pt x="33658" y="24551"/>
                  </a:lnTo>
                  <a:lnTo>
                    <a:pt x="57855" y="73363"/>
                  </a:lnTo>
                  <a:lnTo>
                    <a:pt x="73526" y="119262"/>
                  </a:lnTo>
                  <a:lnTo>
                    <a:pt x="88850" y="175150"/>
                  </a:lnTo>
                  <a:lnTo>
                    <a:pt x="103850" y="240431"/>
                  </a:lnTo>
                  <a:lnTo>
                    <a:pt x="118544" y="314509"/>
                  </a:lnTo>
                  <a:lnTo>
                    <a:pt x="125783" y="354661"/>
                  </a:lnTo>
                  <a:lnTo>
                    <a:pt x="132952" y="396788"/>
                  </a:lnTo>
                  <a:lnTo>
                    <a:pt x="140056" y="440816"/>
                  </a:lnTo>
                  <a:lnTo>
                    <a:pt x="147096" y="486671"/>
                  </a:lnTo>
                  <a:lnTo>
                    <a:pt x="154074" y="534278"/>
                  </a:lnTo>
                  <a:lnTo>
                    <a:pt x="160994" y="583562"/>
                  </a:lnTo>
                  <a:lnTo>
                    <a:pt x="167857" y="634449"/>
                  </a:lnTo>
                  <a:lnTo>
                    <a:pt x="174666" y="686864"/>
                  </a:lnTo>
                  <a:lnTo>
                    <a:pt x="181425" y="740733"/>
                  </a:lnTo>
                  <a:lnTo>
                    <a:pt x="188134" y="795981"/>
                  </a:lnTo>
                  <a:lnTo>
                    <a:pt x="194797" y="852534"/>
                  </a:lnTo>
                  <a:lnTo>
                    <a:pt x="201416" y="910316"/>
                  </a:lnTo>
                  <a:lnTo>
                    <a:pt x="207994" y="969255"/>
                  </a:lnTo>
                  <a:lnTo>
                    <a:pt x="214533" y="1029274"/>
                  </a:lnTo>
                  <a:lnTo>
                    <a:pt x="221036" y="1090300"/>
                  </a:lnTo>
                  <a:lnTo>
                    <a:pt x="227505" y="1152257"/>
                  </a:lnTo>
                  <a:lnTo>
                    <a:pt x="233943" y="1215072"/>
                  </a:lnTo>
                  <a:lnTo>
                    <a:pt x="240352" y="1278670"/>
                  </a:lnTo>
                  <a:lnTo>
                    <a:pt x="246735" y="1342976"/>
                  </a:lnTo>
                  <a:lnTo>
                    <a:pt x="253094" y="1407916"/>
                  </a:lnTo>
                  <a:lnTo>
                    <a:pt x="259432" y="1473415"/>
                  </a:lnTo>
                  <a:lnTo>
                    <a:pt x="265751" y="1539398"/>
                  </a:lnTo>
                  <a:lnTo>
                    <a:pt x="272054" y="1605791"/>
                  </a:lnTo>
                  <a:lnTo>
                    <a:pt x="278343" y="1672520"/>
                  </a:lnTo>
                  <a:lnTo>
                    <a:pt x="284620" y="1739510"/>
                  </a:lnTo>
                  <a:lnTo>
                    <a:pt x="290890" y="1806686"/>
                  </a:lnTo>
                  <a:lnTo>
                    <a:pt x="297152" y="1873974"/>
                  </a:lnTo>
                  <a:lnTo>
                    <a:pt x="303411" y="1941299"/>
                  </a:lnTo>
                  <a:lnTo>
                    <a:pt x="309669" y="2008587"/>
                  </a:lnTo>
                  <a:lnTo>
                    <a:pt x="315928" y="2075763"/>
                  </a:lnTo>
                  <a:lnTo>
                    <a:pt x="322191" y="2142753"/>
                  </a:lnTo>
                  <a:lnTo>
                    <a:pt x="328461" y="2209482"/>
                  </a:lnTo>
                  <a:lnTo>
                    <a:pt x="334739" y="2275876"/>
                  </a:lnTo>
                  <a:lnTo>
                    <a:pt x="341028" y="2341859"/>
                  </a:lnTo>
                  <a:lnTo>
                    <a:pt x="347331" y="2407358"/>
                  </a:lnTo>
                  <a:lnTo>
                    <a:pt x="353651" y="2472297"/>
                  </a:lnTo>
                  <a:lnTo>
                    <a:pt x="359989" y="2536603"/>
                  </a:lnTo>
                  <a:lnTo>
                    <a:pt x="366348" y="2600201"/>
                  </a:lnTo>
                  <a:lnTo>
                    <a:pt x="372732" y="2663016"/>
                  </a:lnTo>
                  <a:lnTo>
                    <a:pt x="379141" y="2724974"/>
                  </a:lnTo>
                  <a:lnTo>
                    <a:pt x="385580" y="2785999"/>
                  </a:lnTo>
                  <a:lnTo>
                    <a:pt x="392050" y="2846019"/>
                  </a:lnTo>
                  <a:lnTo>
                    <a:pt x="398554" y="2904957"/>
                  </a:lnTo>
                  <a:lnTo>
                    <a:pt x="405094" y="2962740"/>
                  </a:lnTo>
                  <a:lnTo>
                    <a:pt x="411672" y="3019293"/>
                  </a:lnTo>
                  <a:lnTo>
                    <a:pt x="418293" y="3074541"/>
                  </a:lnTo>
                  <a:lnTo>
                    <a:pt x="424957" y="3128410"/>
                  </a:lnTo>
                  <a:lnTo>
                    <a:pt x="431667" y="3180825"/>
                  </a:lnTo>
                  <a:lnTo>
                    <a:pt x="438427" y="3231712"/>
                  </a:lnTo>
                  <a:lnTo>
                    <a:pt x="445237" y="3280996"/>
                  </a:lnTo>
                  <a:lnTo>
                    <a:pt x="452102" y="3328602"/>
                  </a:lnTo>
                  <a:lnTo>
                    <a:pt x="459023" y="3374457"/>
                  </a:lnTo>
                  <a:lnTo>
                    <a:pt x="466002" y="3418485"/>
                  </a:lnTo>
                  <a:lnTo>
                    <a:pt x="473044" y="3460613"/>
                  </a:lnTo>
                  <a:lnTo>
                    <a:pt x="480149" y="3500764"/>
                  </a:lnTo>
                  <a:lnTo>
                    <a:pt x="487320" y="3538866"/>
                  </a:lnTo>
                  <a:lnTo>
                    <a:pt x="501872" y="3608620"/>
                  </a:lnTo>
                  <a:lnTo>
                    <a:pt x="516720" y="3669279"/>
                  </a:lnTo>
                  <a:lnTo>
                    <a:pt x="531883" y="3720247"/>
                  </a:lnTo>
                  <a:lnTo>
                    <a:pt x="547383" y="3760927"/>
                  </a:lnTo>
                  <a:lnTo>
                    <a:pt x="571304" y="3801352"/>
                  </a:lnTo>
                  <a:lnTo>
                    <a:pt x="587730" y="3813702"/>
                  </a:lnTo>
                  <a:lnTo>
                    <a:pt x="596094" y="3815274"/>
                  </a:lnTo>
                </a:path>
                <a:path w="1113154" h="3815715">
                  <a:moveTo>
                    <a:pt x="596094" y="3815274"/>
                  </a:moveTo>
                  <a:lnTo>
                    <a:pt x="1112710" y="3815274"/>
                  </a:lnTo>
                </a:path>
              </a:pathLst>
            </a:custGeom>
            <a:ln w="3974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564212" y="0"/>
              <a:ext cx="915035" cy="122555"/>
            </a:xfrm>
            <a:custGeom>
              <a:avLst/>
              <a:gdLst/>
              <a:ahLst/>
              <a:cxnLst/>
              <a:rect l="l" t="t" r="r" b="b"/>
              <a:pathLst>
                <a:path w="915035" h="122555">
                  <a:moveTo>
                    <a:pt x="0" y="0"/>
                  </a:moveTo>
                  <a:lnTo>
                    <a:pt x="40273" y="15677"/>
                  </a:lnTo>
                  <a:lnTo>
                    <a:pt x="81682" y="33550"/>
                  </a:lnTo>
                  <a:lnTo>
                    <a:pt x="122636" y="51856"/>
                  </a:lnTo>
                  <a:lnTo>
                    <a:pt x="163833" y="69729"/>
                  </a:lnTo>
                  <a:lnTo>
                    <a:pt x="205975" y="86298"/>
                  </a:lnTo>
                  <a:lnTo>
                    <a:pt x="249761" y="100698"/>
                  </a:lnTo>
                  <a:lnTo>
                    <a:pt x="295891" y="112058"/>
                  </a:lnTo>
                  <a:lnTo>
                    <a:pt x="345066" y="119511"/>
                  </a:lnTo>
                  <a:lnTo>
                    <a:pt x="397984" y="122188"/>
                  </a:lnTo>
                </a:path>
                <a:path w="915035" h="122555">
                  <a:moveTo>
                    <a:pt x="397984" y="122189"/>
                  </a:moveTo>
                  <a:lnTo>
                    <a:pt x="914599" y="122189"/>
                  </a:lnTo>
                </a:path>
              </a:pathLst>
            </a:custGeom>
            <a:ln w="39741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85148" y="9024494"/>
              <a:ext cx="1381125" cy="159385"/>
            </a:xfrm>
            <a:custGeom>
              <a:avLst/>
              <a:gdLst/>
              <a:ahLst/>
              <a:cxnLst/>
              <a:rect l="l" t="t" r="r" b="b"/>
              <a:pathLst>
                <a:path w="1381125" h="159384">
                  <a:moveTo>
                    <a:pt x="0" y="158969"/>
                  </a:moveTo>
                  <a:lnTo>
                    <a:pt x="54188" y="156292"/>
                  </a:lnTo>
                  <a:lnTo>
                    <a:pt x="104421" y="148839"/>
                  </a:lnTo>
                  <a:lnTo>
                    <a:pt x="151397" y="137479"/>
                  </a:lnTo>
                  <a:lnTo>
                    <a:pt x="195818" y="123080"/>
                  </a:lnTo>
                  <a:lnTo>
                    <a:pt x="238383" y="106510"/>
                  </a:lnTo>
                  <a:lnTo>
                    <a:pt x="279792" y="88638"/>
                  </a:lnTo>
                  <a:lnTo>
                    <a:pt x="320746" y="70331"/>
                  </a:lnTo>
                  <a:lnTo>
                    <a:pt x="361943" y="52459"/>
                  </a:lnTo>
                  <a:lnTo>
                    <a:pt x="404085" y="35889"/>
                  </a:lnTo>
                  <a:lnTo>
                    <a:pt x="447871" y="21490"/>
                  </a:lnTo>
                  <a:lnTo>
                    <a:pt x="494001" y="10130"/>
                  </a:lnTo>
                  <a:lnTo>
                    <a:pt x="543176" y="2677"/>
                  </a:lnTo>
                  <a:lnTo>
                    <a:pt x="596094" y="0"/>
                  </a:lnTo>
                </a:path>
                <a:path w="1381125" h="159384">
                  <a:moveTo>
                    <a:pt x="596094" y="0"/>
                  </a:moveTo>
                  <a:lnTo>
                    <a:pt x="1380952" y="0"/>
                  </a:lnTo>
                </a:path>
              </a:pathLst>
            </a:custGeom>
            <a:ln w="49676">
              <a:solidFill>
                <a:srgbClr val="D4FB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048527" y="3937462"/>
              <a:ext cx="596265" cy="318135"/>
            </a:xfrm>
            <a:custGeom>
              <a:avLst/>
              <a:gdLst/>
              <a:ahLst/>
              <a:cxnLst/>
              <a:rect l="l" t="t" r="r" b="b"/>
              <a:pathLst>
                <a:path w="596265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</a:pathLst>
            </a:custGeom>
            <a:ln w="29806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6644622" y="3937462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 h="0">
                <a:moveTo>
                  <a:pt x="0" y="0"/>
                </a:moveTo>
                <a:lnTo>
                  <a:pt x="576224" y="0"/>
                </a:lnTo>
              </a:path>
            </a:pathLst>
          </a:custGeom>
          <a:ln w="29806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6048527" y="4255402"/>
            <a:ext cx="596265" cy="2225675"/>
          </a:xfrm>
          <a:custGeom>
            <a:avLst/>
            <a:gdLst/>
            <a:ahLst/>
            <a:cxnLst/>
            <a:rect l="l" t="t" r="r" b="b"/>
            <a:pathLst>
              <a:path w="596265" h="2225675">
                <a:moveTo>
                  <a:pt x="0" y="0"/>
                </a:moveTo>
                <a:lnTo>
                  <a:pt x="40287" y="20584"/>
                </a:lnTo>
                <a:lnTo>
                  <a:pt x="65883" y="55685"/>
                </a:lnTo>
                <a:lnTo>
                  <a:pt x="90564" y="106213"/>
                </a:lnTo>
                <a:lnTo>
                  <a:pt x="114415" y="170733"/>
                </a:lnTo>
                <a:lnTo>
                  <a:pt x="126054" y="207792"/>
                </a:lnTo>
                <a:lnTo>
                  <a:pt x="137517" y="247811"/>
                </a:lnTo>
                <a:lnTo>
                  <a:pt x="148813" y="290610"/>
                </a:lnTo>
                <a:lnTo>
                  <a:pt x="159953" y="336010"/>
                </a:lnTo>
                <a:lnTo>
                  <a:pt x="170947" y="383833"/>
                </a:lnTo>
                <a:lnTo>
                  <a:pt x="181806" y="433897"/>
                </a:lnTo>
                <a:lnTo>
                  <a:pt x="192539" y="486025"/>
                </a:lnTo>
                <a:lnTo>
                  <a:pt x="203158" y="540036"/>
                </a:lnTo>
                <a:lnTo>
                  <a:pt x="213672" y="595751"/>
                </a:lnTo>
                <a:lnTo>
                  <a:pt x="224092" y="652991"/>
                </a:lnTo>
                <a:lnTo>
                  <a:pt x="234428" y="711577"/>
                </a:lnTo>
                <a:lnTo>
                  <a:pt x="244690" y="771328"/>
                </a:lnTo>
                <a:lnTo>
                  <a:pt x="254890" y="832066"/>
                </a:lnTo>
                <a:lnTo>
                  <a:pt x="265036" y="893612"/>
                </a:lnTo>
                <a:lnTo>
                  <a:pt x="275140" y="955785"/>
                </a:lnTo>
                <a:lnTo>
                  <a:pt x="285212" y="1018407"/>
                </a:lnTo>
                <a:lnTo>
                  <a:pt x="295262" y="1081298"/>
                </a:lnTo>
                <a:lnTo>
                  <a:pt x="305301" y="1144278"/>
                </a:lnTo>
                <a:lnTo>
                  <a:pt x="315338" y="1207169"/>
                </a:lnTo>
                <a:lnTo>
                  <a:pt x="325384" y="1269791"/>
                </a:lnTo>
                <a:lnTo>
                  <a:pt x="335450" y="1331964"/>
                </a:lnTo>
                <a:lnTo>
                  <a:pt x="345546" y="1393509"/>
                </a:lnTo>
                <a:lnTo>
                  <a:pt x="355681" y="1454248"/>
                </a:lnTo>
                <a:lnTo>
                  <a:pt x="365868" y="1513999"/>
                </a:lnTo>
                <a:lnTo>
                  <a:pt x="376115" y="1572585"/>
                </a:lnTo>
                <a:lnTo>
                  <a:pt x="386433" y="1629825"/>
                </a:lnTo>
                <a:lnTo>
                  <a:pt x="396832" y="1685540"/>
                </a:lnTo>
                <a:lnTo>
                  <a:pt x="407323" y="1739551"/>
                </a:lnTo>
                <a:lnTo>
                  <a:pt x="417917" y="1791679"/>
                </a:lnTo>
                <a:lnTo>
                  <a:pt x="428623" y="1841743"/>
                </a:lnTo>
                <a:lnTo>
                  <a:pt x="439451" y="1889565"/>
                </a:lnTo>
                <a:lnTo>
                  <a:pt x="450413" y="1934966"/>
                </a:lnTo>
                <a:lnTo>
                  <a:pt x="461518" y="1977765"/>
                </a:lnTo>
                <a:lnTo>
                  <a:pt x="472777" y="2017784"/>
                </a:lnTo>
                <a:lnTo>
                  <a:pt x="484200" y="2054843"/>
                </a:lnTo>
                <a:lnTo>
                  <a:pt x="507579" y="2119363"/>
                </a:lnTo>
                <a:lnTo>
                  <a:pt x="531739" y="2169891"/>
                </a:lnTo>
                <a:lnTo>
                  <a:pt x="556761" y="2204991"/>
                </a:lnTo>
                <a:lnTo>
                  <a:pt x="582730" y="2223229"/>
                </a:lnTo>
                <a:lnTo>
                  <a:pt x="596094" y="2225576"/>
                </a:lnTo>
              </a:path>
            </a:pathLst>
          </a:custGeom>
          <a:ln w="29804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644622" y="6480979"/>
            <a:ext cx="566420" cy="0"/>
          </a:xfrm>
          <a:custGeom>
            <a:avLst/>
            <a:gdLst/>
            <a:ahLst/>
            <a:cxnLst/>
            <a:rect l="l" t="t" r="r" b="b"/>
            <a:pathLst>
              <a:path w="566420" h="0">
                <a:moveTo>
                  <a:pt x="0" y="0"/>
                </a:moveTo>
                <a:lnTo>
                  <a:pt x="566289" y="0"/>
                </a:lnTo>
              </a:path>
            </a:pathLst>
          </a:custGeom>
          <a:ln w="29806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6048527" y="1711885"/>
            <a:ext cx="596265" cy="2543810"/>
          </a:xfrm>
          <a:custGeom>
            <a:avLst/>
            <a:gdLst/>
            <a:ahLst/>
            <a:cxnLst/>
            <a:rect l="l" t="t" r="r" b="b"/>
            <a:pathLst>
              <a:path w="596265" h="2543810">
                <a:moveTo>
                  <a:pt x="0" y="2543516"/>
                </a:moveTo>
                <a:lnTo>
                  <a:pt x="35708" y="2525075"/>
                </a:lnTo>
                <a:lnTo>
                  <a:pt x="58515" y="2493470"/>
                </a:lnTo>
                <a:lnTo>
                  <a:pt x="80591" y="2447734"/>
                </a:lnTo>
                <a:lnTo>
                  <a:pt x="101992" y="2388997"/>
                </a:lnTo>
                <a:lnTo>
                  <a:pt x="122775" y="2318391"/>
                </a:lnTo>
                <a:lnTo>
                  <a:pt x="132952" y="2278990"/>
                </a:lnTo>
                <a:lnTo>
                  <a:pt x="142997" y="2237046"/>
                </a:lnTo>
                <a:lnTo>
                  <a:pt x="152915" y="2192699"/>
                </a:lnTo>
                <a:lnTo>
                  <a:pt x="162715" y="2146091"/>
                </a:lnTo>
                <a:lnTo>
                  <a:pt x="172402" y="2097364"/>
                </a:lnTo>
                <a:lnTo>
                  <a:pt x="181986" y="2046659"/>
                </a:lnTo>
                <a:lnTo>
                  <a:pt x="191471" y="1994116"/>
                </a:lnTo>
                <a:lnTo>
                  <a:pt x="200866" y="1939878"/>
                </a:lnTo>
                <a:lnTo>
                  <a:pt x="210178" y="1884086"/>
                </a:lnTo>
                <a:lnTo>
                  <a:pt x="219414" y="1826880"/>
                </a:lnTo>
                <a:lnTo>
                  <a:pt x="228580" y="1768403"/>
                </a:lnTo>
                <a:lnTo>
                  <a:pt x="237685" y="1708795"/>
                </a:lnTo>
                <a:lnTo>
                  <a:pt x="246735" y="1648198"/>
                </a:lnTo>
                <a:lnTo>
                  <a:pt x="255737" y="1586753"/>
                </a:lnTo>
                <a:lnTo>
                  <a:pt x="264699" y="1524602"/>
                </a:lnTo>
                <a:lnTo>
                  <a:pt x="273627" y="1461885"/>
                </a:lnTo>
                <a:lnTo>
                  <a:pt x="282529" y="1398745"/>
                </a:lnTo>
                <a:lnTo>
                  <a:pt x="291412" y="1335322"/>
                </a:lnTo>
                <a:lnTo>
                  <a:pt x="300282" y="1271758"/>
                </a:lnTo>
                <a:lnTo>
                  <a:pt x="309148" y="1208193"/>
                </a:lnTo>
                <a:lnTo>
                  <a:pt x="318016" y="1144770"/>
                </a:lnTo>
                <a:lnTo>
                  <a:pt x="326893" y="1081630"/>
                </a:lnTo>
                <a:lnTo>
                  <a:pt x="335786" y="1018913"/>
                </a:lnTo>
                <a:lnTo>
                  <a:pt x="344703" y="956762"/>
                </a:lnTo>
                <a:lnTo>
                  <a:pt x="353651" y="895317"/>
                </a:lnTo>
                <a:lnTo>
                  <a:pt x="362636" y="834720"/>
                </a:lnTo>
                <a:lnTo>
                  <a:pt x="371666" y="775113"/>
                </a:lnTo>
                <a:lnTo>
                  <a:pt x="380748" y="716635"/>
                </a:lnTo>
                <a:lnTo>
                  <a:pt x="389890" y="659430"/>
                </a:lnTo>
                <a:lnTo>
                  <a:pt x="399097" y="603637"/>
                </a:lnTo>
                <a:lnTo>
                  <a:pt x="408378" y="549399"/>
                </a:lnTo>
                <a:lnTo>
                  <a:pt x="417739" y="496857"/>
                </a:lnTo>
                <a:lnTo>
                  <a:pt x="427188" y="446151"/>
                </a:lnTo>
                <a:lnTo>
                  <a:pt x="436732" y="397424"/>
                </a:lnTo>
                <a:lnTo>
                  <a:pt x="446378" y="350816"/>
                </a:lnTo>
                <a:lnTo>
                  <a:pt x="456132" y="306470"/>
                </a:lnTo>
                <a:lnTo>
                  <a:pt x="466002" y="264525"/>
                </a:lnTo>
                <a:lnTo>
                  <a:pt x="475996" y="225124"/>
                </a:lnTo>
                <a:lnTo>
                  <a:pt x="496382" y="154518"/>
                </a:lnTo>
                <a:lnTo>
                  <a:pt x="517345" y="95782"/>
                </a:lnTo>
                <a:lnTo>
                  <a:pt x="538944" y="50046"/>
                </a:lnTo>
                <a:lnTo>
                  <a:pt x="561235" y="18440"/>
                </a:lnTo>
                <a:lnTo>
                  <a:pt x="584275" y="2096"/>
                </a:lnTo>
                <a:lnTo>
                  <a:pt x="596094" y="0"/>
                </a:lnTo>
              </a:path>
            </a:pathLst>
          </a:custGeom>
          <a:ln w="29804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6644622" y="1711885"/>
            <a:ext cx="516890" cy="0"/>
          </a:xfrm>
          <a:custGeom>
            <a:avLst/>
            <a:gdLst/>
            <a:ahLst/>
            <a:cxnLst/>
            <a:rect l="l" t="t" r="r" b="b"/>
            <a:pathLst>
              <a:path w="516890" h="0">
                <a:moveTo>
                  <a:pt x="0" y="0"/>
                </a:moveTo>
                <a:lnTo>
                  <a:pt x="516615" y="0"/>
                </a:lnTo>
              </a:path>
            </a:pathLst>
          </a:custGeom>
          <a:ln w="29806">
            <a:solidFill>
              <a:srgbClr val="FFD4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" name="object 21" descr=""/>
          <p:cNvGrpSpPr/>
          <p:nvPr/>
        </p:nvGrpSpPr>
        <p:grpSpPr>
          <a:xfrm>
            <a:off x="7200977" y="6153104"/>
            <a:ext cx="1977389" cy="1609725"/>
            <a:chOff x="7200977" y="6153104"/>
            <a:chExt cx="1977389" cy="1609725"/>
          </a:xfrm>
        </p:grpSpPr>
        <p:sp>
          <p:nvSpPr>
            <p:cNvPr id="22" name="object 22" descr=""/>
            <p:cNvSpPr/>
            <p:nvPr/>
          </p:nvSpPr>
          <p:spPr>
            <a:xfrm>
              <a:off x="7210912" y="6480978"/>
              <a:ext cx="1967230" cy="954405"/>
            </a:xfrm>
            <a:custGeom>
              <a:avLst/>
              <a:gdLst/>
              <a:ahLst/>
              <a:cxnLst/>
              <a:rect l="l" t="t" r="r" b="b"/>
              <a:pathLst>
                <a:path w="1967229" h="954404">
                  <a:moveTo>
                    <a:pt x="0" y="0"/>
                  </a:moveTo>
                  <a:lnTo>
                    <a:pt x="50457" y="13904"/>
                  </a:lnTo>
                  <a:lnTo>
                    <a:pt x="97460" y="52835"/>
                  </a:lnTo>
                  <a:lnTo>
                    <a:pt x="141570" y="112622"/>
                  </a:lnTo>
                  <a:lnTo>
                    <a:pt x="162715" y="149034"/>
                  </a:lnTo>
                  <a:lnTo>
                    <a:pt x="183346" y="189095"/>
                  </a:lnTo>
                  <a:lnTo>
                    <a:pt x="203535" y="232284"/>
                  </a:lnTo>
                  <a:lnTo>
                    <a:pt x="223350" y="278081"/>
                  </a:lnTo>
                  <a:lnTo>
                    <a:pt x="242863" y="325963"/>
                  </a:lnTo>
                  <a:lnTo>
                    <a:pt x="262142" y="375409"/>
                  </a:lnTo>
                  <a:lnTo>
                    <a:pt x="281259" y="425898"/>
                  </a:lnTo>
                  <a:lnTo>
                    <a:pt x="300282" y="476909"/>
                  </a:lnTo>
                  <a:lnTo>
                    <a:pt x="319283" y="527919"/>
                  </a:lnTo>
                  <a:lnTo>
                    <a:pt x="338331" y="578408"/>
                  </a:lnTo>
                  <a:lnTo>
                    <a:pt x="357496" y="627855"/>
                  </a:lnTo>
                  <a:lnTo>
                    <a:pt x="376849" y="675737"/>
                  </a:lnTo>
                  <a:lnTo>
                    <a:pt x="396459" y="721533"/>
                  </a:lnTo>
                  <a:lnTo>
                    <a:pt x="416397" y="764723"/>
                  </a:lnTo>
                  <a:lnTo>
                    <a:pt x="436732" y="804784"/>
                  </a:lnTo>
                  <a:lnTo>
                    <a:pt x="457535" y="841195"/>
                  </a:lnTo>
                  <a:lnTo>
                    <a:pt x="478875" y="873435"/>
                  </a:lnTo>
                  <a:lnTo>
                    <a:pt x="523449" y="923316"/>
                  </a:lnTo>
                  <a:lnTo>
                    <a:pt x="571015" y="950255"/>
                  </a:lnTo>
                  <a:lnTo>
                    <a:pt x="596094" y="953818"/>
                  </a:lnTo>
                </a:path>
                <a:path w="1967229" h="954404">
                  <a:moveTo>
                    <a:pt x="596094" y="953818"/>
                  </a:moveTo>
                  <a:lnTo>
                    <a:pt x="1967112" y="953818"/>
                  </a:lnTo>
                </a:path>
              </a:pathLst>
            </a:custGeom>
            <a:ln w="198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210912" y="6480978"/>
              <a:ext cx="1967230" cy="1271905"/>
            </a:xfrm>
            <a:custGeom>
              <a:avLst/>
              <a:gdLst/>
              <a:ahLst/>
              <a:cxnLst/>
              <a:rect l="l" t="t" r="r" b="b"/>
              <a:pathLst>
                <a:path w="1967229" h="1271904">
                  <a:moveTo>
                    <a:pt x="0" y="0"/>
                  </a:moveTo>
                  <a:lnTo>
                    <a:pt x="40660" y="11983"/>
                  </a:lnTo>
                  <a:lnTo>
                    <a:pt x="79037" y="46035"/>
                  </a:lnTo>
                  <a:lnTo>
                    <a:pt x="115420" y="99308"/>
                  </a:lnTo>
                  <a:lnTo>
                    <a:pt x="150094" y="168954"/>
                  </a:lnTo>
                  <a:lnTo>
                    <a:pt x="166880" y="209028"/>
                  </a:lnTo>
                  <a:lnTo>
                    <a:pt x="183346" y="252126"/>
                  </a:lnTo>
                  <a:lnTo>
                    <a:pt x="199529" y="297895"/>
                  </a:lnTo>
                  <a:lnTo>
                    <a:pt x="215464" y="345977"/>
                  </a:lnTo>
                  <a:lnTo>
                    <a:pt x="231188" y="396017"/>
                  </a:lnTo>
                  <a:lnTo>
                    <a:pt x="246735" y="447658"/>
                  </a:lnTo>
                  <a:lnTo>
                    <a:pt x="262142" y="500546"/>
                  </a:lnTo>
                  <a:lnTo>
                    <a:pt x="277445" y="554323"/>
                  </a:lnTo>
                  <a:lnTo>
                    <a:pt x="292679" y="608634"/>
                  </a:lnTo>
                  <a:lnTo>
                    <a:pt x="307881" y="663123"/>
                  </a:lnTo>
                  <a:lnTo>
                    <a:pt x="323087" y="717434"/>
                  </a:lnTo>
                  <a:lnTo>
                    <a:pt x="338331" y="771211"/>
                  </a:lnTo>
                  <a:lnTo>
                    <a:pt x="353651" y="824099"/>
                  </a:lnTo>
                  <a:lnTo>
                    <a:pt x="369081" y="875740"/>
                  </a:lnTo>
                  <a:lnTo>
                    <a:pt x="384658" y="925780"/>
                  </a:lnTo>
                  <a:lnTo>
                    <a:pt x="400418" y="973862"/>
                  </a:lnTo>
                  <a:lnTo>
                    <a:pt x="416397" y="1019631"/>
                  </a:lnTo>
                  <a:lnTo>
                    <a:pt x="432630" y="1062730"/>
                  </a:lnTo>
                  <a:lnTo>
                    <a:pt x="449153" y="1102803"/>
                  </a:lnTo>
                  <a:lnTo>
                    <a:pt x="466002" y="1139495"/>
                  </a:lnTo>
                  <a:lnTo>
                    <a:pt x="500823" y="1201310"/>
                  </a:lnTo>
                  <a:lnTo>
                    <a:pt x="537379" y="1245329"/>
                  </a:lnTo>
                  <a:lnTo>
                    <a:pt x="575957" y="1268702"/>
                  </a:lnTo>
                  <a:lnTo>
                    <a:pt x="596094" y="1271758"/>
                  </a:lnTo>
                </a:path>
                <a:path w="1967229" h="1271904">
                  <a:moveTo>
                    <a:pt x="596094" y="1271758"/>
                  </a:moveTo>
                  <a:lnTo>
                    <a:pt x="1967112" y="1271758"/>
                  </a:lnTo>
                </a:path>
              </a:pathLst>
            </a:custGeom>
            <a:ln w="19870">
              <a:solidFill>
                <a:srgbClr val="FFD4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210912" y="6163039"/>
              <a:ext cx="1967230" cy="318135"/>
            </a:xfrm>
            <a:custGeom>
              <a:avLst/>
              <a:gdLst/>
              <a:ahLst/>
              <a:cxnLst/>
              <a:rect l="l" t="t" r="r" b="b"/>
              <a:pathLst>
                <a:path w="1967229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967229" h="318135">
                  <a:moveTo>
                    <a:pt x="596094" y="0"/>
                  </a:moveTo>
                  <a:lnTo>
                    <a:pt x="1967112" y="0"/>
                  </a:lnTo>
                </a:path>
              </a:pathLst>
            </a:custGeom>
            <a:ln w="19870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 descr=""/>
          <p:cNvGrpSpPr/>
          <p:nvPr/>
        </p:nvGrpSpPr>
        <p:grpSpPr>
          <a:xfrm>
            <a:off x="7151302" y="748131"/>
            <a:ext cx="2821940" cy="1927860"/>
            <a:chOff x="7151302" y="748131"/>
            <a:chExt cx="2821940" cy="1927860"/>
          </a:xfrm>
        </p:grpSpPr>
        <p:sp>
          <p:nvSpPr>
            <p:cNvPr id="26" name="object 26" descr=""/>
            <p:cNvSpPr/>
            <p:nvPr/>
          </p:nvSpPr>
          <p:spPr>
            <a:xfrm>
              <a:off x="7161237" y="1711886"/>
              <a:ext cx="1113155" cy="954405"/>
            </a:xfrm>
            <a:custGeom>
              <a:avLst/>
              <a:gdLst/>
              <a:ahLst/>
              <a:cxnLst/>
              <a:rect l="l" t="t" r="r" b="b"/>
              <a:pathLst>
                <a:path w="1113154" h="954405">
                  <a:moveTo>
                    <a:pt x="0" y="0"/>
                  </a:moveTo>
                  <a:lnTo>
                    <a:pt x="50457" y="13904"/>
                  </a:lnTo>
                  <a:lnTo>
                    <a:pt x="97460" y="52835"/>
                  </a:lnTo>
                  <a:lnTo>
                    <a:pt x="141570" y="112622"/>
                  </a:lnTo>
                  <a:lnTo>
                    <a:pt x="162715" y="149034"/>
                  </a:lnTo>
                  <a:lnTo>
                    <a:pt x="183346" y="189095"/>
                  </a:lnTo>
                  <a:lnTo>
                    <a:pt x="203535" y="232284"/>
                  </a:lnTo>
                  <a:lnTo>
                    <a:pt x="223350" y="278081"/>
                  </a:lnTo>
                  <a:lnTo>
                    <a:pt x="242863" y="325963"/>
                  </a:lnTo>
                  <a:lnTo>
                    <a:pt x="262142" y="375409"/>
                  </a:lnTo>
                  <a:lnTo>
                    <a:pt x="281259" y="425898"/>
                  </a:lnTo>
                  <a:lnTo>
                    <a:pt x="300282" y="476909"/>
                  </a:lnTo>
                  <a:lnTo>
                    <a:pt x="319283" y="527919"/>
                  </a:lnTo>
                  <a:lnTo>
                    <a:pt x="338331" y="578408"/>
                  </a:lnTo>
                  <a:lnTo>
                    <a:pt x="357496" y="627855"/>
                  </a:lnTo>
                  <a:lnTo>
                    <a:pt x="376849" y="675737"/>
                  </a:lnTo>
                  <a:lnTo>
                    <a:pt x="396459" y="721533"/>
                  </a:lnTo>
                  <a:lnTo>
                    <a:pt x="416397" y="764723"/>
                  </a:lnTo>
                  <a:lnTo>
                    <a:pt x="436732" y="804784"/>
                  </a:lnTo>
                  <a:lnTo>
                    <a:pt x="457535" y="841195"/>
                  </a:lnTo>
                  <a:lnTo>
                    <a:pt x="478875" y="873435"/>
                  </a:lnTo>
                  <a:lnTo>
                    <a:pt x="523449" y="923316"/>
                  </a:lnTo>
                  <a:lnTo>
                    <a:pt x="571015" y="950255"/>
                  </a:lnTo>
                  <a:lnTo>
                    <a:pt x="596094" y="953818"/>
                  </a:lnTo>
                </a:path>
                <a:path w="1113154" h="954405">
                  <a:moveTo>
                    <a:pt x="596094" y="953818"/>
                  </a:moveTo>
                  <a:lnTo>
                    <a:pt x="1112710" y="953818"/>
                  </a:lnTo>
                </a:path>
              </a:pathLst>
            </a:custGeom>
            <a:ln w="198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161237" y="1076006"/>
              <a:ext cx="1113155" cy="636270"/>
            </a:xfrm>
            <a:custGeom>
              <a:avLst/>
              <a:gdLst/>
              <a:ahLst/>
              <a:cxnLst/>
              <a:rect l="l" t="t" r="r" b="b"/>
              <a:pathLst>
                <a:path w="1113154" h="636269">
                  <a:moveTo>
                    <a:pt x="0" y="635879"/>
                  </a:moveTo>
                  <a:lnTo>
                    <a:pt x="63595" y="621068"/>
                  </a:lnTo>
                  <a:lnTo>
                    <a:pt x="121843" y="580460"/>
                  </a:lnTo>
                  <a:lnTo>
                    <a:pt x="149323" y="552273"/>
                  </a:lnTo>
                  <a:lnTo>
                    <a:pt x="175899" y="519786"/>
                  </a:lnTo>
                  <a:lnTo>
                    <a:pt x="201716" y="483717"/>
                  </a:lnTo>
                  <a:lnTo>
                    <a:pt x="226919" y="444780"/>
                  </a:lnTo>
                  <a:lnTo>
                    <a:pt x="251651" y="403694"/>
                  </a:lnTo>
                  <a:lnTo>
                    <a:pt x="276057" y="361175"/>
                  </a:lnTo>
                  <a:lnTo>
                    <a:pt x="300282" y="317939"/>
                  </a:lnTo>
                  <a:lnTo>
                    <a:pt x="324470" y="274703"/>
                  </a:lnTo>
                  <a:lnTo>
                    <a:pt x="348766" y="232184"/>
                  </a:lnTo>
                  <a:lnTo>
                    <a:pt x="373313" y="191098"/>
                  </a:lnTo>
                  <a:lnTo>
                    <a:pt x="398257" y="152161"/>
                  </a:lnTo>
                  <a:lnTo>
                    <a:pt x="423742" y="116092"/>
                  </a:lnTo>
                  <a:lnTo>
                    <a:pt x="449912" y="83605"/>
                  </a:lnTo>
                  <a:lnTo>
                    <a:pt x="476911" y="55418"/>
                  </a:lnTo>
                  <a:lnTo>
                    <a:pt x="533977" y="14810"/>
                  </a:lnTo>
                  <a:lnTo>
                    <a:pt x="564332" y="3821"/>
                  </a:lnTo>
                  <a:lnTo>
                    <a:pt x="596094" y="0"/>
                  </a:lnTo>
                </a:path>
                <a:path w="1113154" h="636269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198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161237" y="1393946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198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161237" y="1711885"/>
              <a:ext cx="1122680" cy="318135"/>
            </a:xfrm>
            <a:custGeom>
              <a:avLst/>
              <a:gdLst/>
              <a:ahLst/>
              <a:cxnLst/>
              <a:rect l="l" t="t" r="r" b="b"/>
              <a:pathLst>
                <a:path w="1122679" h="318135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22679" h="318135">
                  <a:moveTo>
                    <a:pt x="596094" y="317939"/>
                  </a:moveTo>
                  <a:lnTo>
                    <a:pt x="1122645" y="317939"/>
                  </a:lnTo>
                </a:path>
              </a:pathLst>
            </a:custGeom>
            <a:ln w="198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7161237" y="758067"/>
              <a:ext cx="1162685" cy="954405"/>
            </a:xfrm>
            <a:custGeom>
              <a:avLst/>
              <a:gdLst/>
              <a:ahLst/>
              <a:cxnLst/>
              <a:rect l="l" t="t" r="r" b="b"/>
              <a:pathLst>
                <a:path w="1162684" h="954405">
                  <a:moveTo>
                    <a:pt x="0" y="953818"/>
                  </a:moveTo>
                  <a:lnTo>
                    <a:pt x="50457" y="939914"/>
                  </a:lnTo>
                  <a:lnTo>
                    <a:pt x="97460" y="900983"/>
                  </a:lnTo>
                  <a:lnTo>
                    <a:pt x="141570" y="841195"/>
                  </a:lnTo>
                  <a:lnTo>
                    <a:pt x="162715" y="804784"/>
                  </a:lnTo>
                  <a:lnTo>
                    <a:pt x="183346" y="764723"/>
                  </a:lnTo>
                  <a:lnTo>
                    <a:pt x="203535" y="721533"/>
                  </a:lnTo>
                  <a:lnTo>
                    <a:pt x="223350" y="675737"/>
                  </a:lnTo>
                  <a:lnTo>
                    <a:pt x="242863" y="627855"/>
                  </a:lnTo>
                  <a:lnTo>
                    <a:pt x="262142" y="578408"/>
                  </a:lnTo>
                  <a:lnTo>
                    <a:pt x="281259" y="527919"/>
                  </a:lnTo>
                  <a:lnTo>
                    <a:pt x="300282" y="476909"/>
                  </a:lnTo>
                  <a:lnTo>
                    <a:pt x="319283" y="425898"/>
                  </a:lnTo>
                  <a:lnTo>
                    <a:pt x="338331" y="375409"/>
                  </a:lnTo>
                  <a:lnTo>
                    <a:pt x="357496" y="325963"/>
                  </a:lnTo>
                  <a:lnTo>
                    <a:pt x="376849" y="278081"/>
                  </a:lnTo>
                  <a:lnTo>
                    <a:pt x="396459" y="232284"/>
                  </a:lnTo>
                  <a:lnTo>
                    <a:pt x="416397" y="189095"/>
                  </a:lnTo>
                  <a:lnTo>
                    <a:pt x="436732" y="149034"/>
                  </a:lnTo>
                  <a:lnTo>
                    <a:pt x="457535" y="112622"/>
                  </a:lnTo>
                  <a:lnTo>
                    <a:pt x="478875" y="80382"/>
                  </a:lnTo>
                  <a:lnTo>
                    <a:pt x="523449" y="30502"/>
                  </a:lnTo>
                  <a:lnTo>
                    <a:pt x="571015" y="3562"/>
                  </a:lnTo>
                  <a:lnTo>
                    <a:pt x="596094" y="0"/>
                  </a:lnTo>
                </a:path>
                <a:path w="1162684" h="954405">
                  <a:moveTo>
                    <a:pt x="596094" y="0"/>
                  </a:moveTo>
                  <a:lnTo>
                    <a:pt x="1162384" y="0"/>
                  </a:lnTo>
                </a:path>
              </a:pathLst>
            </a:custGeom>
            <a:ln w="19870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283882" y="1711885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283882" y="2029824"/>
              <a:ext cx="1113155" cy="0"/>
            </a:xfrm>
            <a:custGeom>
              <a:avLst/>
              <a:gdLst/>
              <a:ahLst/>
              <a:cxnLst/>
              <a:rect l="l" t="t" r="r" b="b"/>
              <a:pathLst>
                <a:path w="111315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113154" h="0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283882" y="2029826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13154" h="318135">
                  <a:moveTo>
                    <a:pt x="596094" y="317939"/>
                  </a:moveTo>
                  <a:lnTo>
                    <a:pt x="1112710" y="317939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323622" y="758067"/>
              <a:ext cx="1649730" cy="0"/>
            </a:xfrm>
            <a:custGeom>
              <a:avLst/>
              <a:gdLst/>
              <a:ahLst/>
              <a:cxnLst/>
              <a:rect l="l" t="t" r="r" b="b"/>
              <a:pathLst>
                <a:path w="164972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649729" h="0">
                  <a:moveTo>
                    <a:pt x="596094" y="0"/>
                  </a:moveTo>
                  <a:lnTo>
                    <a:pt x="1649195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273948" y="1393946"/>
              <a:ext cx="1401445" cy="0"/>
            </a:xfrm>
            <a:custGeom>
              <a:avLst/>
              <a:gdLst/>
              <a:ahLst/>
              <a:cxnLst/>
              <a:rect l="l" t="t" r="r" b="b"/>
              <a:pathLst>
                <a:path w="1401445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401445" h="0">
                  <a:moveTo>
                    <a:pt x="596094" y="0"/>
                  </a:moveTo>
                  <a:lnTo>
                    <a:pt x="1400822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273948" y="1076006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51279" h="0">
                  <a:moveTo>
                    <a:pt x="596094" y="0"/>
                  </a:moveTo>
                  <a:lnTo>
                    <a:pt x="1351147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273948" y="2665705"/>
              <a:ext cx="1321435" cy="0"/>
            </a:xfrm>
            <a:custGeom>
              <a:avLst/>
              <a:gdLst/>
              <a:ahLst/>
              <a:cxnLst/>
              <a:rect l="l" t="t" r="r" b="b"/>
              <a:pathLst>
                <a:path w="132143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21434" h="0">
                  <a:moveTo>
                    <a:pt x="596094" y="0"/>
                  </a:moveTo>
                  <a:lnTo>
                    <a:pt x="1321343" y="0"/>
                  </a:lnTo>
                </a:path>
              </a:pathLst>
            </a:custGeom>
            <a:ln w="9935">
              <a:solidFill>
                <a:srgbClr val="9ABD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/>
          <p:nvPr/>
        </p:nvSpPr>
        <p:spPr>
          <a:xfrm>
            <a:off x="1985148" y="9183465"/>
            <a:ext cx="1639570" cy="159385"/>
          </a:xfrm>
          <a:custGeom>
            <a:avLst/>
            <a:gdLst/>
            <a:ahLst/>
            <a:cxnLst/>
            <a:rect l="l" t="t" r="r" b="b"/>
            <a:pathLst>
              <a:path w="1639570" h="159384">
                <a:moveTo>
                  <a:pt x="0" y="0"/>
                </a:moveTo>
                <a:lnTo>
                  <a:pt x="54188" y="2677"/>
                </a:lnTo>
                <a:lnTo>
                  <a:pt x="104421" y="10130"/>
                </a:lnTo>
                <a:lnTo>
                  <a:pt x="151397" y="21490"/>
                </a:lnTo>
                <a:lnTo>
                  <a:pt x="195818" y="35889"/>
                </a:lnTo>
                <a:lnTo>
                  <a:pt x="238383" y="52459"/>
                </a:lnTo>
                <a:lnTo>
                  <a:pt x="279792" y="70331"/>
                </a:lnTo>
                <a:lnTo>
                  <a:pt x="320746" y="88638"/>
                </a:lnTo>
                <a:lnTo>
                  <a:pt x="361943" y="106510"/>
                </a:lnTo>
                <a:lnTo>
                  <a:pt x="404085" y="123080"/>
                </a:lnTo>
                <a:lnTo>
                  <a:pt x="447871" y="137479"/>
                </a:lnTo>
                <a:lnTo>
                  <a:pt x="494001" y="148839"/>
                </a:lnTo>
                <a:lnTo>
                  <a:pt x="543176" y="156292"/>
                </a:lnTo>
                <a:lnTo>
                  <a:pt x="596094" y="158969"/>
                </a:lnTo>
              </a:path>
              <a:path w="1639570" h="159384">
                <a:moveTo>
                  <a:pt x="596094" y="158969"/>
                </a:moveTo>
                <a:lnTo>
                  <a:pt x="1639260" y="158969"/>
                </a:lnTo>
              </a:path>
            </a:pathLst>
          </a:custGeom>
          <a:ln w="49676">
            <a:solidFill>
              <a:srgbClr val="D4FB7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9" name="object 39" descr=""/>
          <p:cNvGrpSpPr/>
          <p:nvPr/>
        </p:nvGrpSpPr>
        <p:grpSpPr>
          <a:xfrm>
            <a:off x="7210912" y="2973708"/>
            <a:ext cx="2821940" cy="1927860"/>
            <a:chOff x="7210912" y="2973708"/>
            <a:chExt cx="2821940" cy="1927860"/>
          </a:xfrm>
        </p:grpSpPr>
        <p:sp>
          <p:nvSpPr>
            <p:cNvPr id="40" name="object 40" descr=""/>
            <p:cNvSpPr/>
            <p:nvPr/>
          </p:nvSpPr>
          <p:spPr>
            <a:xfrm>
              <a:off x="7220848" y="2983644"/>
              <a:ext cx="1162685" cy="954405"/>
            </a:xfrm>
            <a:custGeom>
              <a:avLst/>
              <a:gdLst/>
              <a:ahLst/>
              <a:cxnLst/>
              <a:rect l="l" t="t" r="r" b="b"/>
              <a:pathLst>
                <a:path w="1162684" h="954404">
                  <a:moveTo>
                    <a:pt x="0" y="953818"/>
                  </a:moveTo>
                  <a:lnTo>
                    <a:pt x="50457" y="939914"/>
                  </a:lnTo>
                  <a:lnTo>
                    <a:pt x="97460" y="900983"/>
                  </a:lnTo>
                  <a:lnTo>
                    <a:pt x="141570" y="841195"/>
                  </a:lnTo>
                  <a:lnTo>
                    <a:pt x="162715" y="804784"/>
                  </a:lnTo>
                  <a:lnTo>
                    <a:pt x="183346" y="764723"/>
                  </a:lnTo>
                  <a:lnTo>
                    <a:pt x="203535" y="721533"/>
                  </a:lnTo>
                  <a:lnTo>
                    <a:pt x="223350" y="675737"/>
                  </a:lnTo>
                  <a:lnTo>
                    <a:pt x="242863" y="627855"/>
                  </a:lnTo>
                  <a:lnTo>
                    <a:pt x="262142" y="578408"/>
                  </a:lnTo>
                  <a:lnTo>
                    <a:pt x="281259" y="527919"/>
                  </a:lnTo>
                  <a:lnTo>
                    <a:pt x="300282" y="476909"/>
                  </a:lnTo>
                  <a:lnTo>
                    <a:pt x="319283" y="425898"/>
                  </a:lnTo>
                  <a:lnTo>
                    <a:pt x="338331" y="375409"/>
                  </a:lnTo>
                  <a:lnTo>
                    <a:pt x="357496" y="325963"/>
                  </a:lnTo>
                  <a:lnTo>
                    <a:pt x="376849" y="278081"/>
                  </a:lnTo>
                  <a:lnTo>
                    <a:pt x="396459" y="232284"/>
                  </a:lnTo>
                  <a:lnTo>
                    <a:pt x="416397" y="189095"/>
                  </a:lnTo>
                  <a:lnTo>
                    <a:pt x="436732" y="149034"/>
                  </a:lnTo>
                  <a:lnTo>
                    <a:pt x="457535" y="112622"/>
                  </a:lnTo>
                  <a:lnTo>
                    <a:pt x="478875" y="80382"/>
                  </a:lnTo>
                  <a:lnTo>
                    <a:pt x="523449" y="30502"/>
                  </a:lnTo>
                  <a:lnTo>
                    <a:pt x="571015" y="3562"/>
                  </a:lnTo>
                  <a:lnTo>
                    <a:pt x="596094" y="0"/>
                  </a:lnTo>
                </a:path>
                <a:path w="1162684" h="954404">
                  <a:moveTo>
                    <a:pt x="596094" y="0"/>
                  </a:moveTo>
                  <a:lnTo>
                    <a:pt x="1162384" y="0"/>
                  </a:lnTo>
                </a:path>
              </a:pathLst>
            </a:custGeom>
            <a:ln w="198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383231" y="2983644"/>
              <a:ext cx="1649730" cy="0"/>
            </a:xfrm>
            <a:custGeom>
              <a:avLst/>
              <a:gdLst/>
              <a:ahLst/>
              <a:cxnLst/>
              <a:rect l="l" t="t" r="r" b="b"/>
              <a:pathLst>
                <a:path w="164972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649729" h="0">
                  <a:moveTo>
                    <a:pt x="596094" y="0"/>
                  </a:moveTo>
                  <a:lnTo>
                    <a:pt x="1649195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7220848" y="3301583"/>
              <a:ext cx="1113155" cy="636270"/>
            </a:xfrm>
            <a:custGeom>
              <a:avLst/>
              <a:gdLst/>
              <a:ahLst/>
              <a:cxnLst/>
              <a:rect l="l" t="t" r="r" b="b"/>
              <a:pathLst>
                <a:path w="1113154" h="636270">
                  <a:moveTo>
                    <a:pt x="0" y="635879"/>
                  </a:moveTo>
                  <a:lnTo>
                    <a:pt x="63595" y="621068"/>
                  </a:lnTo>
                  <a:lnTo>
                    <a:pt x="121843" y="580460"/>
                  </a:lnTo>
                  <a:lnTo>
                    <a:pt x="149323" y="552273"/>
                  </a:lnTo>
                  <a:lnTo>
                    <a:pt x="175899" y="519786"/>
                  </a:lnTo>
                  <a:lnTo>
                    <a:pt x="201716" y="483717"/>
                  </a:lnTo>
                  <a:lnTo>
                    <a:pt x="226919" y="444780"/>
                  </a:lnTo>
                  <a:lnTo>
                    <a:pt x="251651" y="403694"/>
                  </a:lnTo>
                  <a:lnTo>
                    <a:pt x="276057" y="361175"/>
                  </a:lnTo>
                  <a:lnTo>
                    <a:pt x="300282" y="317939"/>
                  </a:lnTo>
                  <a:lnTo>
                    <a:pt x="324470" y="274703"/>
                  </a:lnTo>
                  <a:lnTo>
                    <a:pt x="348766" y="232184"/>
                  </a:lnTo>
                  <a:lnTo>
                    <a:pt x="373313" y="191098"/>
                  </a:lnTo>
                  <a:lnTo>
                    <a:pt x="398257" y="152161"/>
                  </a:lnTo>
                  <a:lnTo>
                    <a:pt x="423742" y="116092"/>
                  </a:lnTo>
                  <a:lnTo>
                    <a:pt x="449912" y="83605"/>
                  </a:lnTo>
                  <a:lnTo>
                    <a:pt x="476911" y="55418"/>
                  </a:lnTo>
                  <a:lnTo>
                    <a:pt x="533977" y="14810"/>
                  </a:lnTo>
                  <a:lnTo>
                    <a:pt x="564332" y="3821"/>
                  </a:lnTo>
                  <a:lnTo>
                    <a:pt x="596094" y="0"/>
                  </a:lnTo>
                </a:path>
                <a:path w="1113154" h="636270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198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333557" y="3301583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51279" h="0">
                  <a:moveTo>
                    <a:pt x="596094" y="0"/>
                  </a:moveTo>
                  <a:lnTo>
                    <a:pt x="1351147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220848" y="3619523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198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333557" y="3619523"/>
              <a:ext cx="1401445" cy="0"/>
            </a:xfrm>
            <a:custGeom>
              <a:avLst/>
              <a:gdLst/>
              <a:ahLst/>
              <a:cxnLst/>
              <a:rect l="l" t="t" r="r" b="b"/>
              <a:pathLst>
                <a:path w="1401445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401445" h="0">
                  <a:moveTo>
                    <a:pt x="596094" y="0"/>
                  </a:moveTo>
                  <a:lnTo>
                    <a:pt x="1400822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7220848" y="3937462"/>
              <a:ext cx="1122680" cy="318135"/>
            </a:xfrm>
            <a:custGeom>
              <a:avLst/>
              <a:gdLst/>
              <a:ahLst/>
              <a:cxnLst/>
              <a:rect l="l" t="t" r="r" b="b"/>
              <a:pathLst>
                <a:path w="1122679" h="318135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22679" h="318135">
                  <a:moveTo>
                    <a:pt x="596094" y="317939"/>
                  </a:moveTo>
                  <a:lnTo>
                    <a:pt x="1122645" y="317939"/>
                  </a:lnTo>
                </a:path>
              </a:pathLst>
            </a:custGeom>
            <a:ln w="198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343492" y="3937462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343492" y="4255402"/>
              <a:ext cx="1113155" cy="0"/>
            </a:xfrm>
            <a:custGeom>
              <a:avLst/>
              <a:gdLst/>
              <a:ahLst/>
              <a:cxnLst/>
              <a:rect l="l" t="t" r="r" b="b"/>
              <a:pathLst>
                <a:path w="111315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113154" h="0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343492" y="4255401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13154" h="318135">
                  <a:moveTo>
                    <a:pt x="596094" y="317939"/>
                  </a:moveTo>
                  <a:lnTo>
                    <a:pt x="1112710" y="317939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7220848" y="3937462"/>
              <a:ext cx="1113155" cy="954405"/>
            </a:xfrm>
            <a:custGeom>
              <a:avLst/>
              <a:gdLst/>
              <a:ahLst/>
              <a:cxnLst/>
              <a:rect l="l" t="t" r="r" b="b"/>
              <a:pathLst>
                <a:path w="1113154" h="954404">
                  <a:moveTo>
                    <a:pt x="0" y="0"/>
                  </a:moveTo>
                  <a:lnTo>
                    <a:pt x="50457" y="13904"/>
                  </a:lnTo>
                  <a:lnTo>
                    <a:pt x="97460" y="52835"/>
                  </a:lnTo>
                  <a:lnTo>
                    <a:pt x="141570" y="112622"/>
                  </a:lnTo>
                  <a:lnTo>
                    <a:pt x="162715" y="149034"/>
                  </a:lnTo>
                  <a:lnTo>
                    <a:pt x="183346" y="189095"/>
                  </a:lnTo>
                  <a:lnTo>
                    <a:pt x="203535" y="232284"/>
                  </a:lnTo>
                  <a:lnTo>
                    <a:pt x="223350" y="278081"/>
                  </a:lnTo>
                  <a:lnTo>
                    <a:pt x="242863" y="325963"/>
                  </a:lnTo>
                  <a:lnTo>
                    <a:pt x="262142" y="375409"/>
                  </a:lnTo>
                  <a:lnTo>
                    <a:pt x="281259" y="425898"/>
                  </a:lnTo>
                  <a:lnTo>
                    <a:pt x="300282" y="476909"/>
                  </a:lnTo>
                  <a:lnTo>
                    <a:pt x="319283" y="527919"/>
                  </a:lnTo>
                  <a:lnTo>
                    <a:pt x="338331" y="578408"/>
                  </a:lnTo>
                  <a:lnTo>
                    <a:pt x="357496" y="627855"/>
                  </a:lnTo>
                  <a:lnTo>
                    <a:pt x="376849" y="675737"/>
                  </a:lnTo>
                  <a:lnTo>
                    <a:pt x="396459" y="721533"/>
                  </a:lnTo>
                  <a:lnTo>
                    <a:pt x="416397" y="764723"/>
                  </a:lnTo>
                  <a:lnTo>
                    <a:pt x="436732" y="804784"/>
                  </a:lnTo>
                  <a:lnTo>
                    <a:pt x="457535" y="841195"/>
                  </a:lnTo>
                  <a:lnTo>
                    <a:pt x="478875" y="873435"/>
                  </a:lnTo>
                  <a:lnTo>
                    <a:pt x="523449" y="923316"/>
                  </a:lnTo>
                  <a:lnTo>
                    <a:pt x="571015" y="950255"/>
                  </a:lnTo>
                  <a:lnTo>
                    <a:pt x="596094" y="953818"/>
                  </a:lnTo>
                </a:path>
                <a:path w="1113154" h="954404">
                  <a:moveTo>
                    <a:pt x="596094" y="953818"/>
                  </a:moveTo>
                  <a:lnTo>
                    <a:pt x="1112710" y="953818"/>
                  </a:lnTo>
                </a:path>
              </a:pathLst>
            </a:custGeom>
            <a:ln w="19870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333557" y="4891280"/>
              <a:ext cx="1321435" cy="0"/>
            </a:xfrm>
            <a:custGeom>
              <a:avLst/>
              <a:gdLst/>
              <a:ahLst/>
              <a:cxnLst/>
              <a:rect l="l" t="t" r="r" b="b"/>
              <a:pathLst>
                <a:path w="132143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21434" h="0">
                  <a:moveTo>
                    <a:pt x="596094" y="0"/>
                  </a:moveTo>
                  <a:lnTo>
                    <a:pt x="1321343" y="0"/>
                  </a:lnTo>
                </a:path>
              </a:pathLst>
            </a:custGeom>
            <a:ln w="9935">
              <a:solidFill>
                <a:srgbClr val="6DEB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 descr=""/>
          <p:cNvGrpSpPr/>
          <p:nvPr/>
        </p:nvGrpSpPr>
        <p:grpSpPr>
          <a:xfrm>
            <a:off x="9173057" y="5204252"/>
            <a:ext cx="2816860" cy="1917700"/>
            <a:chOff x="9173057" y="5204252"/>
            <a:chExt cx="2816860" cy="1917700"/>
          </a:xfrm>
        </p:grpSpPr>
        <p:sp>
          <p:nvSpPr>
            <p:cNvPr id="53" name="object 53" descr=""/>
            <p:cNvSpPr/>
            <p:nvPr/>
          </p:nvSpPr>
          <p:spPr>
            <a:xfrm>
              <a:off x="9178024" y="5209220"/>
              <a:ext cx="1162685" cy="954405"/>
            </a:xfrm>
            <a:custGeom>
              <a:avLst/>
              <a:gdLst/>
              <a:ahLst/>
              <a:cxnLst/>
              <a:rect l="l" t="t" r="r" b="b"/>
              <a:pathLst>
                <a:path w="1162684" h="954404">
                  <a:moveTo>
                    <a:pt x="0" y="953818"/>
                  </a:moveTo>
                  <a:lnTo>
                    <a:pt x="50457" y="939914"/>
                  </a:lnTo>
                  <a:lnTo>
                    <a:pt x="97460" y="900983"/>
                  </a:lnTo>
                  <a:lnTo>
                    <a:pt x="141570" y="841195"/>
                  </a:lnTo>
                  <a:lnTo>
                    <a:pt x="162715" y="804784"/>
                  </a:lnTo>
                  <a:lnTo>
                    <a:pt x="183346" y="764723"/>
                  </a:lnTo>
                  <a:lnTo>
                    <a:pt x="203535" y="721533"/>
                  </a:lnTo>
                  <a:lnTo>
                    <a:pt x="223350" y="675737"/>
                  </a:lnTo>
                  <a:lnTo>
                    <a:pt x="242863" y="627855"/>
                  </a:lnTo>
                  <a:lnTo>
                    <a:pt x="262142" y="578408"/>
                  </a:lnTo>
                  <a:lnTo>
                    <a:pt x="281259" y="527919"/>
                  </a:lnTo>
                  <a:lnTo>
                    <a:pt x="300282" y="476909"/>
                  </a:lnTo>
                  <a:lnTo>
                    <a:pt x="319283" y="425898"/>
                  </a:lnTo>
                  <a:lnTo>
                    <a:pt x="338331" y="375409"/>
                  </a:lnTo>
                  <a:lnTo>
                    <a:pt x="357496" y="325963"/>
                  </a:lnTo>
                  <a:lnTo>
                    <a:pt x="376849" y="278081"/>
                  </a:lnTo>
                  <a:lnTo>
                    <a:pt x="396459" y="232284"/>
                  </a:lnTo>
                  <a:lnTo>
                    <a:pt x="416397" y="189095"/>
                  </a:lnTo>
                  <a:lnTo>
                    <a:pt x="436732" y="149034"/>
                  </a:lnTo>
                  <a:lnTo>
                    <a:pt x="457535" y="112622"/>
                  </a:lnTo>
                  <a:lnTo>
                    <a:pt x="478875" y="80382"/>
                  </a:lnTo>
                  <a:lnTo>
                    <a:pt x="523449" y="30502"/>
                  </a:lnTo>
                  <a:lnTo>
                    <a:pt x="571015" y="3562"/>
                  </a:lnTo>
                  <a:lnTo>
                    <a:pt x="596094" y="0"/>
                  </a:lnTo>
                </a:path>
                <a:path w="1162684" h="954404">
                  <a:moveTo>
                    <a:pt x="596094" y="0"/>
                  </a:moveTo>
                  <a:lnTo>
                    <a:pt x="1162384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10340410" y="5209220"/>
              <a:ext cx="1649730" cy="0"/>
            </a:xfrm>
            <a:custGeom>
              <a:avLst/>
              <a:gdLst/>
              <a:ahLst/>
              <a:cxnLst/>
              <a:rect l="l" t="t" r="r" b="b"/>
              <a:pathLst>
                <a:path w="164972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649729" h="0">
                  <a:moveTo>
                    <a:pt x="596094" y="0"/>
                  </a:moveTo>
                  <a:lnTo>
                    <a:pt x="1649195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9178024" y="5527159"/>
              <a:ext cx="1113155" cy="636270"/>
            </a:xfrm>
            <a:custGeom>
              <a:avLst/>
              <a:gdLst/>
              <a:ahLst/>
              <a:cxnLst/>
              <a:rect l="l" t="t" r="r" b="b"/>
              <a:pathLst>
                <a:path w="1113154" h="636270">
                  <a:moveTo>
                    <a:pt x="0" y="635879"/>
                  </a:moveTo>
                  <a:lnTo>
                    <a:pt x="63595" y="621068"/>
                  </a:lnTo>
                  <a:lnTo>
                    <a:pt x="121843" y="580460"/>
                  </a:lnTo>
                  <a:lnTo>
                    <a:pt x="149323" y="552273"/>
                  </a:lnTo>
                  <a:lnTo>
                    <a:pt x="175899" y="519786"/>
                  </a:lnTo>
                  <a:lnTo>
                    <a:pt x="201716" y="483717"/>
                  </a:lnTo>
                  <a:lnTo>
                    <a:pt x="226919" y="444780"/>
                  </a:lnTo>
                  <a:lnTo>
                    <a:pt x="251651" y="403694"/>
                  </a:lnTo>
                  <a:lnTo>
                    <a:pt x="276057" y="361175"/>
                  </a:lnTo>
                  <a:lnTo>
                    <a:pt x="300282" y="317939"/>
                  </a:lnTo>
                  <a:lnTo>
                    <a:pt x="324470" y="274703"/>
                  </a:lnTo>
                  <a:lnTo>
                    <a:pt x="348766" y="232184"/>
                  </a:lnTo>
                  <a:lnTo>
                    <a:pt x="373313" y="191098"/>
                  </a:lnTo>
                  <a:lnTo>
                    <a:pt x="398257" y="152161"/>
                  </a:lnTo>
                  <a:lnTo>
                    <a:pt x="423742" y="116092"/>
                  </a:lnTo>
                  <a:lnTo>
                    <a:pt x="449912" y="83605"/>
                  </a:lnTo>
                  <a:lnTo>
                    <a:pt x="476911" y="55418"/>
                  </a:lnTo>
                  <a:lnTo>
                    <a:pt x="533977" y="14810"/>
                  </a:lnTo>
                  <a:lnTo>
                    <a:pt x="564332" y="3821"/>
                  </a:lnTo>
                  <a:lnTo>
                    <a:pt x="596094" y="0"/>
                  </a:lnTo>
                </a:path>
                <a:path w="1113154" h="636270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10290735" y="5527159"/>
              <a:ext cx="1351280" cy="0"/>
            </a:xfrm>
            <a:custGeom>
              <a:avLst/>
              <a:gdLst/>
              <a:ahLst/>
              <a:cxnLst/>
              <a:rect l="l" t="t" r="r" b="b"/>
              <a:pathLst>
                <a:path w="1351279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51279" h="0">
                  <a:moveTo>
                    <a:pt x="596094" y="0"/>
                  </a:moveTo>
                  <a:lnTo>
                    <a:pt x="1351147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9178024" y="5845099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10290735" y="5845099"/>
              <a:ext cx="1401445" cy="0"/>
            </a:xfrm>
            <a:custGeom>
              <a:avLst/>
              <a:gdLst/>
              <a:ahLst/>
              <a:cxnLst/>
              <a:rect l="l" t="t" r="r" b="b"/>
              <a:pathLst>
                <a:path w="1401445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401445" h="0">
                  <a:moveTo>
                    <a:pt x="596094" y="0"/>
                  </a:moveTo>
                  <a:lnTo>
                    <a:pt x="1400822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9178024" y="6163039"/>
              <a:ext cx="1122680" cy="318135"/>
            </a:xfrm>
            <a:custGeom>
              <a:avLst/>
              <a:gdLst/>
              <a:ahLst/>
              <a:cxnLst/>
              <a:rect l="l" t="t" r="r" b="b"/>
              <a:pathLst>
                <a:path w="1122679" h="318135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22679" h="318135">
                  <a:moveTo>
                    <a:pt x="596094" y="317939"/>
                  </a:moveTo>
                  <a:lnTo>
                    <a:pt x="1122645" y="317939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10300670" y="6163039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5">
                  <a:moveTo>
                    <a:pt x="0" y="317939"/>
                  </a:moveTo>
                  <a:lnTo>
                    <a:pt x="44350" y="314368"/>
                  </a:lnTo>
                  <a:lnTo>
                    <a:pt x="86002" y="304278"/>
                  </a:lnTo>
                  <a:lnTo>
                    <a:pt x="125332" y="288598"/>
                  </a:lnTo>
                  <a:lnTo>
                    <a:pt x="162715" y="268261"/>
                  </a:lnTo>
                  <a:lnTo>
                    <a:pt x="198526" y="244198"/>
                  </a:lnTo>
                  <a:lnTo>
                    <a:pt x="233140" y="217341"/>
                  </a:lnTo>
                  <a:lnTo>
                    <a:pt x="266934" y="188621"/>
                  </a:lnTo>
                  <a:lnTo>
                    <a:pt x="300282" y="158969"/>
                  </a:lnTo>
                  <a:lnTo>
                    <a:pt x="333561" y="129318"/>
                  </a:lnTo>
                  <a:lnTo>
                    <a:pt x="367145" y="100598"/>
                  </a:lnTo>
                  <a:lnTo>
                    <a:pt x="401410" y="73740"/>
                  </a:lnTo>
                  <a:lnTo>
                    <a:pt x="436732" y="49678"/>
                  </a:lnTo>
                  <a:lnTo>
                    <a:pt x="473486" y="29341"/>
                  </a:lnTo>
                  <a:lnTo>
                    <a:pt x="512047" y="13661"/>
                  </a:lnTo>
                  <a:lnTo>
                    <a:pt x="552791" y="3570"/>
                  </a:lnTo>
                  <a:lnTo>
                    <a:pt x="596094" y="0"/>
                  </a:lnTo>
                </a:path>
                <a:path w="1113154" h="318135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10300670" y="6480979"/>
              <a:ext cx="1113155" cy="0"/>
            </a:xfrm>
            <a:custGeom>
              <a:avLst/>
              <a:gdLst/>
              <a:ahLst/>
              <a:cxnLst/>
              <a:rect l="l" t="t" r="r" b="b"/>
              <a:pathLst>
                <a:path w="111315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113154" h="0">
                  <a:moveTo>
                    <a:pt x="596094" y="0"/>
                  </a:moveTo>
                  <a:lnTo>
                    <a:pt x="1112710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10300670" y="6480979"/>
              <a:ext cx="1113155" cy="318135"/>
            </a:xfrm>
            <a:custGeom>
              <a:avLst/>
              <a:gdLst/>
              <a:ahLst/>
              <a:cxnLst/>
              <a:rect l="l" t="t" r="r" b="b"/>
              <a:pathLst>
                <a:path w="1113154" h="318134">
                  <a:moveTo>
                    <a:pt x="0" y="0"/>
                  </a:moveTo>
                  <a:lnTo>
                    <a:pt x="44350" y="3570"/>
                  </a:lnTo>
                  <a:lnTo>
                    <a:pt x="86002" y="13661"/>
                  </a:lnTo>
                  <a:lnTo>
                    <a:pt x="125332" y="29341"/>
                  </a:lnTo>
                  <a:lnTo>
                    <a:pt x="162715" y="49678"/>
                  </a:lnTo>
                  <a:lnTo>
                    <a:pt x="198526" y="73740"/>
                  </a:lnTo>
                  <a:lnTo>
                    <a:pt x="233140" y="100598"/>
                  </a:lnTo>
                  <a:lnTo>
                    <a:pt x="266934" y="129318"/>
                  </a:lnTo>
                  <a:lnTo>
                    <a:pt x="300282" y="158969"/>
                  </a:lnTo>
                  <a:lnTo>
                    <a:pt x="333561" y="188621"/>
                  </a:lnTo>
                  <a:lnTo>
                    <a:pt x="367145" y="217341"/>
                  </a:lnTo>
                  <a:lnTo>
                    <a:pt x="401410" y="244198"/>
                  </a:lnTo>
                  <a:lnTo>
                    <a:pt x="436732" y="268261"/>
                  </a:lnTo>
                  <a:lnTo>
                    <a:pt x="473486" y="288598"/>
                  </a:lnTo>
                  <a:lnTo>
                    <a:pt x="512047" y="304278"/>
                  </a:lnTo>
                  <a:lnTo>
                    <a:pt x="552791" y="314368"/>
                  </a:lnTo>
                  <a:lnTo>
                    <a:pt x="596094" y="317939"/>
                  </a:lnTo>
                </a:path>
                <a:path w="1113154" h="318134">
                  <a:moveTo>
                    <a:pt x="596094" y="317939"/>
                  </a:moveTo>
                  <a:lnTo>
                    <a:pt x="1112710" y="317939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9178024" y="6163039"/>
              <a:ext cx="1113155" cy="954405"/>
            </a:xfrm>
            <a:custGeom>
              <a:avLst/>
              <a:gdLst/>
              <a:ahLst/>
              <a:cxnLst/>
              <a:rect l="l" t="t" r="r" b="b"/>
              <a:pathLst>
                <a:path w="1113154" h="954404">
                  <a:moveTo>
                    <a:pt x="0" y="0"/>
                  </a:moveTo>
                  <a:lnTo>
                    <a:pt x="50457" y="13904"/>
                  </a:lnTo>
                  <a:lnTo>
                    <a:pt x="97460" y="52835"/>
                  </a:lnTo>
                  <a:lnTo>
                    <a:pt x="141570" y="112622"/>
                  </a:lnTo>
                  <a:lnTo>
                    <a:pt x="162715" y="149034"/>
                  </a:lnTo>
                  <a:lnTo>
                    <a:pt x="183346" y="189095"/>
                  </a:lnTo>
                  <a:lnTo>
                    <a:pt x="203535" y="232284"/>
                  </a:lnTo>
                  <a:lnTo>
                    <a:pt x="223350" y="278081"/>
                  </a:lnTo>
                  <a:lnTo>
                    <a:pt x="242863" y="325963"/>
                  </a:lnTo>
                  <a:lnTo>
                    <a:pt x="262142" y="375409"/>
                  </a:lnTo>
                  <a:lnTo>
                    <a:pt x="281259" y="425898"/>
                  </a:lnTo>
                  <a:lnTo>
                    <a:pt x="300282" y="476909"/>
                  </a:lnTo>
                  <a:lnTo>
                    <a:pt x="319283" y="527919"/>
                  </a:lnTo>
                  <a:lnTo>
                    <a:pt x="338331" y="578408"/>
                  </a:lnTo>
                  <a:lnTo>
                    <a:pt x="357496" y="627855"/>
                  </a:lnTo>
                  <a:lnTo>
                    <a:pt x="376849" y="675737"/>
                  </a:lnTo>
                  <a:lnTo>
                    <a:pt x="396459" y="721533"/>
                  </a:lnTo>
                  <a:lnTo>
                    <a:pt x="416397" y="764723"/>
                  </a:lnTo>
                  <a:lnTo>
                    <a:pt x="436732" y="804784"/>
                  </a:lnTo>
                  <a:lnTo>
                    <a:pt x="457535" y="841195"/>
                  </a:lnTo>
                  <a:lnTo>
                    <a:pt x="478875" y="873435"/>
                  </a:lnTo>
                  <a:lnTo>
                    <a:pt x="523449" y="923316"/>
                  </a:lnTo>
                  <a:lnTo>
                    <a:pt x="571015" y="950255"/>
                  </a:lnTo>
                  <a:lnTo>
                    <a:pt x="596094" y="953818"/>
                  </a:lnTo>
                </a:path>
                <a:path w="1113154" h="954404">
                  <a:moveTo>
                    <a:pt x="596094" y="953818"/>
                  </a:moveTo>
                  <a:lnTo>
                    <a:pt x="1112710" y="953818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10290735" y="7116858"/>
              <a:ext cx="1321435" cy="0"/>
            </a:xfrm>
            <a:custGeom>
              <a:avLst/>
              <a:gdLst/>
              <a:ahLst/>
              <a:cxnLst/>
              <a:rect l="l" t="t" r="r" b="b"/>
              <a:pathLst>
                <a:path w="1321434" h="0">
                  <a:moveTo>
                    <a:pt x="0" y="0"/>
                  </a:moveTo>
                  <a:lnTo>
                    <a:pt x="0" y="0"/>
                  </a:lnTo>
                  <a:lnTo>
                    <a:pt x="538944" y="0"/>
                  </a:lnTo>
                  <a:lnTo>
                    <a:pt x="596094" y="0"/>
                  </a:lnTo>
                </a:path>
                <a:path w="1321434" h="0">
                  <a:moveTo>
                    <a:pt x="596094" y="0"/>
                  </a:moveTo>
                  <a:lnTo>
                    <a:pt x="1321343" y="0"/>
                  </a:lnTo>
                </a:path>
              </a:pathLst>
            </a:custGeom>
            <a:ln w="9935">
              <a:solidFill>
                <a:srgbClr val="F3323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5" name="object 65" descr=""/>
          <p:cNvGrpSpPr/>
          <p:nvPr/>
        </p:nvGrpSpPr>
        <p:grpSpPr>
          <a:xfrm>
            <a:off x="167059" y="4250434"/>
            <a:ext cx="715645" cy="427355"/>
            <a:chOff x="167059" y="4250434"/>
            <a:chExt cx="715645" cy="427355"/>
          </a:xfrm>
        </p:grpSpPr>
        <p:sp>
          <p:nvSpPr>
            <p:cNvPr id="66" name="object 66" descr=""/>
            <p:cNvSpPr/>
            <p:nvPr/>
          </p:nvSpPr>
          <p:spPr>
            <a:xfrm>
              <a:off x="176994" y="4260369"/>
              <a:ext cx="695960" cy="407670"/>
            </a:xfrm>
            <a:custGeom>
              <a:avLst/>
              <a:gdLst/>
              <a:ahLst/>
              <a:cxnLst/>
              <a:rect l="l" t="t" r="r" b="b"/>
              <a:pathLst>
                <a:path w="695960" h="407670">
                  <a:moveTo>
                    <a:pt x="625899" y="0"/>
                  </a:moveTo>
                  <a:lnTo>
                    <a:pt x="69544" y="0"/>
                  </a:lnTo>
                  <a:lnTo>
                    <a:pt x="42474" y="5465"/>
                  </a:lnTo>
                  <a:lnTo>
                    <a:pt x="20369" y="20370"/>
                  </a:lnTo>
                  <a:lnTo>
                    <a:pt x="5465" y="42477"/>
                  </a:lnTo>
                  <a:lnTo>
                    <a:pt x="0" y="69549"/>
                  </a:lnTo>
                  <a:lnTo>
                    <a:pt x="0" y="337811"/>
                  </a:lnTo>
                  <a:lnTo>
                    <a:pt x="5465" y="364882"/>
                  </a:lnTo>
                  <a:lnTo>
                    <a:pt x="20369" y="386989"/>
                  </a:lnTo>
                  <a:lnTo>
                    <a:pt x="42474" y="401894"/>
                  </a:lnTo>
                  <a:lnTo>
                    <a:pt x="69544" y="407360"/>
                  </a:lnTo>
                  <a:lnTo>
                    <a:pt x="625899" y="407360"/>
                  </a:lnTo>
                  <a:lnTo>
                    <a:pt x="652969" y="401894"/>
                  </a:lnTo>
                  <a:lnTo>
                    <a:pt x="675074" y="386989"/>
                  </a:lnTo>
                  <a:lnTo>
                    <a:pt x="689978" y="364882"/>
                  </a:lnTo>
                  <a:lnTo>
                    <a:pt x="695443" y="337811"/>
                  </a:lnTo>
                  <a:lnTo>
                    <a:pt x="695443" y="69549"/>
                  </a:lnTo>
                  <a:lnTo>
                    <a:pt x="689978" y="42477"/>
                  </a:lnTo>
                  <a:lnTo>
                    <a:pt x="675074" y="20370"/>
                  </a:lnTo>
                  <a:lnTo>
                    <a:pt x="652969" y="5465"/>
                  </a:lnTo>
                  <a:lnTo>
                    <a:pt x="6258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176994" y="4260369"/>
              <a:ext cx="695960" cy="407670"/>
            </a:xfrm>
            <a:custGeom>
              <a:avLst/>
              <a:gdLst/>
              <a:ahLst/>
              <a:cxnLst/>
              <a:rect l="l" t="t" r="r" b="b"/>
              <a:pathLst>
                <a:path w="695960" h="407670">
                  <a:moveTo>
                    <a:pt x="69544" y="407360"/>
                  </a:moveTo>
                  <a:lnTo>
                    <a:pt x="42474" y="401894"/>
                  </a:lnTo>
                  <a:lnTo>
                    <a:pt x="20369" y="386989"/>
                  </a:lnTo>
                  <a:lnTo>
                    <a:pt x="5465" y="364882"/>
                  </a:lnTo>
                  <a:lnTo>
                    <a:pt x="0" y="337810"/>
                  </a:lnTo>
                  <a:lnTo>
                    <a:pt x="0" y="69549"/>
                  </a:lnTo>
                  <a:lnTo>
                    <a:pt x="5465" y="42477"/>
                  </a:lnTo>
                  <a:lnTo>
                    <a:pt x="20369" y="20370"/>
                  </a:lnTo>
                  <a:lnTo>
                    <a:pt x="42474" y="5465"/>
                  </a:lnTo>
                  <a:lnTo>
                    <a:pt x="69544" y="0"/>
                  </a:lnTo>
                  <a:lnTo>
                    <a:pt x="625899" y="0"/>
                  </a:lnTo>
                  <a:lnTo>
                    <a:pt x="652969" y="5465"/>
                  </a:lnTo>
                  <a:lnTo>
                    <a:pt x="675074" y="20370"/>
                  </a:lnTo>
                  <a:lnTo>
                    <a:pt x="689978" y="42477"/>
                  </a:lnTo>
                  <a:lnTo>
                    <a:pt x="695443" y="69549"/>
                  </a:lnTo>
                  <a:lnTo>
                    <a:pt x="695443" y="337810"/>
                  </a:lnTo>
                  <a:lnTo>
                    <a:pt x="689978" y="364882"/>
                  </a:lnTo>
                  <a:lnTo>
                    <a:pt x="675074" y="386989"/>
                  </a:lnTo>
                  <a:lnTo>
                    <a:pt x="652969" y="401894"/>
                  </a:lnTo>
                  <a:lnTo>
                    <a:pt x="625899" y="407360"/>
                  </a:lnTo>
                  <a:lnTo>
                    <a:pt x="69544" y="407360"/>
                  </a:lnTo>
                  <a:close/>
                </a:path>
              </a:pathLst>
            </a:custGeom>
            <a:ln w="19870">
              <a:solidFill>
                <a:srgbClr val="92929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 txBox="1"/>
          <p:nvPr/>
        </p:nvSpPr>
        <p:spPr>
          <a:xfrm>
            <a:off x="313318" y="4337090"/>
            <a:ext cx="38544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Lucida Sans Unicode"/>
                <a:cs typeface="Lucida Sans Unicode"/>
              </a:rPr>
              <a:t>root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1515442" y="4053925"/>
            <a:ext cx="17907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 spc="-25">
                <a:latin typeface="Lucida Sans Unicode"/>
                <a:cs typeface="Lucida Sans Unicode"/>
              </a:rPr>
              <a:t>de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1515442" y="8981988"/>
            <a:ext cx="17780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 spc="-25">
                <a:latin typeface="Lucida Sans Unicode"/>
                <a:cs typeface="Lucida Sans Unicode"/>
              </a:rPr>
              <a:t>en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2628152" y="4053925"/>
            <a:ext cx="94615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>
                <a:latin typeface="Lucida Sans Unicode"/>
                <a:cs typeface="Lucida Sans Unicode"/>
              </a:rPr>
              <a:t>my-</a:t>
            </a:r>
            <a:r>
              <a:rPr dirty="0" sz="1000" spc="-10">
                <a:latin typeface="Lucida Sans Unicode"/>
                <a:cs typeface="Lucida Sans Unicode"/>
              </a:rPr>
              <a:t>onkopedia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2628152" y="8187139"/>
            <a:ext cx="840105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>
                <a:latin typeface="Lucida Sans Unicode"/>
                <a:cs typeface="Lucida Sans Unicode"/>
              </a:rPr>
              <a:t>onkopedia-</a:t>
            </a:r>
            <a:r>
              <a:rPr dirty="0" sz="1000" spc="-50">
                <a:latin typeface="Lucida Sans Unicode"/>
                <a:cs typeface="Lucida Sans Unicode"/>
              </a:rPr>
              <a:t>p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2628152" y="8505079"/>
            <a:ext cx="1340485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>
                <a:latin typeface="Lucida Sans Unicode"/>
                <a:cs typeface="Lucida Sans Unicode"/>
              </a:rPr>
              <a:t>knowledge-</a:t>
            </a:r>
            <a:r>
              <a:rPr dirty="0" sz="1000" spc="-10">
                <a:latin typeface="Lucida Sans Unicode"/>
                <a:cs typeface="Lucida Sans Unicode"/>
              </a:rPr>
              <a:t>database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4" name="object 74" descr=""/>
          <p:cNvSpPr txBox="1"/>
          <p:nvPr/>
        </p:nvSpPr>
        <p:spPr>
          <a:xfrm>
            <a:off x="4267412" y="4053925"/>
            <a:ext cx="172847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>
                <a:latin typeface="Lucida Sans Unicode"/>
                <a:cs typeface="Lucida Sans Unicode"/>
              </a:rPr>
              <a:t>mammakarzinom-der-</a:t>
            </a:r>
            <a:r>
              <a:rPr dirty="0" sz="1000" spc="-20">
                <a:latin typeface="Lucida Sans Unicode"/>
                <a:cs typeface="Lucida Sans Unicode"/>
              </a:rPr>
              <a:t>frau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5" name="object 75" descr=""/>
          <p:cNvSpPr txBox="1"/>
          <p:nvPr/>
        </p:nvSpPr>
        <p:spPr>
          <a:xfrm>
            <a:off x="4267412" y="7869199"/>
            <a:ext cx="15494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 spc="-50">
                <a:latin typeface="Lucida Sans Unicode"/>
                <a:cs typeface="Lucida Sans Unicode"/>
              </a:rPr>
              <a:t>…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6" name="object 76" descr=""/>
          <p:cNvSpPr txBox="1"/>
          <p:nvPr/>
        </p:nvSpPr>
        <p:spPr>
          <a:xfrm>
            <a:off x="4009106" y="-79288"/>
            <a:ext cx="2237740" cy="498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 spc="-50">
                <a:latin typeface="Lucida Sans Unicode"/>
                <a:cs typeface="Lucida Sans Unicode"/>
              </a:rPr>
              <a:t>…</a:t>
            </a:r>
            <a:endParaRPr sz="1000">
              <a:latin typeface="Lucida Sans Unicode"/>
              <a:cs typeface="Lucida Sans Unicode"/>
            </a:endParaRPr>
          </a:p>
          <a:p>
            <a:pPr marL="270510">
              <a:lnSpc>
                <a:spcPct val="100000"/>
              </a:lnSpc>
              <a:spcBef>
                <a:spcPts val="1305"/>
              </a:spcBef>
            </a:pPr>
            <a:r>
              <a:rPr dirty="0" sz="1000">
                <a:latin typeface="Lucida Sans Unicode"/>
                <a:cs typeface="Lucida Sans Unicode"/>
              </a:rPr>
              <a:t>mammakarzinom-des-</a:t>
            </a:r>
            <a:r>
              <a:rPr dirty="0" sz="1000" spc="-10">
                <a:latin typeface="Lucida Sans Unicode"/>
                <a:cs typeface="Lucida Sans Unicode"/>
              </a:rPr>
              <a:t>mannes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7" name="object 77" descr=""/>
          <p:cNvSpPr txBox="1"/>
          <p:nvPr/>
        </p:nvSpPr>
        <p:spPr>
          <a:xfrm>
            <a:off x="2628152" y="8823018"/>
            <a:ext cx="68326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 spc="-10">
                <a:latin typeface="Lucida Sans Unicode"/>
                <a:cs typeface="Lucida Sans Unicode"/>
              </a:rPr>
              <a:t>onkopedia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8" name="object 78" descr=""/>
          <p:cNvSpPr txBox="1"/>
          <p:nvPr/>
        </p:nvSpPr>
        <p:spPr>
          <a:xfrm>
            <a:off x="2628152" y="9140958"/>
            <a:ext cx="946150" cy="1809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00">
                <a:latin typeface="Lucida Sans Unicode"/>
                <a:cs typeface="Lucida Sans Unicode"/>
              </a:rPr>
              <a:t>my-</a:t>
            </a:r>
            <a:r>
              <a:rPr dirty="0" sz="1000" spc="-10">
                <a:latin typeface="Lucida Sans Unicode"/>
                <a:cs typeface="Lucida Sans Unicode"/>
              </a:rPr>
              <a:t>onkopedia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6538383" y="270468"/>
            <a:ext cx="5591175" cy="7647305"/>
            <a:chOff x="6538383" y="270468"/>
            <a:chExt cx="5591175" cy="7647305"/>
          </a:xfrm>
        </p:grpSpPr>
        <p:pic>
          <p:nvPicPr>
            <p:cNvPr id="80" name="object 8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8383" y="5024823"/>
              <a:ext cx="5590926" cy="2892549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6597650" y="5060950"/>
              <a:ext cx="5473700" cy="2768600"/>
            </a:xfrm>
            <a:custGeom>
              <a:avLst/>
              <a:gdLst/>
              <a:ahLst/>
              <a:cxnLst/>
              <a:rect l="l" t="t" r="r" b="b"/>
              <a:pathLst>
                <a:path w="5473700" h="2768600">
                  <a:moveTo>
                    <a:pt x="0" y="0"/>
                  </a:moveTo>
                  <a:lnTo>
                    <a:pt x="5473700" y="0"/>
                  </a:lnTo>
                  <a:lnTo>
                    <a:pt x="5473700" y="2768600"/>
                  </a:lnTo>
                  <a:lnTo>
                    <a:pt x="0" y="2768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110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6850" y="2764001"/>
              <a:ext cx="3692210" cy="2327876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6610350" y="2800349"/>
              <a:ext cx="3568700" cy="2209800"/>
            </a:xfrm>
            <a:custGeom>
              <a:avLst/>
              <a:gdLst/>
              <a:ahLst/>
              <a:cxnLst/>
              <a:rect l="l" t="t" r="r" b="b"/>
              <a:pathLst>
                <a:path w="3568700" h="2209800">
                  <a:moveTo>
                    <a:pt x="0" y="0"/>
                  </a:moveTo>
                  <a:lnTo>
                    <a:pt x="3568700" y="0"/>
                  </a:lnTo>
                  <a:lnTo>
                    <a:pt x="3568700" y="2209800"/>
                  </a:lnTo>
                  <a:lnTo>
                    <a:pt x="0" y="2209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AA9">
                <a:alpha val="110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9550" y="270468"/>
              <a:ext cx="3666810" cy="2560587"/>
            </a:xfrm>
            <a:prstGeom prst="rect">
              <a:avLst/>
            </a:prstGeom>
          </p:spPr>
        </p:pic>
      </p:grpSp>
      <p:sp>
        <p:nvSpPr>
          <p:cNvPr id="85" name="object 85" descr=""/>
          <p:cNvSpPr txBox="1"/>
          <p:nvPr/>
        </p:nvSpPr>
        <p:spPr>
          <a:xfrm>
            <a:off x="10455947" y="7983666"/>
            <a:ext cx="156718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0">
                <a:latin typeface="Arial"/>
                <a:cs typeface="Arial"/>
              </a:rPr>
              <a:t>Connector</a:t>
            </a:r>
            <a:endParaRPr sz="2600">
              <a:latin typeface="Arial"/>
              <a:cs typeface="Arial"/>
            </a:endParaRPr>
          </a:p>
        </p:txBody>
      </p:sp>
      <p:sp>
        <p:nvSpPr>
          <p:cNvPr id="86" name="object 86" descr=""/>
          <p:cNvSpPr txBox="1"/>
          <p:nvPr/>
        </p:nvSpPr>
        <p:spPr>
          <a:xfrm>
            <a:off x="4104046" y="8682332"/>
            <a:ext cx="833500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400" spc="-50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http://host/de/my-</a:t>
            </a:r>
            <a:r>
              <a:rPr dirty="0" u="sng" sz="1400" spc="-7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onkopedia/mammakarzinom-</a:t>
            </a:r>
            <a:r>
              <a:rPr dirty="0" u="sng" sz="1400" spc="-4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der-</a:t>
            </a:r>
            <a:r>
              <a:rPr dirty="0" u="sng" sz="1400" spc="-55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frau/archive/version-</a:t>
            </a:r>
            <a:r>
              <a:rPr dirty="0" u="sng" sz="1400" spc="-30" b="1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25.03.2014/@@view/xml/index.xml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87" name="object 87" descr=""/>
          <p:cNvSpPr/>
          <p:nvPr/>
        </p:nvSpPr>
        <p:spPr>
          <a:xfrm>
            <a:off x="6623050" y="298450"/>
            <a:ext cx="3543300" cy="2451100"/>
          </a:xfrm>
          <a:custGeom>
            <a:avLst/>
            <a:gdLst/>
            <a:ahLst/>
            <a:cxnLst/>
            <a:rect l="l" t="t" r="r" b="b"/>
            <a:pathLst>
              <a:path w="3543300" h="2451100">
                <a:moveTo>
                  <a:pt x="0" y="0"/>
                </a:moveTo>
                <a:lnTo>
                  <a:pt x="3543300" y="0"/>
                </a:lnTo>
                <a:lnTo>
                  <a:pt x="3543300" y="2451100"/>
                </a:lnTo>
                <a:lnTo>
                  <a:pt x="0" y="2451100"/>
                </a:lnTo>
                <a:lnTo>
                  <a:pt x="0" y="0"/>
                </a:lnTo>
                <a:close/>
              </a:path>
            </a:pathLst>
          </a:custGeom>
          <a:solidFill>
            <a:srgbClr val="A6AAA9">
              <a:alpha val="11009"/>
            </a:srgbClr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88" name="object 88" descr=""/>
          <p:cNvGraphicFramePr>
            <a:graphicFrameLocks noGrp="1"/>
          </p:cNvGraphicFramePr>
          <p:nvPr/>
        </p:nvGraphicFramePr>
        <p:xfrm>
          <a:off x="6597650" y="279400"/>
          <a:ext cx="5568950" cy="752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9950"/>
                <a:gridCol w="2685415"/>
                <a:gridCol w="438785"/>
                <a:gridCol w="1459229"/>
              </a:tblGrid>
              <a:tr h="2475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draft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492250" algn="l"/>
                        </a:tabLst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source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incoming.docx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tabLst>
                          <a:tab pos="1442085" algn="l"/>
                        </a:tabLst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xml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index.xml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1452245" marR="558165" indent="-1122680">
                        <a:lnSpc>
                          <a:spcPct val="208599"/>
                        </a:lnSpc>
                        <a:tabLst>
                          <a:tab pos="1442085" algn="l"/>
                        </a:tabLst>
                      </a:pPr>
                      <a:r>
                        <a:rPr dirty="0" sz="1000" spc="-20" b="1">
                          <a:latin typeface="Lucida Sans"/>
                          <a:cs typeface="Lucida Sans"/>
                        </a:rPr>
                        <a:t>html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index.html 1.jpg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tabLst>
                          <a:tab pos="1452245" algn="l"/>
                        </a:tabLst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media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2.jpg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348615">
                        <a:lnSpc>
                          <a:spcPct val="100000"/>
                        </a:lnSpc>
                      </a:pPr>
                      <a:r>
                        <a:rPr dirty="0" sz="1000" spc="-50">
                          <a:latin typeface="Lucida Sans Unicode"/>
                          <a:cs typeface="Lucida Sans Unicode"/>
                        </a:rPr>
                        <a:t>…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442085" algn="l"/>
                        </a:tabLst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pdf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index.pdf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6364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3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dirty="0" sz="2600" spc="-10">
                          <a:latin typeface="Arial"/>
                          <a:cs typeface="Arial"/>
                        </a:rPr>
                        <a:t>Connector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59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current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170"/>
                        </a:spcBef>
                        <a:tabLst>
                          <a:tab pos="1551940" algn="l"/>
                        </a:tabLst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source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incoming.docx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9255">
                        <a:lnSpc>
                          <a:spcPct val="100000"/>
                        </a:lnSpc>
                        <a:tabLst>
                          <a:tab pos="1501775" algn="l"/>
                        </a:tabLst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xml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index.xml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1511935" marR="498475" indent="-1122680">
                        <a:lnSpc>
                          <a:spcPct val="208599"/>
                        </a:lnSpc>
                        <a:tabLst>
                          <a:tab pos="1501775" algn="l"/>
                        </a:tabLst>
                      </a:pPr>
                      <a:r>
                        <a:rPr dirty="0" sz="1000" spc="-20" b="1">
                          <a:latin typeface="Lucida Sans"/>
                          <a:cs typeface="Lucida Sans"/>
                        </a:rPr>
                        <a:t>html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index.html 1.jpg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9255">
                        <a:lnSpc>
                          <a:spcPct val="100000"/>
                        </a:lnSpc>
                        <a:tabLst>
                          <a:tab pos="1511935" algn="l"/>
                        </a:tabLst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media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2.jpg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46735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spc="-50">
                          <a:latin typeface="Lucida Sans Unicode"/>
                          <a:cs typeface="Lucida Sans Unicode"/>
                        </a:rPr>
                        <a:t>…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9255">
                        <a:lnSpc>
                          <a:spcPct val="100000"/>
                        </a:lnSpc>
                        <a:tabLst>
                          <a:tab pos="1501775" algn="l"/>
                        </a:tabLst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pdf</a:t>
                      </a:r>
                      <a:r>
                        <a:rPr dirty="0" sz="1000" b="1">
                          <a:latin typeface="Lucida Sans"/>
                          <a:cs typeface="Lucida Sans"/>
                        </a:rPr>
                        <a:t>	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index.pdf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159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600" spc="-10">
                          <a:latin typeface="Arial"/>
                          <a:cs typeface="Arial"/>
                        </a:rPr>
                        <a:t>Connector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54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archive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2346325">
                        <a:lnSpc>
                          <a:spcPts val="1100"/>
                        </a:lnSpc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source</a:t>
                      </a:r>
                      <a:endParaRPr sz="1000">
                        <a:latin typeface="Lucida Sans"/>
                        <a:cs typeface="Lucida Sans"/>
                      </a:endParaRPr>
                    </a:p>
                    <a:p>
                      <a:pPr marL="2346325" marR="466090">
                        <a:lnSpc>
                          <a:spcPct val="208599"/>
                        </a:lnSpc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xml </a:t>
                      </a:r>
                      <a:r>
                        <a:rPr dirty="0" sz="1000" spc="-20" b="1">
                          <a:latin typeface="Lucida Sans"/>
                          <a:cs typeface="Lucida Sans"/>
                        </a:rPr>
                        <a:t>html</a:t>
                      </a:r>
                      <a:endParaRPr sz="100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7909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Lucida Sans Unicode"/>
                          <a:cs typeface="Lucida Sans Unicode"/>
                        </a:rPr>
                        <a:t>Version</a:t>
                      </a:r>
                      <a:r>
                        <a:rPr dirty="0" sz="1000" spc="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25.03.2012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346325">
                        <a:lnSpc>
                          <a:spcPct val="100000"/>
                        </a:lnSpc>
                      </a:pPr>
                      <a:r>
                        <a:rPr dirty="0" sz="1000" spc="-10" b="1">
                          <a:latin typeface="Lucida Sans"/>
                          <a:cs typeface="Lucida Sans"/>
                        </a:rPr>
                        <a:t>media</a:t>
                      </a:r>
                      <a:endParaRPr sz="1000">
                        <a:latin typeface="Lucida Sans"/>
                        <a:cs typeface="Lucida Sans"/>
                      </a:endParaRPr>
                    </a:p>
                  </a:txBody>
                  <a:tcPr marL="0" marR="0" marB="0" marT="0"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384175">
                        <a:lnSpc>
                          <a:spcPts val="1100"/>
                        </a:lnSpc>
                      </a:pP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incoming.docx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334010" marR="440055">
                        <a:lnSpc>
                          <a:spcPct val="208599"/>
                        </a:lnSpc>
                      </a:pP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index.xml index.html 1.jpg</a:t>
                      </a:r>
                      <a:r>
                        <a:rPr dirty="0" sz="1000" spc="5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2.jpg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334010" marR="515620" indent="9525">
                        <a:lnSpc>
                          <a:spcPct val="208599"/>
                        </a:lnSpc>
                      </a:pPr>
                      <a:r>
                        <a:rPr dirty="0" sz="1000" spc="-50">
                          <a:latin typeface="Lucida Sans Unicode"/>
                          <a:cs typeface="Lucida Sans Unicode"/>
                        </a:rPr>
                        <a:t>… 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index.pdf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8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8100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545465">
                        <a:lnSpc>
                          <a:spcPct val="100000"/>
                        </a:lnSpc>
                      </a:pPr>
                      <a:r>
                        <a:rPr dirty="0" sz="1000" spc="-25" b="1">
                          <a:latin typeface="Lucida Sans"/>
                          <a:cs typeface="Lucida Sans"/>
                        </a:rPr>
                        <a:t>pdf</a:t>
                      </a:r>
                      <a:endParaRPr sz="1000">
                        <a:latin typeface="Lucida Sans"/>
                        <a:cs typeface="Lucida San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7909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Lucida Sans Unicode"/>
                          <a:cs typeface="Lucida Sans Unicode"/>
                        </a:rPr>
                        <a:t>Version</a:t>
                      </a:r>
                      <a:r>
                        <a:rPr dirty="0" sz="1000" spc="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01.04.2013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7909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Lucida Sans Unicode"/>
                          <a:cs typeface="Lucida Sans Unicode"/>
                        </a:rPr>
                        <a:t>Version</a:t>
                      </a:r>
                      <a:r>
                        <a:rPr dirty="0" sz="1000" spc="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000" spc="-10">
                          <a:latin typeface="Lucida Sans Unicode"/>
                          <a:cs typeface="Lucida Sans Unicode"/>
                        </a:rPr>
                        <a:t>07.08.2014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93345"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10033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XML</a:t>
            </a:r>
            <a:r>
              <a:rPr dirty="0" sz="8000" spc="-95"/>
              <a:t> </a:t>
            </a:r>
            <a:r>
              <a:rPr dirty="0" sz="8000"/>
              <a:t>Director</a:t>
            </a:r>
            <a:r>
              <a:rPr dirty="0" sz="8000" spc="-95"/>
              <a:t> </a:t>
            </a:r>
            <a:r>
              <a:rPr dirty="0" sz="8000"/>
              <a:t>-</a:t>
            </a:r>
            <a:r>
              <a:rPr dirty="0" sz="8000" spc="-95"/>
              <a:t> </a:t>
            </a:r>
            <a:r>
              <a:rPr dirty="0" sz="8000" spc="-10"/>
              <a:t>Dexterity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635000" y="2738706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7084" y="2694015"/>
            <a:ext cx="5028565" cy="3067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20"/>
              </a:spcBef>
            </a:pPr>
            <a:r>
              <a:rPr dirty="0" sz="2100">
                <a:latin typeface="Arial"/>
                <a:cs typeface="Arial"/>
              </a:rPr>
              <a:t>three</a:t>
            </a:r>
            <a:r>
              <a:rPr dirty="0" sz="2100" spc="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new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Dexterity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fields</a:t>
            </a:r>
            <a:endParaRPr sz="2100">
              <a:latin typeface="Arial"/>
              <a:cs typeface="Arial"/>
            </a:endParaRPr>
          </a:p>
          <a:p>
            <a:pPr marL="520700" marR="594360" indent="-235585">
              <a:lnSpc>
                <a:spcPts val="2500"/>
              </a:lnSpc>
              <a:spcBef>
                <a:spcPts val="2305"/>
              </a:spcBef>
              <a:buSzPct val="76190"/>
              <a:buFont typeface="Arial"/>
              <a:buChar char="•"/>
              <a:tabLst>
                <a:tab pos="520700" algn="l"/>
              </a:tabLst>
            </a:pPr>
            <a:r>
              <a:rPr dirty="0" sz="2100" spc="-30" b="1">
                <a:latin typeface="Arial"/>
                <a:cs typeface="Arial"/>
              </a:rPr>
              <a:t>XMLText</a:t>
            </a:r>
            <a:r>
              <a:rPr dirty="0" sz="2100" spc="25" b="1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(stores,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validates</a:t>
            </a:r>
            <a:r>
              <a:rPr dirty="0" sz="2100" spc="3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XML) </a:t>
            </a:r>
            <a:r>
              <a:rPr dirty="0" sz="2100">
                <a:latin typeface="Arial"/>
                <a:cs typeface="Arial"/>
              </a:rPr>
              <a:t>with</a:t>
            </a:r>
            <a:r>
              <a:rPr dirty="0" sz="2100" spc="6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ACEditor</a:t>
            </a:r>
            <a:r>
              <a:rPr dirty="0" sz="2100" spc="65">
                <a:latin typeface="Arial"/>
                <a:cs typeface="Arial"/>
              </a:rPr>
              <a:t> </a:t>
            </a:r>
            <a:r>
              <a:rPr dirty="0" sz="2100" spc="40">
                <a:latin typeface="Arial"/>
                <a:cs typeface="Arial"/>
              </a:rPr>
              <a:t>widget</a:t>
            </a:r>
            <a:endParaRPr sz="2100">
              <a:latin typeface="Arial"/>
              <a:cs typeface="Arial"/>
            </a:endParaRPr>
          </a:p>
          <a:p>
            <a:pPr marL="520065" indent="-234950">
              <a:lnSpc>
                <a:spcPct val="100000"/>
              </a:lnSpc>
              <a:spcBef>
                <a:spcPts val="2125"/>
              </a:spcBef>
              <a:buSzPct val="76190"/>
              <a:buFont typeface="Arial"/>
              <a:buChar char="•"/>
              <a:tabLst>
                <a:tab pos="520065" algn="l"/>
              </a:tabLst>
            </a:pPr>
            <a:r>
              <a:rPr dirty="0" sz="2100" b="1">
                <a:latin typeface="Arial"/>
                <a:cs typeface="Arial"/>
              </a:rPr>
              <a:t>XMLImage</a:t>
            </a:r>
            <a:r>
              <a:rPr dirty="0" sz="2100">
                <a:latin typeface="Arial"/>
                <a:cs typeface="Arial"/>
              </a:rPr>
              <a:t>,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 spc="-10" b="1">
                <a:latin typeface="Arial"/>
                <a:cs typeface="Arial"/>
              </a:rPr>
              <a:t>XMLFile</a:t>
            </a:r>
            <a:endParaRPr sz="2100">
              <a:latin typeface="Arial"/>
              <a:cs typeface="Arial"/>
            </a:endParaRPr>
          </a:p>
          <a:p>
            <a:pPr marL="520065" indent="-234950">
              <a:lnSpc>
                <a:spcPct val="100000"/>
              </a:lnSpc>
              <a:spcBef>
                <a:spcPts val="2205"/>
              </a:spcBef>
              <a:buSzPct val="76190"/>
              <a:buChar char="•"/>
              <a:tabLst>
                <a:tab pos="520065" algn="l"/>
              </a:tabLst>
            </a:pPr>
            <a:r>
              <a:rPr dirty="0" sz="2100" spc="-10" b="1">
                <a:latin typeface="Arial"/>
                <a:cs typeface="Arial"/>
              </a:rPr>
              <a:t>XPath</a:t>
            </a:r>
            <a:endParaRPr sz="21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2210"/>
              </a:spcBef>
            </a:pPr>
            <a:r>
              <a:rPr dirty="0" sz="2100">
                <a:latin typeface="Arial"/>
                <a:cs typeface="Arial"/>
              </a:rPr>
              <a:t>content</a:t>
            </a:r>
            <a:r>
              <a:rPr dirty="0" sz="2100" spc="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stored</a:t>
            </a:r>
            <a:r>
              <a:rPr dirty="0" sz="2100" spc="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on</a:t>
            </a:r>
            <a:r>
              <a:rPr dirty="0" sz="2100" spc="14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the</a:t>
            </a:r>
            <a:r>
              <a:rPr dirty="0" sz="2100" spc="1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configured</a:t>
            </a:r>
            <a:r>
              <a:rPr dirty="0" sz="2100" spc="14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storage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5000" y="5457022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35000" y="6057224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70585" y="6012534"/>
            <a:ext cx="4315460" cy="3486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>
                <a:latin typeface="Arial"/>
                <a:cs typeface="Arial"/>
              </a:rPr>
              <a:t>flat</a:t>
            </a:r>
            <a:r>
              <a:rPr dirty="0" sz="2100" spc="7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storage</a:t>
            </a:r>
            <a:r>
              <a:rPr dirty="0" sz="2100" spc="7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hierarchy</a:t>
            </a:r>
            <a:r>
              <a:rPr dirty="0" sz="2100" spc="75">
                <a:latin typeface="Arial"/>
                <a:cs typeface="Arial"/>
              </a:rPr>
              <a:t> </a:t>
            </a:r>
            <a:r>
              <a:rPr dirty="0" sz="2100" spc="55">
                <a:latin typeface="Arial"/>
                <a:cs typeface="Arial"/>
              </a:rPr>
              <a:t>based</a:t>
            </a:r>
            <a:r>
              <a:rPr dirty="0" sz="2100" spc="7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on</a:t>
            </a:r>
            <a:r>
              <a:rPr dirty="0" sz="2100" spc="75">
                <a:latin typeface="Arial"/>
                <a:cs typeface="Arial"/>
              </a:rPr>
              <a:t> </a:t>
            </a:r>
            <a:r>
              <a:rPr dirty="0" sz="2100" spc="-25">
                <a:latin typeface="Arial"/>
                <a:cs typeface="Arial"/>
              </a:rPr>
              <a:t>UID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35000" y="6657426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70585" y="6612735"/>
            <a:ext cx="5666740" cy="66611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219"/>
              </a:spcBef>
            </a:pPr>
            <a:r>
              <a:rPr dirty="0" sz="2100" spc="60">
                <a:latin typeface="Arial"/>
                <a:cs typeface="Arial"/>
              </a:rPr>
              <a:t>dedicated</a:t>
            </a:r>
            <a:r>
              <a:rPr dirty="0" sz="2100" spc="9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set()</a:t>
            </a:r>
            <a:r>
              <a:rPr dirty="0" sz="2100" spc="9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and</a:t>
            </a:r>
            <a:r>
              <a:rPr dirty="0" sz="2100" spc="9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get()</a:t>
            </a:r>
            <a:r>
              <a:rPr dirty="0" sz="2100" spc="9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methods</a:t>
            </a:r>
            <a:r>
              <a:rPr dirty="0" sz="2100" spc="9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(due</a:t>
            </a:r>
            <a:r>
              <a:rPr dirty="0" sz="2100" spc="9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to</a:t>
            </a:r>
            <a:r>
              <a:rPr dirty="0" sz="2100" spc="9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lack </a:t>
            </a:r>
            <a:r>
              <a:rPr dirty="0" sz="2100">
                <a:latin typeface="Arial"/>
                <a:cs typeface="Arial"/>
              </a:rPr>
              <a:t>of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DX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storage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API)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as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data</a:t>
            </a:r>
            <a:r>
              <a:rPr dirty="0" sz="2100" spc="2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managers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5000" y="7575128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70585" y="7530438"/>
            <a:ext cx="4045585" cy="3486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>
                <a:latin typeface="Arial"/>
                <a:cs typeface="Arial"/>
              </a:rPr>
              <a:t>DX</a:t>
            </a:r>
            <a:r>
              <a:rPr dirty="0" sz="2100" spc="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behaviors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not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 spc="55">
                <a:latin typeface="Arial"/>
                <a:cs typeface="Arial"/>
              </a:rPr>
              <a:t>applicable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here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5000" y="8175330"/>
            <a:ext cx="126364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180"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70585" y="8130640"/>
            <a:ext cx="5113020" cy="66611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220"/>
              </a:spcBef>
              <a:tabLst>
                <a:tab pos="1508760" algn="l"/>
              </a:tabLst>
            </a:pPr>
            <a:r>
              <a:rPr dirty="0" sz="2100">
                <a:latin typeface="Arial"/>
                <a:cs typeface="Arial"/>
              </a:rPr>
              <a:t>(we</a:t>
            </a:r>
            <a:r>
              <a:rPr dirty="0" sz="2100" spc="9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need</a:t>
            </a:r>
            <a:r>
              <a:rPr dirty="0" sz="2100" spc="90">
                <a:latin typeface="Arial"/>
                <a:cs typeface="Arial"/>
              </a:rPr>
              <a:t> </a:t>
            </a:r>
            <a:r>
              <a:rPr dirty="0" sz="2100" spc="-50">
                <a:latin typeface="Arial"/>
                <a:cs typeface="Arial"/>
              </a:rPr>
              <a:t>a</a:t>
            </a:r>
            <a:r>
              <a:rPr dirty="0" sz="2100">
                <a:latin typeface="Arial"/>
                <a:cs typeface="Arial"/>
              </a:rPr>
              <a:t>	Dexterity</a:t>
            </a:r>
            <a:r>
              <a:rPr dirty="0" sz="2100" spc="35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storage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API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or</a:t>
            </a:r>
            <a:r>
              <a:rPr dirty="0" sz="2100" spc="40">
                <a:latin typeface="Arial"/>
                <a:cs typeface="Arial"/>
              </a:rPr>
              <a:t> </a:t>
            </a:r>
            <a:r>
              <a:rPr dirty="0" sz="2100" spc="-20">
                <a:latin typeface="Arial"/>
                <a:cs typeface="Arial"/>
              </a:rPr>
              <a:t>some </a:t>
            </a:r>
            <a:r>
              <a:rPr dirty="0" sz="2100">
                <a:latin typeface="Arial"/>
                <a:cs typeface="Arial"/>
              </a:rPr>
              <a:t>wrapper</a:t>
            </a:r>
            <a:r>
              <a:rPr dirty="0" sz="2100" spc="160">
                <a:latin typeface="Arial"/>
                <a:cs typeface="Arial"/>
              </a:rPr>
              <a:t> </a:t>
            </a:r>
            <a:r>
              <a:rPr dirty="0" sz="2100">
                <a:latin typeface="Arial"/>
                <a:cs typeface="Arial"/>
              </a:rPr>
              <a:t>in</a:t>
            </a:r>
            <a:r>
              <a:rPr dirty="0" sz="2100" spc="165">
                <a:latin typeface="Arial"/>
                <a:cs typeface="Arial"/>
              </a:rPr>
              <a:t> </a:t>
            </a:r>
            <a:r>
              <a:rPr dirty="0" sz="2100" spc="-10">
                <a:latin typeface="Arial"/>
                <a:cs typeface="Arial"/>
              </a:rPr>
              <a:t>plone.api)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6705600" y="2768600"/>
            <a:ext cx="6197600" cy="2692400"/>
            <a:chOff x="6705600" y="2768600"/>
            <a:chExt cx="6197600" cy="2692400"/>
          </a:xfrm>
        </p:grpSpPr>
        <p:sp>
          <p:nvSpPr>
            <p:cNvPr id="15" name="object 15" descr=""/>
            <p:cNvSpPr/>
            <p:nvPr/>
          </p:nvSpPr>
          <p:spPr>
            <a:xfrm>
              <a:off x="6718300" y="2781300"/>
              <a:ext cx="6172200" cy="2667000"/>
            </a:xfrm>
            <a:custGeom>
              <a:avLst/>
              <a:gdLst/>
              <a:ahLst/>
              <a:cxnLst/>
              <a:rect l="l" t="t" r="r" b="b"/>
              <a:pathLst>
                <a:path w="6172200" h="2667000">
                  <a:moveTo>
                    <a:pt x="0" y="0"/>
                  </a:moveTo>
                  <a:lnTo>
                    <a:pt x="6172200" y="0"/>
                  </a:lnTo>
                  <a:lnTo>
                    <a:pt x="61722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718300" y="2781300"/>
              <a:ext cx="6172200" cy="2667000"/>
            </a:xfrm>
            <a:custGeom>
              <a:avLst/>
              <a:gdLst/>
              <a:ahLst/>
              <a:cxnLst/>
              <a:rect l="l" t="t" r="r" b="b"/>
              <a:pathLst>
                <a:path w="6172200" h="2667000">
                  <a:moveTo>
                    <a:pt x="0" y="0"/>
                  </a:moveTo>
                  <a:lnTo>
                    <a:pt x="6172200" y="0"/>
                  </a:lnTo>
                  <a:lnTo>
                    <a:pt x="617220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A6AAA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875843" y="2806522"/>
            <a:ext cx="5408930" cy="258318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1687195">
              <a:lnSpc>
                <a:spcPts val="2500"/>
              </a:lnSpc>
              <a:spcBef>
                <a:spcPts val="300"/>
              </a:spcBef>
              <a:tabLst>
                <a:tab pos="1694814" algn="l"/>
              </a:tabLst>
            </a:pPr>
            <a:r>
              <a:rPr dirty="0" sz="2200" spc="-10">
                <a:latin typeface="DejaVu Sans Mono"/>
                <a:cs typeface="DejaVu Sans Mono"/>
              </a:rPr>
              <a:t>xml_text</a:t>
            </a:r>
            <a:r>
              <a:rPr dirty="0" sz="2200">
                <a:latin typeface="DejaVu Sans Mono"/>
                <a:cs typeface="DejaVu Sans Mono"/>
              </a:rPr>
              <a:t>	=</a:t>
            </a:r>
            <a:r>
              <a:rPr dirty="0" sz="2200" spc="-20">
                <a:latin typeface="DejaVu Sans Mono"/>
                <a:cs typeface="DejaVu Sans Mono"/>
              </a:rPr>
              <a:t> </a:t>
            </a:r>
            <a:r>
              <a:rPr dirty="0" sz="2200" spc="-10" b="1">
                <a:latin typeface="DejaVu Sans Mono"/>
                <a:cs typeface="DejaVu Sans Mono"/>
              </a:rPr>
              <a:t>XMLText</a:t>
            </a:r>
            <a:r>
              <a:rPr dirty="0" sz="2200" spc="-10">
                <a:latin typeface="DejaVu Sans Mono"/>
                <a:cs typeface="DejaVu Sans Mono"/>
              </a:rPr>
              <a:t>() </a:t>
            </a:r>
            <a:r>
              <a:rPr dirty="0" sz="2200">
                <a:latin typeface="DejaVu Sans Mono"/>
                <a:cs typeface="DejaVu Sans Mono"/>
              </a:rPr>
              <a:t>xml_image</a:t>
            </a:r>
            <a:r>
              <a:rPr dirty="0" sz="2200" spc="-70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70">
                <a:latin typeface="DejaVu Sans Mono"/>
                <a:cs typeface="DejaVu Sans Mono"/>
              </a:rPr>
              <a:t> </a:t>
            </a:r>
            <a:r>
              <a:rPr dirty="0" sz="2200" spc="-10" b="1">
                <a:latin typeface="DejaVu Sans Mono"/>
                <a:cs typeface="DejaVu Sans Mono"/>
              </a:rPr>
              <a:t>XMLImage</a:t>
            </a:r>
            <a:r>
              <a:rPr dirty="0" sz="2200" spc="-10">
                <a:latin typeface="DejaVu Sans Mono"/>
                <a:cs typeface="DejaVu Sans Mono"/>
              </a:rPr>
              <a:t>()</a:t>
            </a:r>
            <a:endParaRPr sz="2200">
              <a:latin typeface="DejaVu Sans Mono"/>
              <a:cs typeface="DejaVu Sans Mono"/>
            </a:endParaRPr>
          </a:p>
          <a:p>
            <a:pPr marL="12700" marR="172720">
              <a:lnSpc>
                <a:spcPts val="2500"/>
              </a:lnSpc>
              <a:spcBef>
                <a:spcPts val="2500"/>
              </a:spcBef>
            </a:pPr>
            <a:r>
              <a:rPr dirty="0" sz="2200">
                <a:latin typeface="DejaVu Sans Mono"/>
                <a:cs typeface="DejaVu Sans Mono"/>
              </a:rPr>
              <a:t>obj.</a:t>
            </a:r>
            <a:r>
              <a:rPr dirty="0" sz="2200" b="1">
                <a:latin typeface="DejaVu Sans Mono"/>
                <a:cs typeface="DejaVu Sans Mono"/>
              </a:rPr>
              <a:t>set_xml</a:t>
            </a:r>
            <a:r>
              <a:rPr dirty="0" sz="2200">
                <a:latin typeface="DejaVu Sans Mono"/>
                <a:cs typeface="DejaVu Sans Mono"/>
              </a:rPr>
              <a:t>('xml_text',</a:t>
            </a:r>
            <a:r>
              <a:rPr dirty="0" sz="2200" spc="-315">
                <a:latin typeface="DejaVu Sans Mono"/>
                <a:cs typeface="DejaVu Sans Mono"/>
              </a:rPr>
              <a:t> </a:t>
            </a:r>
            <a:r>
              <a:rPr dirty="0" sz="2200" spc="-20">
                <a:latin typeface="DejaVu Sans Mono"/>
                <a:cs typeface="DejaVu Sans Mono"/>
              </a:rPr>
              <a:t>xml) </a:t>
            </a:r>
            <a:r>
              <a:rPr dirty="0" sz="2200">
                <a:latin typeface="DejaVu Sans Mono"/>
                <a:cs typeface="DejaVu Sans Mono"/>
              </a:rPr>
              <a:t>obj.</a:t>
            </a:r>
            <a:r>
              <a:rPr dirty="0" sz="2200" b="1">
                <a:latin typeface="DejaVu Sans Mono"/>
                <a:cs typeface="DejaVu Sans Mono"/>
              </a:rPr>
              <a:t>set_xml</a:t>
            </a:r>
            <a:r>
              <a:rPr dirty="0" sz="2200">
                <a:latin typeface="DejaVu Sans Mono"/>
                <a:cs typeface="DejaVu Sans Mono"/>
              </a:rPr>
              <a:t>('xml_img',</a:t>
            </a:r>
            <a:r>
              <a:rPr dirty="0" sz="2200" spc="-30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img_bin)</a:t>
            </a:r>
            <a:endParaRPr sz="2200">
              <a:latin typeface="DejaVu Sans Mono"/>
              <a:cs typeface="DejaVu Sans Mono"/>
            </a:endParaRPr>
          </a:p>
          <a:p>
            <a:pPr marL="12700" marR="5080">
              <a:lnSpc>
                <a:spcPts val="2500"/>
              </a:lnSpc>
              <a:spcBef>
                <a:spcPts val="2500"/>
              </a:spcBef>
            </a:pPr>
            <a:r>
              <a:rPr dirty="0" sz="2200">
                <a:latin typeface="DejaVu Sans Mono"/>
                <a:cs typeface="DejaVu Sans Mono"/>
              </a:rPr>
              <a:t>xml</a:t>
            </a:r>
            <a:r>
              <a:rPr dirty="0" sz="2200" spc="-30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2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obj.</a:t>
            </a:r>
            <a:r>
              <a:rPr dirty="0" sz="2200" spc="-10" b="1">
                <a:latin typeface="DejaVu Sans Mono"/>
                <a:cs typeface="DejaVu Sans Mono"/>
              </a:rPr>
              <a:t>get_xml</a:t>
            </a:r>
            <a:r>
              <a:rPr dirty="0" sz="2200" spc="-10">
                <a:latin typeface="DejaVu Sans Mono"/>
                <a:cs typeface="DejaVu Sans Mono"/>
              </a:rPr>
              <a:t>('xml_text') </a:t>
            </a:r>
            <a:r>
              <a:rPr dirty="0" sz="2200">
                <a:latin typeface="DejaVu Sans Mono"/>
                <a:cs typeface="DejaVu Sans Mono"/>
              </a:rPr>
              <a:t>img_bin</a:t>
            </a:r>
            <a:r>
              <a:rPr dirty="0" sz="2200" spc="-55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5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obj.</a:t>
            </a:r>
            <a:r>
              <a:rPr dirty="0" sz="2200" spc="-10" b="1">
                <a:latin typeface="DejaVu Sans Mono"/>
                <a:cs typeface="DejaVu Sans Mono"/>
              </a:rPr>
              <a:t>get_xml</a:t>
            </a:r>
            <a:r>
              <a:rPr dirty="0" sz="2200" spc="-10">
                <a:latin typeface="DejaVu Sans Mono"/>
                <a:cs typeface="DejaVu Sans Mono"/>
              </a:rPr>
              <a:t>('xml_img')</a:t>
            </a:r>
            <a:endParaRPr sz="2200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3590925">
              <a:lnSpc>
                <a:spcPct val="100000"/>
              </a:lnSpc>
              <a:spcBef>
                <a:spcPts val="100"/>
              </a:spcBef>
            </a:pPr>
            <a:r>
              <a:rPr dirty="0" sz="8000" spc="-10"/>
              <a:t>pyfilesystem</a:t>
            </a:r>
            <a:endParaRPr sz="8000"/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29845" rIns="0" bIns="0" rtlCol="0" vert="horz">
            <a:spAutoFit/>
          </a:bodyPr>
          <a:lstStyle/>
          <a:p>
            <a:pPr marL="194310" marR="154305" indent="-182245">
              <a:lnSpc>
                <a:spcPts val="2800"/>
              </a:lnSpc>
              <a:spcBef>
                <a:spcPts val="235"/>
              </a:spcBef>
              <a:buSzPct val="74468"/>
              <a:buFont typeface="Arial"/>
              <a:buChar char="•"/>
              <a:tabLst>
                <a:tab pos="194310" algn="l"/>
              </a:tabLst>
            </a:pPr>
            <a:r>
              <a:rPr dirty="0" sz="2350" b="1">
                <a:latin typeface="Arial"/>
                <a:cs typeface="Arial"/>
              </a:rPr>
              <a:t>abstraction</a:t>
            </a:r>
            <a:r>
              <a:rPr dirty="0" sz="2350" spc="5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layer</a:t>
            </a:r>
            <a:r>
              <a:rPr dirty="0" sz="2350" spc="45" b="1">
                <a:latin typeface="Arial"/>
                <a:cs typeface="Arial"/>
              </a:rPr>
              <a:t> </a:t>
            </a:r>
            <a:r>
              <a:rPr dirty="0" sz="2350"/>
              <a:t>on</a:t>
            </a:r>
            <a:r>
              <a:rPr dirty="0" sz="2350" spc="50"/>
              <a:t> </a:t>
            </a:r>
            <a:r>
              <a:rPr dirty="0" sz="2350"/>
              <a:t>top</a:t>
            </a:r>
            <a:r>
              <a:rPr dirty="0" sz="2350" spc="50"/>
              <a:t> </a:t>
            </a:r>
            <a:r>
              <a:rPr dirty="0" sz="2350"/>
              <a:t>of</a:t>
            </a:r>
            <a:r>
              <a:rPr dirty="0" sz="2350" spc="45"/>
              <a:t> </a:t>
            </a:r>
            <a:r>
              <a:rPr dirty="0" sz="2350" spc="-10"/>
              <a:t>storages, </a:t>
            </a:r>
            <a:r>
              <a:rPr dirty="0" sz="2350"/>
              <a:t>access</a:t>
            </a:r>
            <a:r>
              <a:rPr dirty="0" sz="2350" spc="114"/>
              <a:t> </a:t>
            </a:r>
            <a:r>
              <a:rPr dirty="0" sz="2350"/>
              <a:t>through</a:t>
            </a:r>
            <a:r>
              <a:rPr dirty="0" sz="2350" spc="120"/>
              <a:t> </a:t>
            </a:r>
            <a:r>
              <a:rPr dirty="0" sz="2350"/>
              <a:t>a</a:t>
            </a:r>
            <a:r>
              <a:rPr dirty="0" sz="2350" spc="114"/>
              <a:t> </a:t>
            </a:r>
            <a:r>
              <a:rPr dirty="0" sz="2350"/>
              <a:t>uniform</a:t>
            </a:r>
            <a:r>
              <a:rPr dirty="0" sz="2350" spc="114"/>
              <a:t> </a:t>
            </a:r>
            <a:r>
              <a:rPr dirty="0" sz="2350" spc="-25"/>
              <a:t>API</a:t>
            </a:r>
            <a:endParaRPr sz="2350">
              <a:latin typeface="Arial"/>
              <a:cs typeface="Arial"/>
            </a:endParaRPr>
          </a:p>
          <a:p>
            <a:pPr marL="194310" indent="-181610">
              <a:lnSpc>
                <a:spcPct val="100000"/>
              </a:lnSpc>
              <a:spcBef>
                <a:spcPts val="1615"/>
              </a:spcBef>
              <a:buSzPct val="74468"/>
              <a:buChar char="•"/>
              <a:tabLst>
                <a:tab pos="194310" algn="l"/>
              </a:tabLst>
            </a:pPr>
            <a:r>
              <a:rPr dirty="0" sz="2350"/>
              <a:t>Python</a:t>
            </a:r>
            <a:r>
              <a:rPr dirty="0" sz="2350" spc="-35"/>
              <a:t> </a:t>
            </a:r>
            <a:r>
              <a:rPr dirty="0" sz="2350"/>
              <a:t>2/3</a:t>
            </a:r>
            <a:r>
              <a:rPr dirty="0" sz="2350" spc="-30"/>
              <a:t> </a:t>
            </a:r>
            <a:r>
              <a:rPr dirty="0" sz="2350" spc="-10"/>
              <a:t>compatible</a:t>
            </a:r>
            <a:endParaRPr sz="2350"/>
          </a:p>
          <a:p>
            <a:pPr marL="194310" indent="-181610">
              <a:lnSpc>
                <a:spcPct val="100000"/>
              </a:lnSpc>
              <a:spcBef>
                <a:spcPts val="1700"/>
              </a:spcBef>
              <a:buSzPct val="74468"/>
              <a:buChar char="•"/>
              <a:tabLst>
                <a:tab pos="194310" algn="l"/>
              </a:tabLst>
            </a:pPr>
            <a:r>
              <a:rPr dirty="0" sz="2350"/>
              <a:t>various</a:t>
            </a:r>
            <a:r>
              <a:rPr dirty="0" sz="2350" spc="245"/>
              <a:t> </a:t>
            </a:r>
            <a:r>
              <a:rPr dirty="0" sz="2350"/>
              <a:t>filesystem/webservices</a:t>
            </a:r>
            <a:r>
              <a:rPr dirty="0" sz="2350" spc="245"/>
              <a:t> </a:t>
            </a:r>
            <a:r>
              <a:rPr dirty="0" sz="2350" spc="-10"/>
              <a:t>drivers</a:t>
            </a:r>
            <a:endParaRPr sz="2350"/>
          </a:p>
          <a:p>
            <a:pPr marL="194310" marR="104139" indent="-182245">
              <a:lnSpc>
                <a:spcPct val="101800"/>
              </a:lnSpc>
              <a:spcBef>
                <a:spcPts val="1650"/>
              </a:spcBef>
              <a:buSzPct val="74468"/>
              <a:buFont typeface="Arial"/>
              <a:buChar char="•"/>
              <a:tabLst>
                <a:tab pos="194310" algn="l"/>
              </a:tabLst>
            </a:pPr>
            <a:r>
              <a:rPr dirty="0" sz="2350" b="1">
                <a:latin typeface="Arial"/>
                <a:cs typeface="Arial"/>
              </a:rPr>
              <a:t>Goal</a:t>
            </a:r>
            <a:r>
              <a:rPr dirty="0" sz="2350"/>
              <a:t>:</a:t>
            </a:r>
            <a:r>
              <a:rPr dirty="0" sz="2350" spc="20"/>
              <a:t> </a:t>
            </a:r>
            <a:r>
              <a:rPr dirty="0" sz="2350"/>
              <a:t>your</a:t>
            </a:r>
            <a:r>
              <a:rPr dirty="0" sz="2350" spc="20"/>
              <a:t> </a:t>
            </a:r>
            <a:r>
              <a:rPr dirty="0" sz="2350" spc="75"/>
              <a:t>code</a:t>
            </a:r>
            <a:r>
              <a:rPr dirty="0" sz="2350" spc="25"/>
              <a:t> </a:t>
            </a:r>
            <a:r>
              <a:rPr dirty="0" sz="2350"/>
              <a:t>must</a:t>
            </a:r>
            <a:r>
              <a:rPr dirty="0" sz="2350" spc="25"/>
              <a:t> </a:t>
            </a:r>
            <a:r>
              <a:rPr dirty="0" sz="2350"/>
              <a:t>not</a:t>
            </a:r>
            <a:r>
              <a:rPr dirty="0" sz="2350" spc="20"/>
              <a:t> </a:t>
            </a:r>
            <a:r>
              <a:rPr dirty="0" sz="2350"/>
              <a:t>know</a:t>
            </a:r>
            <a:r>
              <a:rPr dirty="0" sz="2350" spc="20"/>
              <a:t> </a:t>
            </a:r>
            <a:r>
              <a:rPr dirty="0" sz="2350" spc="-10"/>
              <a:t>about </a:t>
            </a:r>
            <a:r>
              <a:rPr dirty="0" sz="2350"/>
              <a:t>the</a:t>
            </a:r>
            <a:r>
              <a:rPr dirty="0" sz="2350" spc="95"/>
              <a:t> </a:t>
            </a:r>
            <a:r>
              <a:rPr dirty="0" sz="2350"/>
              <a:t>underlaying</a:t>
            </a:r>
            <a:r>
              <a:rPr dirty="0" sz="2350" spc="110"/>
              <a:t> </a:t>
            </a:r>
            <a:r>
              <a:rPr dirty="0" sz="2350"/>
              <a:t>storage</a:t>
            </a:r>
            <a:r>
              <a:rPr dirty="0" sz="2350" spc="105"/>
              <a:t> </a:t>
            </a:r>
            <a:r>
              <a:rPr dirty="0" sz="2400"/>
              <a:t>system</a:t>
            </a:r>
            <a:r>
              <a:rPr dirty="0" sz="2350"/>
              <a:t>.</a:t>
            </a:r>
            <a:r>
              <a:rPr dirty="0" sz="2350" spc="110"/>
              <a:t> </a:t>
            </a:r>
            <a:r>
              <a:rPr dirty="0" sz="2350" spc="-25"/>
              <a:t>The </a:t>
            </a:r>
            <a:r>
              <a:rPr dirty="0" sz="2350" spc="60"/>
              <a:t>backend</a:t>
            </a:r>
            <a:r>
              <a:rPr dirty="0" sz="2350" spc="85"/>
              <a:t> </a:t>
            </a:r>
            <a:r>
              <a:rPr dirty="0" sz="2350"/>
              <a:t>is</a:t>
            </a:r>
            <a:r>
              <a:rPr dirty="0" sz="2350" spc="95"/>
              <a:t> </a:t>
            </a:r>
            <a:r>
              <a:rPr dirty="0" sz="2350"/>
              <a:t>just</a:t>
            </a:r>
            <a:r>
              <a:rPr dirty="0" sz="2350" spc="95"/>
              <a:t> </a:t>
            </a:r>
            <a:r>
              <a:rPr dirty="0" sz="2350"/>
              <a:t>aconfiguration</a:t>
            </a:r>
            <a:r>
              <a:rPr dirty="0" sz="2350" spc="95"/>
              <a:t> </a:t>
            </a:r>
            <a:r>
              <a:rPr dirty="0" sz="2350" spc="-10"/>
              <a:t>option.</a:t>
            </a:r>
            <a:endParaRPr sz="2350">
              <a:latin typeface="Arial"/>
              <a:cs typeface="Arial"/>
            </a:endParaRPr>
          </a:p>
          <a:p>
            <a:pPr marL="194310" marR="692785" indent="-182245">
              <a:lnSpc>
                <a:spcPts val="2800"/>
              </a:lnSpc>
              <a:spcBef>
                <a:spcPts val="1814"/>
              </a:spcBef>
              <a:buSzPct val="74468"/>
              <a:buChar char="•"/>
              <a:tabLst>
                <a:tab pos="194310" algn="l"/>
              </a:tabLst>
            </a:pPr>
            <a:r>
              <a:rPr dirty="0" sz="2350"/>
              <a:t>extensible</a:t>
            </a:r>
            <a:r>
              <a:rPr dirty="0" sz="2350" spc="100"/>
              <a:t> </a:t>
            </a:r>
            <a:r>
              <a:rPr dirty="0" sz="2350"/>
              <a:t>(writing</a:t>
            </a:r>
            <a:r>
              <a:rPr dirty="0" sz="2350" spc="105"/>
              <a:t> </a:t>
            </a:r>
            <a:r>
              <a:rPr dirty="0" sz="2350"/>
              <a:t>a</a:t>
            </a:r>
            <a:r>
              <a:rPr dirty="0" sz="2350" spc="100"/>
              <a:t> </a:t>
            </a:r>
            <a:r>
              <a:rPr dirty="0" sz="2350"/>
              <a:t>new</a:t>
            </a:r>
            <a:r>
              <a:rPr dirty="0" sz="2350" spc="100"/>
              <a:t> </a:t>
            </a:r>
            <a:r>
              <a:rPr dirty="0" sz="2350"/>
              <a:t>driver</a:t>
            </a:r>
            <a:r>
              <a:rPr dirty="0" sz="2350" spc="100"/>
              <a:t> </a:t>
            </a:r>
            <a:r>
              <a:rPr dirty="0" sz="2350" spc="-25"/>
              <a:t>is </a:t>
            </a:r>
            <a:r>
              <a:rPr dirty="0" sz="2350"/>
              <a:t>straight</a:t>
            </a:r>
            <a:r>
              <a:rPr dirty="0" sz="2350" spc="150"/>
              <a:t> </a:t>
            </a:r>
            <a:r>
              <a:rPr dirty="0" sz="2350" spc="-10"/>
              <a:t>forward</a:t>
            </a:r>
            <a:endParaRPr sz="2350"/>
          </a:p>
          <a:p>
            <a:pPr marL="194310" indent="-181610">
              <a:lnSpc>
                <a:spcPct val="100000"/>
              </a:lnSpc>
              <a:spcBef>
                <a:spcPts val="1610"/>
              </a:spcBef>
              <a:buSzPct val="74468"/>
              <a:buChar char="•"/>
              <a:tabLst>
                <a:tab pos="194310" algn="l"/>
              </a:tabLst>
            </a:pPr>
            <a:r>
              <a:rPr dirty="0" sz="2350" spc="50"/>
              <a:t>sandboxed</a:t>
            </a:r>
            <a:r>
              <a:rPr dirty="0" sz="2350" spc="65"/>
              <a:t> </a:t>
            </a:r>
            <a:r>
              <a:rPr dirty="0" sz="2350"/>
              <a:t>filesystem</a:t>
            </a:r>
            <a:r>
              <a:rPr dirty="0" sz="2350" spc="60"/>
              <a:t> </a:t>
            </a:r>
            <a:r>
              <a:rPr dirty="0" sz="2350" spc="-10"/>
              <a:t>operations</a:t>
            </a:r>
            <a:endParaRPr sz="2350"/>
          </a:p>
          <a:p>
            <a:pPr marL="194310" marR="300355" indent="-182245">
              <a:lnSpc>
                <a:spcPts val="2800"/>
              </a:lnSpc>
              <a:spcBef>
                <a:spcPts val="1815"/>
              </a:spcBef>
              <a:buSzPct val="74468"/>
              <a:buChar char="•"/>
              <a:tabLst>
                <a:tab pos="194310" algn="l"/>
              </a:tabLst>
            </a:pPr>
            <a:r>
              <a:rPr dirty="0" sz="2350"/>
              <a:t>OOTB</a:t>
            </a:r>
            <a:r>
              <a:rPr dirty="0" sz="2350" spc="-25"/>
              <a:t> </a:t>
            </a:r>
            <a:r>
              <a:rPr dirty="0" sz="2350" spc="45"/>
              <a:t>support</a:t>
            </a:r>
            <a:r>
              <a:rPr dirty="0" sz="2350" spc="-15"/>
              <a:t> </a:t>
            </a:r>
            <a:r>
              <a:rPr dirty="0" sz="2350"/>
              <a:t>for:</a:t>
            </a:r>
            <a:r>
              <a:rPr dirty="0" sz="2350" spc="-10"/>
              <a:t> </a:t>
            </a:r>
            <a:r>
              <a:rPr dirty="0" sz="2350" spc="-80"/>
              <a:t>WebDAV,</a:t>
            </a:r>
            <a:r>
              <a:rPr dirty="0" sz="2350" spc="-10"/>
              <a:t> </a:t>
            </a:r>
            <a:r>
              <a:rPr dirty="0" sz="2350" spc="-50"/>
              <a:t>S(FTP), </a:t>
            </a:r>
            <a:r>
              <a:rPr dirty="0" sz="2350" spc="-70"/>
              <a:t>RPCFS,</a:t>
            </a:r>
            <a:r>
              <a:rPr dirty="0" sz="2350" spc="-75"/>
              <a:t> </a:t>
            </a:r>
            <a:r>
              <a:rPr dirty="0" sz="2350" spc="-55"/>
              <a:t>OSFS,</a:t>
            </a:r>
            <a:r>
              <a:rPr dirty="0" sz="2350" spc="-70"/>
              <a:t> </a:t>
            </a:r>
            <a:r>
              <a:rPr dirty="0" sz="2350"/>
              <a:t>S3,</a:t>
            </a:r>
            <a:r>
              <a:rPr dirty="0" sz="2350" spc="-70"/>
              <a:t> </a:t>
            </a:r>
            <a:r>
              <a:rPr dirty="0" sz="2350" spc="-85"/>
              <a:t>ZIP,</a:t>
            </a:r>
            <a:r>
              <a:rPr dirty="0" sz="2350" spc="-70"/>
              <a:t> </a:t>
            </a:r>
            <a:r>
              <a:rPr dirty="0" sz="2350" spc="-10"/>
              <a:t>Memory,</a:t>
            </a:r>
            <a:endParaRPr sz="2350"/>
          </a:p>
          <a:p>
            <a:pPr marL="194310">
              <a:lnSpc>
                <a:spcPts val="2710"/>
              </a:lnSpc>
            </a:pPr>
            <a:r>
              <a:rPr dirty="0" spc="-10"/>
              <a:t>MultiFS,</a:t>
            </a:r>
            <a:r>
              <a:rPr dirty="0" spc="-90"/>
              <a:t> </a:t>
            </a:r>
            <a:r>
              <a:rPr dirty="0" spc="-10"/>
              <a:t>WrapFS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667500" y="2768600"/>
            <a:ext cx="6172200" cy="6159500"/>
          </a:xfrm>
          <a:prstGeom prst="rect">
            <a:avLst/>
          </a:prstGeom>
          <a:solidFill>
            <a:srgbClr val="DCDEE0"/>
          </a:solidFill>
          <a:ln w="25400">
            <a:solidFill>
              <a:srgbClr val="A6AAA9"/>
            </a:solidFill>
          </a:ln>
        </p:spPr>
        <p:txBody>
          <a:bodyPr wrap="square" lIns="0" tIns="31115" rIns="0" bIns="0" rtlCol="0" vert="horz">
            <a:spAutoFit/>
          </a:bodyPr>
          <a:lstStyle/>
          <a:p>
            <a:pPr marL="170180">
              <a:lnSpc>
                <a:spcPts val="2570"/>
              </a:lnSpc>
              <a:spcBef>
                <a:spcPts val="245"/>
              </a:spcBef>
            </a:pPr>
            <a:r>
              <a:rPr dirty="0" sz="2200">
                <a:latin typeface="DejaVu Sans Mono"/>
                <a:cs typeface="DejaVu Sans Mono"/>
              </a:rPr>
              <a:t>handle</a:t>
            </a:r>
            <a:r>
              <a:rPr dirty="0" sz="2200" spc="-50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50">
                <a:latin typeface="DejaVu Sans Mono"/>
                <a:cs typeface="DejaVu Sans Mono"/>
              </a:rPr>
              <a:t> </a:t>
            </a:r>
            <a:r>
              <a:rPr dirty="0" sz="2200" spc="-10" b="1">
                <a:latin typeface="DejaVu Sans Mono"/>
                <a:cs typeface="DejaVu Sans Mono"/>
              </a:rPr>
              <a:t>fs.opener</a:t>
            </a:r>
            <a:r>
              <a:rPr dirty="0" sz="2200" spc="-10">
                <a:latin typeface="DejaVu Sans Mono"/>
                <a:cs typeface="DejaVu Sans Mono"/>
              </a:rPr>
              <a:t>(some_url)</a:t>
            </a:r>
            <a:endParaRPr sz="2200">
              <a:latin typeface="DejaVu Sans Mono"/>
              <a:cs typeface="DejaVu Sans Mono"/>
            </a:endParaRPr>
          </a:p>
          <a:p>
            <a:pPr marL="842644" marR="106045" indent="-673100">
              <a:lnSpc>
                <a:spcPts val="2500"/>
              </a:lnSpc>
              <a:spcBef>
                <a:spcPts val="130"/>
              </a:spcBef>
            </a:pPr>
            <a:r>
              <a:rPr dirty="0" sz="2200">
                <a:latin typeface="DejaVu Sans Mono"/>
                <a:cs typeface="DejaVu Sans Mono"/>
              </a:rPr>
              <a:t>with</a:t>
            </a:r>
            <a:r>
              <a:rPr dirty="0" sz="2200" spc="-100">
                <a:latin typeface="DejaVu Sans Mono"/>
                <a:cs typeface="DejaVu Sans Mono"/>
              </a:rPr>
              <a:t> </a:t>
            </a:r>
            <a:r>
              <a:rPr dirty="0" sz="2200" b="1">
                <a:latin typeface="DejaVu Sans Mono"/>
                <a:cs typeface="DejaVu Sans Mono"/>
              </a:rPr>
              <a:t>handle.open</a:t>
            </a:r>
            <a:r>
              <a:rPr dirty="0" sz="2200">
                <a:latin typeface="DejaVu Sans Mono"/>
                <a:cs typeface="DejaVu Sans Mono"/>
              </a:rPr>
              <a:t>('foo',</a:t>
            </a:r>
            <a:r>
              <a:rPr dirty="0" sz="2200" spc="-95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'w')</a:t>
            </a:r>
            <a:r>
              <a:rPr dirty="0" sz="2200" spc="-95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as</a:t>
            </a:r>
            <a:r>
              <a:rPr dirty="0" sz="2200" spc="-95">
                <a:latin typeface="DejaVu Sans Mono"/>
                <a:cs typeface="DejaVu Sans Mono"/>
              </a:rPr>
              <a:t> </a:t>
            </a:r>
            <a:r>
              <a:rPr dirty="0" sz="2200" spc="-25">
                <a:latin typeface="DejaVu Sans Mono"/>
                <a:cs typeface="DejaVu Sans Mono"/>
              </a:rPr>
              <a:t>fp: </a:t>
            </a:r>
            <a:r>
              <a:rPr dirty="0" sz="2200" spc="-10">
                <a:latin typeface="DejaVu Sans Mono"/>
                <a:cs typeface="DejaVu Sans Mono"/>
              </a:rPr>
              <a:t>fp.write(data)</a:t>
            </a:r>
            <a:endParaRPr sz="2200">
              <a:latin typeface="DejaVu Sans Mono"/>
              <a:cs typeface="DejaVu Sans Mono"/>
            </a:endParaRPr>
          </a:p>
          <a:p>
            <a:pPr marL="170180" marR="779145">
              <a:lnSpc>
                <a:spcPts val="5000"/>
              </a:lnSpc>
              <a:spcBef>
                <a:spcPts val="500"/>
              </a:spcBef>
            </a:pPr>
            <a:r>
              <a:rPr dirty="0" sz="2200" spc="-10">
                <a:latin typeface="DejaVu Sans Mono"/>
                <a:cs typeface="DejaVu Sans Mono"/>
              </a:rPr>
              <a:t>handle.</a:t>
            </a:r>
            <a:r>
              <a:rPr dirty="0" sz="2200" spc="-10" b="1">
                <a:latin typeface="DejaVu Sans Mono"/>
                <a:cs typeface="DejaVu Sans Mono"/>
              </a:rPr>
              <a:t>listdir</a:t>
            </a:r>
            <a:r>
              <a:rPr dirty="0" sz="2200" spc="-10">
                <a:latin typeface="DejaVu Sans Mono"/>
                <a:cs typeface="DejaVu Sans Mono"/>
              </a:rPr>
              <a:t>(dirname) handle.</a:t>
            </a:r>
            <a:r>
              <a:rPr dirty="0" sz="2200" spc="-10" b="1">
                <a:latin typeface="DejaVu Sans Mono"/>
                <a:cs typeface="DejaVu Sans Mono"/>
              </a:rPr>
              <a:t>makedir</a:t>
            </a:r>
            <a:r>
              <a:rPr dirty="0" sz="2200" spc="-10">
                <a:latin typeface="DejaVu Sans Mono"/>
                <a:cs typeface="DejaVu Sans Mono"/>
              </a:rPr>
              <a:t>('foo/bar/test') handle.</a:t>
            </a:r>
            <a:r>
              <a:rPr dirty="0" sz="2200" spc="-10" b="1">
                <a:latin typeface="DejaVu Sans Mono"/>
                <a:cs typeface="DejaVu Sans Mono"/>
              </a:rPr>
              <a:t>removedir</a:t>
            </a:r>
            <a:r>
              <a:rPr dirty="0" sz="2200" spc="-10">
                <a:latin typeface="DejaVu Sans Mono"/>
                <a:cs typeface="DejaVu Sans Mono"/>
              </a:rPr>
              <a:t>('foo/bar/test) handle.</a:t>
            </a:r>
            <a:r>
              <a:rPr dirty="0" sz="2200" spc="-10" b="1">
                <a:latin typeface="DejaVu Sans Mono"/>
                <a:cs typeface="DejaVu Sans Mono"/>
              </a:rPr>
              <a:t>exists</a:t>
            </a:r>
            <a:r>
              <a:rPr dirty="0" sz="2200" spc="-10">
                <a:latin typeface="DejaVu Sans Mono"/>
                <a:cs typeface="DejaVu Sans Mono"/>
              </a:rPr>
              <a:t>(some_filename) handle.</a:t>
            </a:r>
            <a:r>
              <a:rPr dirty="0" sz="2200" spc="-10" b="1">
                <a:latin typeface="DejaVu Sans Mono"/>
                <a:cs typeface="DejaVu Sans Mono"/>
              </a:rPr>
              <a:t>isfile</a:t>
            </a:r>
            <a:r>
              <a:rPr dirty="0" sz="2200" spc="-10">
                <a:latin typeface="DejaVu Sans Mono"/>
                <a:cs typeface="DejaVu Sans Mono"/>
              </a:rPr>
              <a:t>(some_name) </a:t>
            </a:r>
            <a:r>
              <a:rPr dirty="0" sz="2200">
                <a:latin typeface="DejaVu Sans Mono"/>
                <a:cs typeface="DejaVu Sans Mono"/>
              </a:rPr>
              <a:t>handle.</a:t>
            </a:r>
            <a:r>
              <a:rPr dirty="0" sz="2200" b="1">
                <a:latin typeface="DejaVu Sans Mono"/>
                <a:cs typeface="DejaVu Sans Mono"/>
              </a:rPr>
              <a:t>move</a:t>
            </a:r>
            <a:r>
              <a:rPr dirty="0" sz="2200">
                <a:latin typeface="DejaVu Sans Mono"/>
                <a:cs typeface="DejaVu Sans Mono"/>
              </a:rPr>
              <a:t>(src,</a:t>
            </a:r>
            <a:r>
              <a:rPr dirty="0" sz="2200" spc="-225">
                <a:latin typeface="DejaVu Sans Mono"/>
                <a:cs typeface="DejaVu Sans Mono"/>
              </a:rPr>
              <a:t> </a:t>
            </a:r>
            <a:r>
              <a:rPr dirty="0" sz="2200" spc="-20">
                <a:latin typeface="DejaVu Sans Mono"/>
                <a:cs typeface="DejaVu Sans Mono"/>
              </a:rPr>
              <a:t>dst) </a:t>
            </a:r>
            <a:r>
              <a:rPr dirty="0" sz="2200">
                <a:latin typeface="DejaVu Sans Mono"/>
                <a:cs typeface="DejaVu Sans Mono"/>
              </a:rPr>
              <a:t>handle.</a:t>
            </a:r>
            <a:r>
              <a:rPr dirty="0" sz="2200" b="1">
                <a:latin typeface="DejaVu Sans Mono"/>
                <a:cs typeface="DejaVu Sans Mono"/>
              </a:rPr>
              <a:t>copy</a:t>
            </a:r>
            <a:r>
              <a:rPr dirty="0" sz="2200">
                <a:latin typeface="DejaVu Sans Mono"/>
                <a:cs typeface="DejaVu Sans Mono"/>
              </a:rPr>
              <a:t>(src,</a:t>
            </a:r>
            <a:r>
              <a:rPr dirty="0" sz="2200" spc="-225">
                <a:latin typeface="DejaVu Sans Mono"/>
                <a:cs typeface="DejaVu Sans Mono"/>
              </a:rPr>
              <a:t> </a:t>
            </a:r>
            <a:r>
              <a:rPr dirty="0" sz="2200" spc="-20">
                <a:latin typeface="DejaVu Sans Mono"/>
                <a:cs typeface="DejaVu Sans Mono"/>
              </a:rPr>
              <a:t>dst)</a:t>
            </a:r>
            <a:endParaRPr sz="2200">
              <a:latin typeface="DejaVu Sans Mono"/>
              <a:cs typeface="DejaVu Sans Mono"/>
            </a:endParaRPr>
          </a:p>
          <a:p>
            <a:pPr marL="170180">
              <a:lnSpc>
                <a:spcPct val="100000"/>
              </a:lnSpc>
              <a:spcBef>
                <a:spcPts val="1800"/>
              </a:spcBef>
            </a:pPr>
            <a:r>
              <a:rPr dirty="0" sz="2200" spc="-25">
                <a:latin typeface="DejaVu Sans Mono"/>
                <a:cs typeface="DejaVu Sans Mono"/>
              </a:rPr>
              <a:t>….</a:t>
            </a:r>
            <a:endParaRPr sz="2200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4733" y="491065"/>
            <a:ext cx="6321425" cy="4911725"/>
            <a:chOff x="194733" y="491065"/>
            <a:chExt cx="6321425" cy="49117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733" y="491065"/>
              <a:ext cx="6321094" cy="49113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1300" y="520699"/>
              <a:ext cx="6223000" cy="4800600"/>
            </a:xfrm>
            <a:custGeom>
              <a:avLst/>
              <a:gdLst/>
              <a:ahLst/>
              <a:cxnLst/>
              <a:rect l="l" t="t" r="r" b="b"/>
              <a:pathLst>
                <a:path w="6223000" h="4800600">
                  <a:moveTo>
                    <a:pt x="0" y="0"/>
                  </a:moveTo>
                  <a:lnTo>
                    <a:pt x="6223000" y="0"/>
                  </a:lnTo>
                  <a:lnTo>
                    <a:pt x="6223000" y="4800600"/>
                  </a:lnTo>
                  <a:lnTo>
                    <a:pt x="0" y="4800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508430" y="6909096"/>
            <a:ext cx="1798320" cy="789940"/>
            <a:chOff x="508430" y="6909096"/>
            <a:chExt cx="1798320" cy="78994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430" y="6909096"/>
              <a:ext cx="1797777" cy="78971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99" y="6921499"/>
              <a:ext cx="1727200" cy="7112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790505" y="7080294"/>
            <a:ext cx="12338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>
                <a:solidFill>
                  <a:srgbClr val="FFFFFF"/>
                </a:solidFill>
                <a:latin typeface="Arial"/>
                <a:cs typeface="Arial"/>
              </a:rPr>
              <a:t>WebDAV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343844" y="6909096"/>
            <a:ext cx="1798320" cy="789940"/>
            <a:chOff x="2343844" y="6909096"/>
            <a:chExt cx="1798320" cy="789940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3844" y="6909096"/>
              <a:ext cx="1797777" cy="789715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87600" y="6921499"/>
              <a:ext cx="1714500" cy="7112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2772834" y="7080294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5">
                <a:solidFill>
                  <a:srgbClr val="FFFFFF"/>
                </a:solidFill>
                <a:latin typeface="Arial"/>
                <a:cs typeface="Arial"/>
              </a:rPr>
              <a:t>(S)FTP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461367" y="3119805"/>
            <a:ext cx="5563235" cy="789940"/>
            <a:chOff x="461367" y="3119805"/>
            <a:chExt cx="5563235" cy="789940"/>
          </a:xfrm>
        </p:grpSpPr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1367" y="3119805"/>
              <a:ext cx="5562733" cy="78971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300" y="3136900"/>
              <a:ext cx="5486400" cy="711200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495300" y="3136900"/>
            <a:ext cx="5486400" cy="71120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31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pyfilesystem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61367" y="921881"/>
            <a:ext cx="5563235" cy="789940"/>
            <a:chOff x="461367" y="921881"/>
            <a:chExt cx="5563235" cy="789940"/>
          </a:xfrm>
        </p:grpSpPr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1367" y="921881"/>
              <a:ext cx="5562733" cy="78971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5300" y="939800"/>
              <a:ext cx="5486400" cy="711200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495300" y="939800"/>
            <a:ext cx="5486400" cy="711200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305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Plone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61367" y="2020843"/>
            <a:ext cx="5563235" cy="789940"/>
            <a:chOff x="461367" y="2020843"/>
            <a:chExt cx="5563235" cy="789940"/>
          </a:xfrm>
        </p:grpSpPr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1367" y="2020843"/>
              <a:ext cx="5562732" cy="78971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5300" y="2032000"/>
              <a:ext cx="5486400" cy="711200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495300" y="2032000"/>
            <a:ext cx="5486400" cy="711200"/>
          </a:xfrm>
          <a:prstGeom prst="rect">
            <a:avLst/>
          </a:prstGeom>
        </p:spPr>
        <p:txBody>
          <a:bodyPr wrap="square" lIns="0" tIns="17272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36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xmldirector.plonecore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4179258" y="7857363"/>
            <a:ext cx="1833880" cy="789940"/>
            <a:chOff x="4179258" y="7857363"/>
            <a:chExt cx="1833880" cy="789940"/>
          </a:xfrm>
        </p:grpSpPr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79258" y="7857363"/>
              <a:ext cx="1833496" cy="789715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16400" y="7874000"/>
              <a:ext cx="1752600" cy="711200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/>
          <p:nvPr/>
        </p:nvSpPr>
        <p:spPr>
          <a:xfrm>
            <a:off x="4493366" y="8028561"/>
            <a:ext cx="12058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Dropbox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7407639" y="6909096"/>
            <a:ext cx="5575935" cy="789940"/>
            <a:chOff x="7407639" y="6909096"/>
            <a:chExt cx="5575935" cy="789940"/>
          </a:xfrm>
        </p:grpSpPr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78772" y="6909096"/>
              <a:ext cx="1833496" cy="78971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21799" y="6921499"/>
              <a:ext cx="1752600" cy="7112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07639" y="6909096"/>
              <a:ext cx="1833496" cy="78971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42199" y="6921499"/>
              <a:ext cx="1765300" cy="7112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149905" y="6909096"/>
              <a:ext cx="1833496" cy="789715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88700" y="6921499"/>
              <a:ext cx="1752600" cy="711200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4179258" y="6909096"/>
            <a:ext cx="1833880" cy="789940"/>
            <a:chOff x="4179258" y="6909096"/>
            <a:chExt cx="1833880" cy="789940"/>
          </a:xfrm>
        </p:grpSpPr>
        <p:pic>
          <p:nvPicPr>
            <p:cNvPr id="37" name="object 3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79258" y="6909096"/>
              <a:ext cx="1833496" cy="78971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16400" y="6921499"/>
              <a:ext cx="1752600" cy="711200"/>
            </a:xfrm>
            <a:prstGeom prst="rect">
              <a:avLst/>
            </a:prstGeom>
          </p:spPr>
        </p:pic>
      </p:grpSp>
      <p:sp>
        <p:nvSpPr>
          <p:cNvPr id="39" name="object 39" descr=""/>
          <p:cNvSpPr txBox="1"/>
          <p:nvPr/>
        </p:nvSpPr>
        <p:spPr>
          <a:xfrm>
            <a:off x="4538477" y="7080294"/>
            <a:ext cx="11150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AWS</a:t>
            </a:r>
            <a:r>
              <a:rPr dirty="0" sz="2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45">
                <a:solidFill>
                  <a:srgbClr val="FFFFFF"/>
                </a:solidFill>
                <a:latin typeface="Arial"/>
                <a:cs typeface="Arial"/>
              </a:rPr>
              <a:t>S3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2325885" y="7857363"/>
            <a:ext cx="1833880" cy="789940"/>
            <a:chOff x="2325885" y="7857363"/>
            <a:chExt cx="1833880" cy="789940"/>
          </a:xfrm>
        </p:grpSpPr>
        <p:pic>
          <p:nvPicPr>
            <p:cNvPr id="41" name="object 4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25885" y="7857363"/>
              <a:ext cx="1833496" cy="78971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62199" y="7874000"/>
              <a:ext cx="1765300" cy="711200"/>
            </a:xfrm>
            <a:prstGeom prst="rect">
              <a:avLst/>
            </a:prstGeom>
          </p:spPr>
        </p:pic>
      </p:grpSp>
      <p:sp>
        <p:nvSpPr>
          <p:cNvPr id="43" name="object 43" descr=""/>
          <p:cNvSpPr txBox="1"/>
          <p:nvPr/>
        </p:nvSpPr>
        <p:spPr>
          <a:xfrm>
            <a:off x="2636945" y="8028561"/>
            <a:ext cx="12115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FS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7677336" y="999534"/>
            <a:ext cx="4424045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10"/>
              <a:t>Architecture</a:t>
            </a:r>
            <a:endParaRPr sz="6400"/>
          </a:p>
        </p:txBody>
      </p:sp>
      <p:grpSp>
        <p:nvGrpSpPr>
          <p:cNvPr id="45" name="object 45" descr=""/>
          <p:cNvGrpSpPr/>
          <p:nvPr/>
        </p:nvGrpSpPr>
        <p:grpSpPr>
          <a:xfrm>
            <a:off x="490372" y="7869866"/>
            <a:ext cx="1833880" cy="1619250"/>
            <a:chOff x="490372" y="7869866"/>
            <a:chExt cx="1833880" cy="1619250"/>
          </a:xfrm>
        </p:grpSpPr>
        <p:pic>
          <p:nvPicPr>
            <p:cNvPr id="46" name="object 4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0372" y="7869866"/>
              <a:ext cx="1833496" cy="161892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3400" y="7886699"/>
              <a:ext cx="1752600" cy="1536700"/>
            </a:xfrm>
            <a:prstGeom prst="rect">
              <a:avLst/>
            </a:prstGeom>
          </p:spPr>
        </p:pic>
      </p:grpSp>
      <p:sp>
        <p:nvSpPr>
          <p:cNvPr id="48" name="object 48" descr=""/>
          <p:cNvSpPr txBox="1"/>
          <p:nvPr/>
        </p:nvSpPr>
        <p:spPr>
          <a:xfrm>
            <a:off x="674635" y="7914063"/>
            <a:ext cx="1465580" cy="14960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ctr" marL="12700" marR="5080">
              <a:lnSpc>
                <a:spcPct val="100699"/>
              </a:lnSpc>
              <a:spcBef>
                <a:spcPts val="8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OwnCloud Alfresco eXistDB BaseX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7407639" y="7857363"/>
            <a:ext cx="1833880" cy="789940"/>
            <a:chOff x="7407639" y="7857363"/>
            <a:chExt cx="1833880" cy="789940"/>
          </a:xfrm>
        </p:grpSpPr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07639" y="7857363"/>
              <a:ext cx="1833496" cy="789715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42199" y="7874000"/>
              <a:ext cx="1765300" cy="711200"/>
            </a:xfrm>
            <a:prstGeom prst="rect">
              <a:avLst/>
            </a:prstGeom>
          </p:spPr>
        </p:pic>
      </p:grpSp>
      <p:sp>
        <p:nvSpPr>
          <p:cNvPr id="52" name="object 52" descr=""/>
          <p:cNvSpPr txBox="1"/>
          <p:nvPr/>
        </p:nvSpPr>
        <p:spPr>
          <a:xfrm>
            <a:off x="7577577" y="8028561"/>
            <a:ext cx="1494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Sharepoint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9278772" y="7857363"/>
            <a:ext cx="1833880" cy="789940"/>
            <a:chOff x="9278772" y="7857363"/>
            <a:chExt cx="1833880" cy="789940"/>
          </a:xfrm>
        </p:grpSpPr>
        <p:pic>
          <p:nvPicPr>
            <p:cNvPr id="54" name="object 5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278772" y="7857363"/>
              <a:ext cx="1833496" cy="789715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21799" y="7874000"/>
              <a:ext cx="1752600" cy="711200"/>
            </a:xfrm>
            <a:prstGeom prst="rect">
              <a:avLst/>
            </a:prstGeom>
          </p:spPr>
        </p:pic>
      </p:grpSp>
      <p:sp>
        <p:nvSpPr>
          <p:cNvPr id="56" name="object 56" descr=""/>
          <p:cNvSpPr txBox="1"/>
          <p:nvPr/>
        </p:nvSpPr>
        <p:spPr>
          <a:xfrm>
            <a:off x="9578706" y="8028561"/>
            <a:ext cx="12338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Evernote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7407639" y="8805630"/>
            <a:ext cx="1833880" cy="789940"/>
            <a:chOff x="7407639" y="8805630"/>
            <a:chExt cx="1833880" cy="789940"/>
          </a:xfrm>
        </p:grpSpPr>
        <p:pic>
          <p:nvPicPr>
            <p:cNvPr id="58" name="object 5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07639" y="8805630"/>
              <a:ext cx="1833496" cy="789715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42199" y="8813800"/>
              <a:ext cx="1765300" cy="723900"/>
            </a:xfrm>
            <a:prstGeom prst="rect">
              <a:avLst/>
            </a:prstGeom>
          </p:spPr>
        </p:pic>
      </p:grpSp>
      <p:sp>
        <p:nvSpPr>
          <p:cNvPr id="60" name="object 60" descr=""/>
          <p:cNvSpPr txBox="1"/>
          <p:nvPr/>
        </p:nvSpPr>
        <p:spPr>
          <a:xfrm>
            <a:off x="7633965" y="8976828"/>
            <a:ext cx="13811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Facebook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1" name="object 61" descr=""/>
          <p:cNvGrpSpPr/>
          <p:nvPr/>
        </p:nvGrpSpPr>
        <p:grpSpPr>
          <a:xfrm>
            <a:off x="9278772" y="8805630"/>
            <a:ext cx="1833880" cy="789940"/>
            <a:chOff x="9278772" y="8805630"/>
            <a:chExt cx="1833880" cy="789940"/>
          </a:xfrm>
        </p:grpSpPr>
        <p:pic>
          <p:nvPicPr>
            <p:cNvPr id="62" name="object 6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278772" y="8805630"/>
              <a:ext cx="1833496" cy="789715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21799" y="8813800"/>
              <a:ext cx="1752600" cy="723900"/>
            </a:xfrm>
            <a:prstGeom prst="rect">
              <a:avLst/>
            </a:prstGeom>
          </p:spPr>
        </p:pic>
      </p:grpSp>
      <p:sp>
        <p:nvSpPr>
          <p:cNvPr id="64" name="object 64" descr=""/>
          <p:cNvSpPr txBox="1"/>
          <p:nvPr/>
        </p:nvSpPr>
        <p:spPr>
          <a:xfrm>
            <a:off x="9818737" y="8976828"/>
            <a:ext cx="753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Flickr</a:t>
            </a:r>
            <a:endParaRPr sz="2400">
              <a:latin typeface="Arial"/>
              <a:cs typeface="Arial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11551338" y="7080294"/>
            <a:ext cx="10312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Yandex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11149905" y="7857363"/>
            <a:ext cx="1833880" cy="789940"/>
            <a:chOff x="11149905" y="7857363"/>
            <a:chExt cx="1833880" cy="789940"/>
          </a:xfrm>
        </p:grpSpPr>
        <p:pic>
          <p:nvPicPr>
            <p:cNvPr id="67" name="object 6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149905" y="7857363"/>
              <a:ext cx="1833496" cy="789715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88700" y="7874000"/>
              <a:ext cx="1752600" cy="711200"/>
            </a:xfrm>
            <a:prstGeom prst="rect">
              <a:avLst/>
            </a:prstGeom>
          </p:spPr>
        </p:pic>
      </p:grpSp>
      <p:sp>
        <p:nvSpPr>
          <p:cNvPr id="69" name="object 69" descr=""/>
          <p:cNvSpPr txBox="1"/>
          <p:nvPr/>
        </p:nvSpPr>
        <p:spPr>
          <a:xfrm>
            <a:off x="11410368" y="8028561"/>
            <a:ext cx="13131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OneDrive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0" name="object 70" descr=""/>
          <p:cNvGrpSpPr/>
          <p:nvPr/>
        </p:nvGrpSpPr>
        <p:grpSpPr>
          <a:xfrm>
            <a:off x="11149905" y="8805630"/>
            <a:ext cx="1833880" cy="789940"/>
            <a:chOff x="11149905" y="8805630"/>
            <a:chExt cx="1833880" cy="789940"/>
          </a:xfrm>
        </p:grpSpPr>
        <p:pic>
          <p:nvPicPr>
            <p:cNvPr id="71" name="object 7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149905" y="8805630"/>
              <a:ext cx="1833496" cy="78971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88700" y="8813800"/>
              <a:ext cx="1752600" cy="723900"/>
            </a:xfrm>
            <a:prstGeom prst="rect">
              <a:avLst/>
            </a:prstGeom>
          </p:spPr>
        </p:pic>
      </p:grpSp>
      <p:sp>
        <p:nvSpPr>
          <p:cNvPr id="73" name="object 73" descr=""/>
          <p:cNvSpPr txBox="1"/>
          <p:nvPr/>
        </p:nvSpPr>
        <p:spPr>
          <a:xfrm>
            <a:off x="11320261" y="8998291"/>
            <a:ext cx="149288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others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508430" y="4218767"/>
            <a:ext cx="1798320" cy="789940"/>
            <a:chOff x="508430" y="4218767"/>
            <a:chExt cx="1798320" cy="789940"/>
          </a:xfrm>
        </p:grpSpPr>
        <p:pic>
          <p:nvPicPr>
            <p:cNvPr id="75" name="object 7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8430" y="4218767"/>
              <a:ext cx="1797777" cy="789715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099" y="4229100"/>
              <a:ext cx="1727200" cy="711200"/>
            </a:xfrm>
            <a:prstGeom prst="rect">
              <a:avLst/>
            </a:prstGeom>
          </p:spPr>
        </p:pic>
      </p:grpSp>
      <p:grpSp>
        <p:nvGrpSpPr>
          <p:cNvPr id="77" name="object 77" descr=""/>
          <p:cNvGrpSpPr/>
          <p:nvPr/>
        </p:nvGrpSpPr>
        <p:grpSpPr>
          <a:xfrm>
            <a:off x="2352675" y="4218767"/>
            <a:ext cx="1798320" cy="789940"/>
            <a:chOff x="2352675" y="4218767"/>
            <a:chExt cx="1798320" cy="789940"/>
          </a:xfrm>
        </p:grpSpPr>
        <p:pic>
          <p:nvPicPr>
            <p:cNvPr id="78" name="object 7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352675" y="4218767"/>
              <a:ext cx="1797777" cy="789715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7600" y="4229100"/>
              <a:ext cx="1727200" cy="711200"/>
            </a:xfrm>
            <a:prstGeom prst="rect">
              <a:avLst/>
            </a:prstGeom>
          </p:spPr>
        </p:pic>
      </p:grpSp>
      <p:grpSp>
        <p:nvGrpSpPr>
          <p:cNvPr id="80" name="object 80" descr=""/>
          <p:cNvGrpSpPr/>
          <p:nvPr/>
        </p:nvGrpSpPr>
        <p:grpSpPr>
          <a:xfrm>
            <a:off x="4197119" y="4218767"/>
            <a:ext cx="1798320" cy="789940"/>
            <a:chOff x="4197119" y="4218767"/>
            <a:chExt cx="1798320" cy="789940"/>
          </a:xfrm>
        </p:grpSpPr>
        <p:pic>
          <p:nvPicPr>
            <p:cNvPr id="81" name="object 8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197119" y="4218767"/>
              <a:ext cx="1797777" cy="789715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9100" y="4229100"/>
              <a:ext cx="1727200" cy="711200"/>
            </a:xfrm>
            <a:prstGeom prst="rect">
              <a:avLst/>
            </a:prstGeom>
          </p:spPr>
        </p:pic>
      </p:grpSp>
      <p:sp>
        <p:nvSpPr>
          <p:cNvPr id="83" name="object 83" descr=""/>
          <p:cNvSpPr txBox="1"/>
          <p:nvPr/>
        </p:nvSpPr>
        <p:spPr>
          <a:xfrm>
            <a:off x="241299" y="520700"/>
            <a:ext cx="6223000" cy="4800600"/>
          </a:xfrm>
          <a:prstGeom prst="rect">
            <a:avLst/>
          </a:prstGeom>
          <a:ln w="25400">
            <a:solidFill>
              <a:srgbClr val="A6AAA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2400">
              <a:latin typeface="Times New Roman"/>
              <a:cs typeface="Times New Roman"/>
            </a:endParaRPr>
          </a:p>
          <a:p>
            <a:pPr algn="ctr" marR="194310">
              <a:lnSpc>
                <a:spcPct val="100000"/>
              </a:lnSpc>
              <a:spcBef>
                <a:spcPts val="5"/>
              </a:spcBef>
              <a:tabLst>
                <a:tab pos="1844039" algn="l"/>
                <a:tab pos="3688079" algn="l"/>
              </a:tabLst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4" name="object 84" descr=""/>
          <p:cNvGrpSpPr/>
          <p:nvPr/>
        </p:nvGrpSpPr>
        <p:grpSpPr>
          <a:xfrm>
            <a:off x="2823632" y="5482645"/>
            <a:ext cx="709930" cy="1346200"/>
            <a:chOff x="2823632" y="5482645"/>
            <a:chExt cx="709930" cy="1346200"/>
          </a:xfrm>
        </p:grpSpPr>
        <p:pic>
          <p:nvPicPr>
            <p:cNvPr id="85" name="object 8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23632" y="5482645"/>
              <a:ext cx="709546" cy="1346200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61733" y="5499100"/>
              <a:ext cx="633346" cy="1266245"/>
            </a:xfrm>
            <a:prstGeom prst="rect">
              <a:avLst/>
            </a:prstGeom>
          </p:spPr>
        </p:pic>
      </p:grpSp>
      <p:grpSp>
        <p:nvGrpSpPr>
          <p:cNvPr id="87" name="object 87" descr=""/>
          <p:cNvGrpSpPr/>
          <p:nvPr/>
        </p:nvGrpSpPr>
        <p:grpSpPr>
          <a:xfrm>
            <a:off x="9278772" y="5225127"/>
            <a:ext cx="1833880" cy="789940"/>
            <a:chOff x="9278772" y="5225127"/>
            <a:chExt cx="1833880" cy="789940"/>
          </a:xfrm>
        </p:grpSpPr>
        <p:pic>
          <p:nvPicPr>
            <p:cNvPr id="88" name="object 8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278772" y="5225127"/>
              <a:ext cx="1833496" cy="789715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21799" y="5232399"/>
              <a:ext cx="1752600" cy="723900"/>
            </a:xfrm>
            <a:prstGeom prst="rect">
              <a:avLst/>
            </a:prstGeom>
          </p:spPr>
        </p:pic>
      </p:grpSp>
      <p:sp>
        <p:nvSpPr>
          <p:cNvPr id="90" name="object 90" descr=""/>
          <p:cNvSpPr txBox="1"/>
          <p:nvPr/>
        </p:nvSpPr>
        <p:spPr>
          <a:xfrm>
            <a:off x="9852571" y="5396329"/>
            <a:ext cx="6864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SME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7407639" y="5225127"/>
            <a:ext cx="1833880" cy="789940"/>
            <a:chOff x="7407639" y="5225127"/>
            <a:chExt cx="1833880" cy="789940"/>
          </a:xfrm>
        </p:grpSpPr>
        <p:pic>
          <p:nvPicPr>
            <p:cNvPr id="92" name="object 9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407639" y="5225127"/>
              <a:ext cx="1833496" cy="789715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42199" y="5232399"/>
              <a:ext cx="1765300" cy="723900"/>
            </a:xfrm>
            <a:prstGeom prst="rect">
              <a:avLst/>
            </a:prstGeom>
          </p:spPr>
        </p:pic>
      </p:grpSp>
      <p:sp>
        <p:nvSpPr>
          <p:cNvPr id="94" name="object 94" descr=""/>
          <p:cNvSpPr txBox="1"/>
          <p:nvPr/>
        </p:nvSpPr>
        <p:spPr>
          <a:xfrm>
            <a:off x="7922204" y="5396329"/>
            <a:ext cx="8045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Otixo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5" name="object 95" descr=""/>
          <p:cNvGrpSpPr/>
          <p:nvPr/>
        </p:nvGrpSpPr>
        <p:grpSpPr>
          <a:xfrm>
            <a:off x="11149905" y="5225127"/>
            <a:ext cx="1833880" cy="789940"/>
            <a:chOff x="11149905" y="5225127"/>
            <a:chExt cx="1833880" cy="789940"/>
          </a:xfrm>
        </p:grpSpPr>
        <p:pic>
          <p:nvPicPr>
            <p:cNvPr id="96" name="object 9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149905" y="5225127"/>
              <a:ext cx="1833496" cy="789715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88700" y="5232399"/>
              <a:ext cx="1752600" cy="723900"/>
            </a:xfrm>
            <a:prstGeom prst="rect">
              <a:avLst/>
            </a:prstGeom>
          </p:spPr>
        </p:pic>
      </p:grpSp>
      <p:sp>
        <p:nvSpPr>
          <p:cNvPr id="98" name="object 98" descr=""/>
          <p:cNvSpPr txBox="1"/>
          <p:nvPr/>
        </p:nvSpPr>
        <p:spPr>
          <a:xfrm>
            <a:off x="11418829" y="5396329"/>
            <a:ext cx="12960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DropDav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9" name="object 99" descr=""/>
          <p:cNvGrpSpPr/>
          <p:nvPr/>
        </p:nvGrpSpPr>
        <p:grpSpPr>
          <a:xfrm>
            <a:off x="9840747" y="6067112"/>
            <a:ext cx="709930" cy="789940"/>
            <a:chOff x="9840747" y="6067112"/>
            <a:chExt cx="709930" cy="789940"/>
          </a:xfrm>
        </p:grpSpPr>
        <p:pic>
          <p:nvPicPr>
            <p:cNvPr id="100" name="object 10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840747" y="6067112"/>
              <a:ext cx="709546" cy="789715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878847" y="6083300"/>
              <a:ext cx="633346" cy="710027"/>
            </a:xfrm>
            <a:prstGeom prst="rect">
              <a:avLst/>
            </a:prstGeom>
          </p:spPr>
        </p:pic>
      </p:grpSp>
      <p:sp>
        <p:nvSpPr>
          <p:cNvPr id="102" name="object 102" descr=""/>
          <p:cNvSpPr txBox="1"/>
          <p:nvPr/>
        </p:nvSpPr>
        <p:spPr>
          <a:xfrm>
            <a:off x="7404689" y="6153114"/>
            <a:ext cx="3277870" cy="1318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b="1">
                <a:solidFill>
                  <a:srgbClr val="FA2500"/>
                </a:solidFill>
                <a:latin typeface="Arial"/>
                <a:cs typeface="Arial"/>
              </a:rPr>
              <a:t>SaaS</a:t>
            </a:r>
            <a:r>
              <a:rPr dirty="0" sz="3400" spc="-5" b="1">
                <a:solidFill>
                  <a:srgbClr val="FA25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FA2500"/>
                </a:solidFill>
                <a:latin typeface="Arial"/>
                <a:cs typeface="Arial"/>
              </a:rPr>
              <a:t>setup</a:t>
            </a:r>
            <a:endParaRPr sz="3400">
              <a:latin typeface="Arial"/>
              <a:cs typeface="Arial"/>
            </a:endParaRPr>
          </a:p>
          <a:p>
            <a:pPr marL="329565">
              <a:lnSpc>
                <a:spcPct val="100000"/>
              </a:lnSpc>
              <a:spcBef>
                <a:spcPts val="3220"/>
              </a:spcBef>
              <a:tabLst>
                <a:tab pos="2316480" algn="l"/>
              </a:tabLst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Dropbox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GDrive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3" name="object 103" descr=""/>
          <p:cNvGrpSpPr/>
          <p:nvPr/>
        </p:nvGrpSpPr>
        <p:grpSpPr>
          <a:xfrm>
            <a:off x="6628688" y="3380369"/>
            <a:ext cx="3921760" cy="1792605"/>
            <a:chOff x="6628688" y="3380369"/>
            <a:chExt cx="3921760" cy="1792605"/>
          </a:xfrm>
        </p:grpSpPr>
        <p:pic>
          <p:nvPicPr>
            <p:cNvPr id="104" name="object 10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840747" y="3553929"/>
              <a:ext cx="709546" cy="1618927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878847" y="3568699"/>
              <a:ext cx="633346" cy="1540657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628688" y="3380369"/>
              <a:ext cx="3766673" cy="268587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667499" y="3390899"/>
              <a:ext cx="3695699" cy="190499"/>
            </a:xfrm>
            <a:prstGeom prst="rect">
              <a:avLst/>
            </a:prstGeom>
          </p:spPr>
        </p:pic>
      </p:grpSp>
      <p:sp>
        <p:nvSpPr>
          <p:cNvPr id="108" name="object 108" descr=""/>
          <p:cNvSpPr txBox="1"/>
          <p:nvPr/>
        </p:nvSpPr>
        <p:spPr>
          <a:xfrm>
            <a:off x="7968356" y="3828970"/>
            <a:ext cx="12338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>
                <a:latin typeface="Arial"/>
                <a:cs typeface="Arial"/>
              </a:rPr>
              <a:t>WebDAV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9" name="object 109" descr=""/>
          <p:cNvSpPr txBox="1"/>
          <p:nvPr/>
        </p:nvSpPr>
        <p:spPr>
          <a:xfrm>
            <a:off x="3625805" y="5742743"/>
            <a:ext cx="1290320" cy="7594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</a:pPr>
            <a:r>
              <a:rPr dirty="0" sz="2400" spc="-10">
                <a:latin typeface="Arial"/>
                <a:cs typeface="Arial"/>
              </a:rPr>
              <a:t>native protocols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0" name="object 110" descr=""/>
          <p:cNvSpPr txBox="1"/>
          <p:nvPr/>
        </p:nvSpPr>
        <p:spPr>
          <a:xfrm>
            <a:off x="10898672" y="6048967"/>
            <a:ext cx="1290320" cy="7594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</a:pPr>
            <a:r>
              <a:rPr dirty="0" sz="2400" spc="-10">
                <a:latin typeface="Arial"/>
                <a:cs typeface="Arial"/>
              </a:rPr>
              <a:t>native protocols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1" name="object 111" descr=""/>
          <p:cNvSpPr txBox="1"/>
          <p:nvPr/>
        </p:nvSpPr>
        <p:spPr>
          <a:xfrm>
            <a:off x="444083" y="6031040"/>
            <a:ext cx="224917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20" b="1">
                <a:solidFill>
                  <a:srgbClr val="FA2500"/>
                </a:solidFill>
                <a:latin typeface="Arial"/>
                <a:cs typeface="Arial"/>
              </a:rPr>
              <a:t>Your</a:t>
            </a:r>
            <a:r>
              <a:rPr dirty="0" sz="3400" spc="-200" b="1">
                <a:solidFill>
                  <a:srgbClr val="FA25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FA2500"/>
                </a:solidFill>
                <a:latin typeface="Arial"/>
                <a:cs typeface="Arial"/>
              </a:rPr>
              <a:t>setup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654050" y="2279650"/>
          <a:ext cx="12022455" cy="74021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7640"/>
                <a:gridCol w="3977640"/>
                <a:gridCol w="3977639"/>
              </a:tblGrid>
              <a:tr h="1295400">
                <a:tc>
                  <a:txBody>
                    <a:bodyPr/>
                    <a:lstStyle/>
                    <a:p>
                      <a:pPr marL="1009650" marR="1002030" indent="318135">
                        <a:lnSpc>
                          <a:spcPts val="3100"/>
                        </a:lnSpc>
                        <a:spcBef>
                          <a:spcPts val="2070"/>
                        </a:spcBef>
                      </a:pP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Storage/ </a:t>
                      </a:r>
                      <a:r>
                        <a:rPr dirty="0" sz="2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Web</a:t>
                      </a:r>
                      <a:r>
                        <a:rPr dirty="0" sz="2600" spc="-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2628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E7790"/>
                    </a:solidFill>
                  </a:tcPr>
                </a:tc>
                <a:tc>
                  <a:txBody>
                    <a:bodyPr/>
                    <a:lstStyle/>
                    <a:p>
                      <a:pPr marL="1290955" marR="1100455" indent="-183515">
                        <a:lnSpc>
                          <a:spcPts val="3100"/>
                        </a:lnSpc>
                        <a:spcBef>
                          <a:spcPts val="2070"/>
                        </a:spcBef>
                      </a:pP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self-hosted (Privacy)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2628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E779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016000" marR="1008380">
                        <a:lnSpc>
                          <a:spcPts val="3100"/>
                        </a:lnSpc>
                        <a:spcBef>
                          <a:spcPts val="470"/>
                        </a:spcBef>
                      </a:pPr>
                      <a:r>
                        <a:rPr dirty="0" sz="2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via</a:t>
                      </a:r>
                      <a:r>
                        <a:rPr dirty="0" sz="260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external </a:t>
                      </a:r>
                      <a:r>
                        <a:rPr dirty="0" sz="2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SaaS</a:t>
                      </a:r>
                      <a:r>
                        <a:rPr dirty="0" sz="2600" spc="-7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Bridge</a:t>
                      </a:r>
                      <a:endParaRPr sz="26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3000"/>
                        </a:lnSpc>
                      </a:pPr>
                      <a:r>
                        <a:rPr dirty="0" sz="2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(limited</a:t>
                      </a:r>
                      <a:r>
                        <a:rPr dirty="0" sz="260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privacy?)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96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E7790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3110"/>
                        </a:lnSpc>
                        <a:spcBef>
                          <a:spcPts val="350"/>
                        </a:spcBef>
                      </a:pPr>
                      <a:r>
                        <a:rPr dirty="0" sz="2600" spc="-10" b="1">
                          <a:latin typeface="Arial"/>
                          <a:cs typeface="Arial"/>
                        </a:rPr>
                        <a:t>WebDAV</a:t>
                      </a:r>
                      <a:endParaRPr sz="2600">
                        <a:latin typeface="Arial"/>
                        <a:cs typeface="Arial"/>
                      </a:endParaRPr>
                    </a:p>
                    <a:p>
                      <a:pPr marL="275590" marR="176530" indent="290195">
                        <a:lnSpc>
                          <a:spcPts val="3100"/>
                        </a:lnSpc>
                        <a:spcBef>
                          <a:spcPts val="110"/>
                        </a:spcBef>
                      </a:pPr>
                      <a:r>
                        <a:rPr dirty="0" sz="2600">
                          <a:latin typeface="Arial"/>
                          <a:cs typeface="Arial"/>
                        </a:rPr>
                        <a:t>(Owncloud,</a:t>
                      </a:r>
                      <a:r>
                        <a:rPr dirty="0" sz="2600" spc="2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>
                          <a:latin typeface="Arial"/>
                          <a:cs typeface="Arial"/>
                        </a:rPr>
                        <a:t>BaseX, </a:t>
                      </a:r>
                      <a:r>
                        <a:rPr dirty="0" sz="2600" spc="-30">
                          <a:latin typeface="Arial"/>
                          <a:cs typeface="Arial"/>
                        </a:rPr>
                        <a:t>eXist-</a:t>
                      </a:r>
                      <a:r>
                        <a:rPr dirty="0" sz="2600">
                          <a:latin typeface="Arial"/>
                          <a:cs typeface="Arial"/>
                        </a:rPr>
                        <a:t>DB,</a:t>
                      </a:r>
                      <a:r>
                        <a:rPr dirty="0" sz="26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>
                          <a:latin typeface="Arial"/>
                          <a:cs typeface="Arial"/>
                        </a:rPr>
                        <a:t>Alfresco,</a:t>
                      </a:r>
                      <a:r>
                        <a:rPr dirty="0" sz="26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>
                          <a:latin typeface="Arial"/>
                          <a:cs typeface="Arial"/>
                        </a:rPr>
                        <a:t>etc.)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  <a:tr h="7194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dirty="0" sz="2600" b="1">
                          <a:latin typeface="Arial"/>
                          <a:cs typeface="Arial"/>
                        </a:rPr>
                        <a:t>Amazon</a:t>
                      </a:r>
                      <a:r>
                        <a:rPr dirty="0" sz="2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25" b="1">
                          <a:latin typeface="Arial"/>
                          <a:cs typeface="Arial"/>
                        </a:rPr>
                        <a:t>S3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158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158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1587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  <a:tr h="576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2600" b="1">
                          <a:latin typeface="Arial"/>
                          <a:cs typeface="Arial"/>
                        </a:rPr>
                        <a:t>Local</a:t>
                      </a:r>
                      <a:r>
                        <a:rPr dirty="0" sz="26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latin typeface="Arial"/>
                          <a:cs typeface="Arial"/>
                        </a:rPr>
                        <a:t>filesystem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NO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  <a:tr h="53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spc="-10" b="1">
                          <a:latin typeface="Arial"/>
                          <a:cs typeface="Arial"/>
                        </a:rPr>
                        <a:t>Dropbox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b="1">
                          <a:latin typeface="Arial"/>
                          <a:cs typeface="Arial"/>
                        </a:rPr>
                        <a:t>(YES,</a:t>
                      </a:r>
                      <a:r>
                        <a:rPr dirty="0" sz="2600" spc="-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b="1">
                          <a:latin typeface="Arial"/>
                          <a:cs typeface="Arial"/>
                        </a:rPr>
                        <a:t>auth</a:t>
                      </a:r>
                      <a:r>
                        <a:rPr dirty="0" sz="26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b="1">
                          <a:latin typeface="Arial"/>
                          <a:cs typeface="Arial"/>
                        </a:rPr>
                        <a:t>token</a:t>
                      </a:r>
                      <a:r>
                        <a:rPr dirty="0" sz="26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10" b="1">
                          <a:latin typeface="Arial"/>
                          <a:cs typeface="Arial"/>
                        </a:rPr>
                        <a:t>issues)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  <a:tr h="53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spc="-10" b="1">
                          <a:latin typeface="Arial"/>
                          <a:cs typeface="Arial"/>
                        </a:rPr>
                        <a:t>FTP/SFTP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b="1">
                          <a:latin typeface="Arial"/>
                          <a:cs typeface="Arial"/>
                        </a:rPr>
                        <a:t>(YES,</a:t>
                      </a:r>
                      <a:r>
                        <a:rPr dirty="0" sz="2600" spc="-7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600" spc="-20" b="1">
                          <a:latin typeface="Arial"/>
                          <a:cs typeface="Arial"/>
                        </a:rPr>
                        <a:t>V1.4)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algn="ctr" marL="137795" marR="13017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4Shared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ADrive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Alfresco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Amazon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Cloud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Amazon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S3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Box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CloudMe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Copy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Cubby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15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Bucket</a:t>
                      </a:r>
                      <a:r>
                        <a:rPr dirty="0" sz="15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DriveOnWeb</a:t>
                      </a:r>
                      <a:r>
                        <a:rPr dirty="0" sz="15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Dropbox</a:t>
                      </a:r>
                      <a:r>
                        <a:rPr dirty="0" sz="15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Dump Truck</a:t>
                      </a:r>
                      <a:r>
                        <a:rPr dirty="0" sz="15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Evernote</a:t>
                      </a:r>
                      <a:r>
                        <a:rPr dirty="0" sz="15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85">
                          <a:latin typeface="Arial"/>
                          <a:cs typeface="Arial"/>
                        </a:rPr>
                        <a:t>FTP</a:t>
                      </a:r>
                      <a:r>
                        <a:rPr dirty="0" sz="15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Fabasoft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Facebook FilesAnywhere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Flickr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GMX.DE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Google</a:t>
                      </a:r>
                      <a:r>
                        <a:rPr dirty="0" sz="15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Drive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HiDrive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Huddle</a:t>
                      </a:r>
                      <a:r>
                        <a:rPr dirty="0" sz="15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LiveDrive</a:t>
                      </a:r>
                      <a:r>
                        <a:rPr dirty="0" sz="15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Mediencenter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MyDrive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OneDrive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Online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FileFolder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OwnCloud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Picasa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SugarSync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TrendMicro SafeSync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Web.de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WebDAV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Yandex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768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7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NO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70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600" spc="-25" b="1">
                          <a:latin typeface="Arial"/>
                          <a:cs typeface="Arial"/>
                        </a:rPr>
                        <a:t>YES</a:t>
                      </a:r>
                      <a:endParaRPr sz="2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7988" y="932691"/>
            <a:ext cx="1094930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/>
              <a:t>pyfilesystem</a:t>
            </a:r>
            <a:r>
              <a:rPr dirty="0" sz="7200" spc="195"/>
              <a:t> </a:t>
            </a:r>
            <a:r>
              <a:rPr dirty="0" sz="7200" spc="60"/>
              <a:t>driver</a:t>
            </a:r>
            <a:r>
              <a:rPr dirty="0" sz="7200" spc="200"/>
              <a:t> </a:t>
            </a:r>
            <a:r>
              <a:rPr dirty="0" sz="7200" spc="-10"/>
              <a:t>options</a:t>
            </a:r>
            <a:endParaRPr sz="7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493" y="2201574"/>
            <a:ext cx="12268017" cy="716256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96089" y="170140"/>
            <a:ext cx="8013065" cy="1521460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 marR="5080" indent="120014">
              <a:lnSpc>
                <a:spcPct val="100299"/>
              </a:lnSpc>
              <a:spcBef>
                <a:spcPts val="80"/>
              </a:spcBef>
            </a:pPr>
            <a:r>
              <a:rPr dirty="0" sz="4900" spc="45"/>
              <a:t>Supported</a:t>
            </a:r>
            <a:r>
              <a:rPr dirty="0" sz="4900" spc="110"/>
              <a:t> </a:t>
            </a:r>
            <a:r>
              <a:rPr dirty="0" sz="4900"/>
              <a:t>services</a:t>
            </a:r>
            <a:r>
              <a:rPr dirty="0" sz="4900" spc="110"/>
              <a:t> </a:t>
            </a:r>
            <a:r>
              <a:rPr dirty="0" sz="4900" spc="-10"/>
              <a:t>through </a:t>
            </a:r>
            <a:r>
              <a:rPr dirty="0" sz="4900"/>
              <a:t>3rd</a:t>
            </a:r>
            <a:r>
              <a:rPr dirty="0" sz="4900" spc="100"/>
              <a:t> </a:t>
            </a:r>
            <a:r>
              <a:rPr dirty="0" sz="4900" spc="50"/>
              <a:t>party</a:t>
            </a:r>
            <a:r>
              <a:rPr dirty="0" sz="4900" spc="85"/>
              <a:t> </a:t>
            </a:r>
            <a:r>
              <a:rPr dirty="0" sz="4900"/>
              <a:t>services</a:t>
            </a:r>
            <a:r>
              <a:rPr dirty="0" sz="4900" spc="100"/>
              <a:t> </a:t>
            </a:r>
            <a:r>
              <a:rPr dirty="0" sz="4900" spc="-10"/>
              <a:t>(example)</a:t>
            </a:r>
            <a:endParaRPr sz="49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8185" y="7014302"/>
            <a:ext cx="1124902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 b="1">
                <a:latin typeface="Arial"/>
                <a:cs typeface="Arial"/>
              </a:rPr>
              <a:t>https://pypi.python.org/pypi/xmldirector.plonecore/1.3.0b1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530600"/>
            <a:ext cx="11023600" cy="19939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8059" y="3823120"/>
            <a:ext cx="8869045" cy="2044700"/>
          </a:xfrm>
          <a:prstGeom prst="rect"/>
        </p:spPr>
        <p:txBody>
          <a:bodyPr wrap="square" lIns="0" tIns="37465" rIns="0" bIns="0" rtlCol="0" vert="horz">
            <a:spAutoFit/>
          </a:bodyPr>
          <a:lstStyle/>
          <a:p>
            <a:pPr marL="12700" marR="5080" indent="933450">
              <a:lnSpc>
                <a:spcPts val="7900"/>
              </a:lnSpc>
              <a:spcBef>
                <a:spcPts val="295"/>
              </a:spcBef>
            </a:pPr>
            <a:r>
              <a:rPr dirty="0" sz="6650"/>
              <a:t>Document</a:t>
            </a:r>
            <a:r>
              <a:rPr dirty="0" sz="6650" spc="300"/>
              <a:t> </a:t>
            </a:r>
            <a:r>
              <a:rPr dirty="0" sz="6650" spc="-10"/>
              <a:t>formats </a:t>
            </a:r>
            <a:r>
              <a:rPr dirty="0" sz="6650" spc="110"/>
              <a:t>and</a:t>
            </a:r>
            <a:r>
              <a:rPr dirty="0" sz="6650" spc="155"/>
              <a:t> </a:t>
            </a:r>
            <a:r>
              <a:rPr dirty="0" sz="6650"/>
              <a:t>conversion</a:t>
            </a:r>
            <a:r>
              <a:rPr dirty="0" sz="6650" spc="170"/>
              <a:t> </a:t>
            </a:r>
            <a:r>
              <a:rPr dirty="0" sz="6650" spc="-10"/>
              <a:t>options</a:t>
            </a:r>
            <a:endParaRPr sz="665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90314" rIns="0" bIns="0" rtlCol="0" vert="horz">
            <a:spAutoFit/>
          </a:bodyPr>
          <a:lstStyle/>
          <a:p>
            <a:pPr marL="2228850" marR="5080" indent="-483234">
              <a:lnSpc>
                <a:spcPct val="100000"/>
              </a:lnSpc>
              <a:spcBef>
                <a:spcPts val="100"/>
              </a:spcBef>
            </a:pPr>
            <a:r>
              <a:rPr dirty="0" spc="-75"/>
              <a:t>Professional </a:t>
            </a:r>
            <a:r>
              <a:rPr dirty="0" spc="-10"/>
              <a:t>Publishing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81000" y="698500"/>
            <a:ext cx="4537075" cy="1970405"/>
            <a:chOff x="381000" y="698500"/>
            <a:chExt cx="4537075" cy="19704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698500"/>
              <a:ext cx="4536926" cy="197008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" y="711200"/>
              <a:ext cx="4457700" cy="1892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3600" y="1435100"/>
              <a:ext cx="3581400" cy="4699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6797" y="1321635"/>
            <a:ext cx="354584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>
                <a:solidFill>
                  <a:srgbClr val="FFFFFF"/>
                </a:solidFill>
              </a:rPr>
              <a:t>Structured</a:t>
            </a:r>
            <a:r>
              <a:rPr dirty="0" sz="4000" spc="-40">
                <a:solidFill>
                  <a:srgbClr val="FFFFFF"/>
                </a:solidFill>
              </a:rPr>
              <a:t> </a:t>
            </a:r>
            <a:r>
              <a:rPr dirty="0" sz="4000" spc="-20">
                <a:solidFill>
                  <a:srgbClr val="FFFFFF"/>
                </a:solidFill>
              </a:rPr>
              <a:t>data</a:t>
            </a:r>
            <a:endParaRPr sz="4000"/>
          </a:p>
        </p:txBody>
      </p:sp>
      <p:grpSp>
        <p:nvGrpSpPr>
          <p:cNvPr id="8" name="object 8" descr=""/>
          <p:cNvGrpSpPr/>
          <p:nvPr/>
        </p:nvGrpSpPr>
        <p:grpSpPr>
          <a:xfrm>
            <a:off x="7810500" y="7135812"/>
            <a:ext cx="4537075" cy="1970405"/>
            <a:chOff x="7810500" y="7135812"/>
            <a:chExt cx="4537075" cy="1970405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0500" y="7135812"/>
              <a:ext cx="4536926" cy="197008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8600" y="7150100"/>
              <a:ext cx="4457700" cy="18923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04300" y="7886700"/>
              <a:ext cx="2184400" cy="4572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8993366" y="7758948"/>
            <a:ext cx="217170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Metadata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708900" y="698500"/>
            <a:ext cx="4537075" cy="1970405"/>
            <a:chOff x="7708900" y="698500"/>
            <a:chExt cx="4537075" cy="1970405"/>
          </a:xfrm>
        </p:grpSpPr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08900" y="698500"/>
              <a:ext cx="4536926" cy="1970087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47000" y="711200"/>
              <a:ext cx="4457700" cy="18923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61300" y="1435100"/>
              <a:ext cx="4241800" cy="46990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7865606" y="1321635"/>
            <a:ext cx="422402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Structured</a:t>
            </a:r>
            <a:r>
              <a:rPr dirty="0" sz="4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381000" y="7135812"/>
            <a:ext cx="4537075" cy="1970405"/>
            <a:chOff x="381000" y="7135812"/>
            <a:chExt cx="4537075" cy="1970405"/>
          </a:xfrm>
        </p:grpSpPr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00" y="7135812"/>
              <a:ext cx="4536926" cy="197008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100" y="7150100"/>
              <a:ext cx="4457700" cy="18923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3200" y="7569200"/>
              <a:ext cx="2374900" cy="4699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89100" y="8178800"/>
              <a:ext cx="1930400" cy="469900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1465060" y="7451171"/>
            <a:ext cx="2369185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Document relations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08700" y="406400"/>
            <a:ext cx="6110538" cy="615169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300" y="254000"/>
            <a:ext cx="5156862" cy="668932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88685" y="61085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0185" y="6012917"/>
            <a:ext cx="672973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Industry</a:t>
            </a:r>
            <a:r>
              <a:rPr dirty="0" sz="3800" spc="13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standard</a:t>
            </a:r>
            <a:r>
              <a:rPr dirty="0" sz="3800" spc="135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in</a:t>
            </a:r>
            <a:r>
              <a:rPr dirty="0" sz="3800" spc="130">
                <a:latin typeface="Arial"/>
                <a:cs typeface="Arial"/>
              </a:rPr>
              <a:t> </a:t>
            </a:r>
            <a:r>
              <a:rPr dirty="0" sz="3800" spc="40">
                <a:latin typeface="Arial"/>
                <a:cs typeface="Arial"/>
              </a:rPr>
              <a:t>publishing</a:t>
            </a:r>
            <a:endParaRPr sz="3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88685" y="69975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60185" y="6901918"/>
            <a:ext cx="331597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structured</a:t>
            </a:r>
            <a:r>
              <a:rPr dirty="0" sz="3800" spc="225">
                <a:latin typeface="Arial"/>
                <a:cs typeface="Arial"/>
              </a:rPr>
              <a:t> </a:t>
            </a:r>
            <a:r>
              <a:rPr dirty="0" sz="3800" spc="-20">
                <a:latin typeface="Arial"/>
                <a:cs typeface="Arial"/>
              </a:rPr>
              <a:t>data</a:t>
            </a:r>
            <a:endParaRPr sz="38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88685" y="78865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60185" y="7790918"/>
            <a:ext cx="396049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structured</a:t>
            </a:r>
            <a:r>
              <a:rPr dirty="0" sz="3800" spc="225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content</a:t>
            </a:r>
            <a:endParaRPr sz="3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88685" y="87755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60185" y="8679918"/>
            <a:ext cx="1000315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not</a:t>
            </a:r>
            <a:r>
              <a:rPr dirty="0" sz="3800" spc="7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many</a:t>
            </a:r>
            <a:r>
              <a:rPr dirty="0" sz="3800" spc="7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alternatives</a:t>
            </a:r>
            <a:r>
              <a:rPr dirty="0" sz="3800" spc="75">
                <a:latin typeface="Arial"/>
                <a:cs typeface="Arial"/>
              </a:rPr>
              <a:t> </a:t>
            </a:r>
            <a:r>
              <a:rPr dirty="0" sz="3800" spc="55">
                <a:latin typeface="Arial"/>
                <a:cs typeface="Arial"/>
              </a:rPr>
              <a:t>besides</a:t>
            </a:r>
            <a:r>
              <a:rPr dirty="0" sz="3800" spc="7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Indesign</a:t>
            </a:r>
            <a:r>
              <a:rPr dirty="0" sz="3800" spc="75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stuff…</a:t>
            </a:r>
            <a:endParaRPr sz="3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0151" y="752859"/>
            <a:ext cx="7162800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65"/>
              <a:t>Advantages</a:t>
            </a:r>
            <a:r>
              <a:rPr dirty="0" sz="6400" spc="10"/>
              <a:t> </a:t>
            </a:r>
            <a:r>
              <a:rPr dirty="0" sz="6400"/>
              <a:t>of</a:t>
            </a:r>
            <a:r>
              <a:rPr dirty="0" sz="6400" spc="15"/>
              <a:t> </a:t>
            </a:r>
            <a:r>
              <a:rPr dirty="0" sz="6400" spc="-110"/>
              <a:t>XML</a:t>
            </a:r>
            <a:endParaRPr sz="6400"/>
          </a:p>
        </p:txBody>
      </p:sp>
      <p:sp>
        <p:nvSpPr>
          <p:cNvPr id="3" name="object 3" descr=""/>
          <p:cNvSpPr txBox="1"/>
          <p:nvPr/>
        </p:nvSpPr>
        <p:spPr>
          <a:xfrm>
            <a:off x="166951" y="3009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8451" y="2914117"/>
            <a:ext cx="511302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XML</a:t>
            </a:r>
            <a:r>
              <a:rPr dirty="0" sz="3800" spc="-9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structure</a:t>
            </a:r>
            <a:r>
              <a:rPr dirty="0" sz="3800" spc="-90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definition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1451" y="3898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28523" y="3803117"/>
            <a:ext cx="5563870" cy="118872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55"/>
              </a:spcBef>
            </a:pPr>
            <a:r>
              <a:rPr dirty="0" sz="3800">
                <a:latin typeface="Arial"/>
                <a:cs typeface="Arial"/>
              </a:rPr>
              <a:t>Document</a:t>
            </a:r>
            <a:r>
              <a:rPr dirty="0" sz="3800" spc="-10">
                <a:latin typeface="Arial"/>
                <a:cs typeface="Arial"/>
              </a:rPr>
              <a:t> </a:t>
            </a:r>
            <a:r>
              <a:rPr dirty="0" sz="3800" spc="-50">
                <a:latin typeface="Arial"/>
                <a:cs typeface="Arial"/>
              </a:rPr>
              <a:t>Type</a:t>
            </a:r>
            <a:r>
              <a:rPr dirty="0" sz="3800" spc="-5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Definition (DTD)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11451" y="53719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28523" y="5276317"/>
            <a:ext cx="428879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XML</a:t>
            </a:r>
            <a:r>
              <a:rPr dirty="0" sz="3800" spc="-120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Schema</a:t>
            </a:r>
            <a:r>
              <a:rPr dirty="0" sz="3800" spc="-114">
                <a:latin typeface="Arial"/>
                <a:cs typeface="Arial"/>
              </a:rPr>
              <a:t> </a:t>
            </a:r>
            <a:r>
              <a:rPr dirty="0" sz="3800" spc="-75">
                <a:latin typeface="Arial"/>
                <a:cs typeface="Arial"/>
              </a:rPr>
              <a:t>(XSD)</a:t>
            </a:r>
            <a:endParaRPr sz="3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1451" y="62609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28523" y="6165317"/>
            <a:ext cx="195643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30">
                <a:latin typeface="Arial"/>
                <a:cs typeface="Arial"/>
              </a:rPr>
              <a:t>RelaxNG</a:t>
            </a:r>
            <a:endParaRPr sz="3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6951" y="77341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6051" y="7328637"/>
            <a:ext cx="4413885" cy="1803400"/>
          </a:xfrm>
          <a:prstGeom prst="rect">
            <a:avLst/>
          </a:prstGeom>
        </p:spPr>
        <p:txBody>
          <a:bodyPr wrap="square" lIns="0" tIns="322580" rIns="0" bIns="0" rtlCol="0" vert="horz">
            <a:spAutoFit/>
          </a:bodyPr>
          <a:lstStyle/>
          <a:p>
            <a:pPr marL="165100">
              <a:lnSpc>
                <a:spcPct val="100000"/>
              </a:lnSpc>
              <a:spcBef>
                <a:spcPts val="2540"/>
              </a:spcBef>
            </a:pPr>
            <a:r>
              <a:rPr dirty="0" sz="3800">
                <a:latin typeface="Arial"/>
                <a:cs typeface="Arial"/>
              </a:rPr>
              <a:t>XML</a:t>
            </a:r>
            <a:r>
              <a:rPr dirty="0" sz="3800" spc="-45">
                <a:latin typeface="Arial"/>
                <a:cs typeface="Arial"/>
              </a:rPr>
              <a:t> </a:t>
            </a:r>
            <a:r>
              <a:rPr dirty="0" sz="3800">
                <a:latin typeface="Arial"/>
                <a:cs typeface="Arial"/>
              </a:rPr>
              <a:t>business</a:t>
            </a:r>
            <a:r>
              <a:rPr dirty="0" sz="3800" spc="-40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rules</a:t>
            </a:r>
            <a:endParaRPr sz="3800">
              <a:latin typeface="Arial"/>
              <a:cs typeface="Arial"/>
            </a:endParaRPr>
          </a:p>
          <a:p>
            <a:pPr marL="554990" indent="-516890">
              <a:lnSpc>
                <a:spcPct val="100000"/>
              </a:lnSpc>
              <a:spcBef>
                <a:spcPts val="2440"/>
              </a:spcBef>
              <a:buClr>
                <a:srgbClr val="A6AAA9"/>
              </a:buClr>
              <a:buSzPct val="69736"/>
              <a:buFont typeface="Lucida Sans Unicode"/>
              <a:buChar char="•"/>
              <a:tabLst>
                <a:tab pos="554990" algn="l"/>
              </a:tabLst>
            </a:pPr>
            <a:r>
              <a:rPr dirty="0" sz="3800" spc="-10">
                <a:latin typeface="Arial"/>
                <a:cs typeface="Arial"/>
              </a:rPr>
              <a:t>Schematron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835900" y="2425700"/>
            <a:ext cx="5022850" cy="7092950"/>
            <a:chOff x="7835900" y="2425700"/>
            <a:chExt cx="5022850" cy="7092950"/>
          </a:xfrm>
        </p:grpSpPr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5900" y="2425700"/>
              <a:ext cx="5016500" cy="32639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600" y="5725880"/>
              <a:ext cx="5003800" cy="378641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848600" y="5715000"/>
              <a:ext cx="5003800" cy="3797300"/>
            </a:xfrm>
            <a:custGeom>
              <a:avLst/>
              <a:gdLst/>
              <a:ahLst/>
              <a:cxnLst/>
              <a:rect l="l" t="t" r="r" b="b"/>
              <a:pathLst>
                <a:path w="5003800" h="3797300">
                  <a:moveTo>
                    <a:pt x="0" y="0"/>
                  </a:moveTo>
                  <a:lnTo>
                    <a:pt x="5003800" y="0"/>
                  </a:lnTo>
                  <a:lnTo>
                    <a:pt x="5003800" y="3797299"/>
                  </a:lnTo>
                  <a:lnTo>
                    <a:pt x="0" y="37972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2752" rIns="0" bIns="0" rtlCol="0" vert="horz">
            <a:spAutoFit/>
          </a:bodyPr>
          <a:lstStyle/>
          <a:p>
            <a:pPr marL="281686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XML</a:t>
            </a:r>
            <a:r>
              <a:rPr dirty="0" sz="6400" spc="-400"/>
              <a:t> </a:t>
            </a:r>
            <a:r>
              <a:rPr dirty="0" sz="6400" spc="-10"/>
              <a:t>transformations</a:t>
            </a:r>
            <a:endParaRPr sz="6400"/>
          </a:p>
        </p:txBody>
      </p:sp>
      <p:sp>
        <p:nvSpPr>
          <p:cNvPr id="3" name="object 3" descr=""/>
          <p:cNvSpPr txBox="1"/>
          <p:nvPr/>
        </p:nvSpPr>
        <p:spPr>
          <a:xfrm>
            <a:off x="166951" y="3009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8451" y="2914117"/>
            <a:ext cx="3449954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35">
                <a:latin typeface="Arial"/>
                <a:cs typeface="Arial"/>
              </a:rPr>
              <a:t>Transformations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1451" y="3898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28523" y="3803117"/>
            <a:ext cx="395033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 spc="-260">
                <a:latin typeface="Arial"/>
                <a:cs typeface="Arial"/>
              </a:rPr>
              <a:t>XSLT</a:t>
            </a:r>
            <a:r>
              <a:rPr dirty="0" sz="3800">
                <a:latin typeface="Arial"/>
                <a:cs typeface="Arial"/>
              </a:rPr>
              <a:t> (version 1-</a:t>
            </a:r>
            <a:r>
              <a:rPr dirty="0" sz="3800" spc="-25">
                <a:latin typeface="Arial"/>
                <a:cs typeface="Arial"/>
              </a:rPr>
              <a:t>3)</a:t>
            </a:r>
            <a:endParaRPr sz="3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11451" y="4787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28523" y="4692117"/>
            <a:ext cx="450469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rule</a:t>
            </a:r>
            <a:r>
              <a:rPr dirty="0" sz="3800" spc="-25">
                <a:latin typeface="Arial"/>
                <a:cs typeface="Arial"/>
              </a:rPr>
              <a:t> </a:t>
            </a:r>
            <a:r>
              <a:rPr dirty="0" sz="3800" spc="80">
                <a:latin typeface="Arial"/>
                <a:cs typeface="Arial"/>
              </a:rPr>
              <a:t>based</a:t>
            </a:r>
            <a:r>
              <a:rPr dirty="0" sz="3800" spc="-25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language</a:t>
            </a:r>
            <a:endParaRPr sz="38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1451" y="56767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28523" y="5581117"/>
            <a:ext cx="5193665" cy="118872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55"/>
              </a:spcBef>
            </a:pPr>
            <a:r>
              <a:rPr dirty="0" sz="3800" spc="-25">
                <a:latin typeface="Arial"/>
                <a:cs typeface="Arial"/>
              </a:rPr>
              <a:t>Transformation</a:t>
            </a:r>
            <a:r>
              <a:rPr dirty="0" sz="3800" spc="-170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between </a:t>
            </a:r>
            <a:r>
              <a:rPr dirty="0" sz="3800">
                <a:latin typeface="Arial"/>
                <a:cs typeface="Arial"/>
              </a:rPr>
              <a:t>XML</a:t>
            </a:r>
            <a:r>
              <a:rPr dirty="0" sz="3800" spc="-235">
                <a:latin typeface="Arial"/>
                <a:cs typeface="Arial"/>
              </a:rPr>
              <a:t> </a:t>
            </a:r>
            <a:r>
              <a:rPr dirty="0" sz="3800" spc="-10">
                <a:latin typeface="Arial"/>
                <a:cs typeface="Arial"/>
              </a:rPr>
              <a:t>dialects</a:t>
            </a:r>
            <a:endParaRPr sz="3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1451" y="71499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28523" y="7054318"/>
            <a:ext cx="206438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or </a:t>
            </a:r>
            <a:r>
              <a:rPr dirty="0" sz="3800" spc="-30">
                <a:latin typeface="Arial"/>
                <a:cs typeface="Arial"/>
              </a:rPr>
              <a:t>Python</a:t>
            </a:r>
            <a:endParaRPr sz="38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11451" y="8038934"/>
            <a:ext cx="215265" cy="4311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650" spc="-130">
                <a:solidFill>
                  <a:srgbClr val="A6AAA9"/>
                </a:solidFill>
                <a:latin typeface="Lucida Sans Unicode"/>
                <a:cs typeface="Lucida Sans Unicode"/>
              </a:rPr>
              <a:t>•</a:t>
            </a:r>
            <a:endParaRPr sz="265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28523" y="7943318"/>
            <a:ext cx="155384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>
                <a:latin typeface="Arial"/>
                <a:cs typeface="Arial"/>
              </a:rPr>
              <a:t>or </a:t>
            </a:r>
            <a:r>
              <a:rPr dirty="0" sz="3800" spc="-25">
                <a:latin typeface="Arial"/>
                <a:cs typeface="Arial"/>
              </a:rPr>
              <a:t>……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6057900" y="1962150"/>
            <a:ext cx="6813550" cy="7675880"/>
            <a:chOff x="6057900" y="1962150"/>
            <a:chExt cx="6813550" cy="7675880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7900" y="6908800"/>
              <a:ext cx="6527800" cy="272877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85100" y="1968500"/>
              <a:ext cx="5080000" cy="5003800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7785100" y="1968500"/>
              <a:ext cx="5080000" cy="5003800"/>
            </a:xfrm>
            <a:custGeom>
              <a:avLst/>
              <a:gdLst/>
              <a:ahLst/>
              <a:cxnLst/>
              <a:rect l="l" t="t" r="r" b="b"/>
              <a:pathLst>
                <a:path w="5080000" h="5003800">
                  <a:moveTo>
                    <a:pt x="0" y="0"/>
                  </a:moveTo>
                  <a:lnTo>
                    <a:pt x="5079999" y="0"/>
                  </a:lnTo>
                  <a:lnTo>
                    <a:pt x="5079999" y="5003800"/>
                  </a:lnTo>
                  <a:lnTo>
                    <a:pt x="0" y="5003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9052" rIns="0" bIns="0" rtlCol="0" vert="horz">
            <a:spAutoFit/>
          </a:bodyPr>
          <a:lstStyle/>
          <a:p>
            <a:pPr algn="ctr" marL="233679">
              <a:lnSpc>
                <a:spcPct val="100000"/>
              </a:lnSpc>
              <a:spcBef>
                <a:spcPts val="100"/>
              </a:spcBef>
            </a:pPr>
            <a:r>
              <a:rPr dirty="0" sz="6400" spc="-25"/>
              <a:t>XML</a:t>
            </a:r>
            <a:endParaRPr sz="6400"/>
          </a:p>
          <a:p>
            <a:pPr algn="ctr" marL="233679">
              <a:lnSpc>
                <a:spcPct val="100000"/>
              </a:lnSpc>
              <a:spcBef>
                <a:spcPts val="20"/>
              </a:spcBef>
            </a:pPr>
            <a:r>
              <a:rPr dirty="0" sz="6400"/>
              <a:t>transformation</a:t>
            </a:r>
            <a:r>
              <a:rPr dirty="0" sz="6400" spc="-295"/>
              <a:t> </a:t>
            </a:r>
            <a:r>
              <a:rPr dirty="0" sz="6400" spc="45"/>
              <a:t>pipelines</a:t>
            </a:r>
            <a:endParaRPr sz="6400"/>
          </a:p>
        </p:txBody>
      </p:sp>
      <p:grpSp>
        <p:nvGrpSpPr>
          <p:cNvPr id="3" name="object 3" descr=""/>
          <p:cNvGrpSpPr/>
          <p:nvPr/>
        </p:nvGrpSpPr>
        <p:grpSpPr>
          <a:xfrm>
            <a:off x="302683" y="3466537"/>
            <a:ext cx="1840864" cy="1358900"/>
            <a:chOff x="302683" y="3466537"/>
            <a:chExt cx="1840864" cy="13589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683" y="3466537"/>
              <a:ext cx="1840376" cy="13589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250" y="3486149"/>
              <a:ext cx="1752600" cy="1269999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900" y="3911599"/>
              <a:ext cx="1422400" cy="4572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349249" y="3486149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14325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2475"/>
              </a:spcBef>
            </a:pP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XML</a:t>
            </a:r>
            <a:r>
              <a:rPr dirty="0" sz="4000" spc="-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1063816" y="3466537"/>
            <a:ext cx="1840864" cy="1358900"/>
            <a:chOff x="11063816" y="3466537"/>
            <a:chExt cx="1840864" cy="1358900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63816" y="3466537"/>
              <a:ext cx="1840376" cy="13589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6149" y="3486149"/>
              <a:ext cx="1752600" cy="126999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26799" y="3911599"/>
              <a:ext cx="1511300" cy="4572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1106150" y="3486149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14325" rIns="0" bIns="0" rtlCol="0" vert="horz">
            <a:spAutoFit/>
          </a:bodyPr>
          <a:lstStyle/>
          <a:p>
            <a:pPr marL="153035">
              <a:lnSpc>
                <a:spcPct val="100000"/>
              </a:lnSpc>
              <a:spcBef>
                <a:spcPts val="2475"/>
              </a:spcBef>
            </a:pP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XML</a:t>
            </a:r>
            <a:r>
              <a:rPr dirty="0" sz="4000" spc="-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2942447" y="3466537"/>
            <a:ext cx="1840864" cy="1358900"/>
            <a:chOff x="2942447" y="3466537"/>
            <a:chExt cx="1840864" cy="1358900"/>
          </a:xfrm>
        </p:grpSpPr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2447" y="3466537"/>
              <a:ext cx="1840376" cy="13589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0850" y="3486149"/>
              <a:ext cx="1752600" cy="126999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13099" y="3898899"/>
              <a:ext cx="1308100" cy="48260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2990850" y="3486149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14325" rIns="0" bIns="0" rtlCol="0" vert="horz">
            <a:spAutoFit/>
          </a:bodyPr>
          <a:lstStyle/>
          <a:p>
            <a:pPr marL="254635">
              <a:lnSpc>
                <a:spcPct val="100000"/>
              </a:lnSpc>
              <a:spcBef>
                <a:spcPts val="2475"/>
              </a:spcBef>
            </a:pP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XSLT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582212" y="3466537"/>
            <a:ext cx="1840864" cy="1358900"/>
            <a:chOff x="5582212" y="3466537"/>
            <a:chExt cx="1840864" cy="1358900"/>
          </a:xfrm>
        </p:grpSpPr>
        <p:pic>
          <p:nvPicPr>
            <p:cNvPr id="19" name="object 1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82212" y="3466537"/>
              <a:ext cx="1840376" cy="1358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32450" y="3486149"/>
              <a:ext cx="1739900" cy="126999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54700" y="3898899"/>
              <a:ext cx="1308100" cy="482600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5632450" y="3486149"/>
            <a:ext cx="17399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143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475"/>
              </a:spcBef>
            </a:pP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XSLT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8323015" y="3466537"/>
            <a:ext cx="1840864" cy="1358900"/>
            <a:chOff x="8323015" y="3466537"/>
            <a:chExt cx="1840864" cy="1358900"/>
          </a:xfrm>
        </p:grpSpPr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23015" y="3466537"/>
              <a:ext cx="1840376" cy="13589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2950" y="3486149"/>
              <a:ext cx="1752600" cy="1269999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97900" y="3898899"/>
              <a:ext cx="1295400" cy="482600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8362950" y="3486149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14325" rIns="0" bIns="0" rtlCol="0" vert="horz">
            <a:spAutoFit/>
          </a:bodyPr>
          <a:lstStyle/>
          <a:p>
            <a:pPr marL="263525">
              <a:lnSpc>
                <a:spcPct val="100000"/>
              </a:lnSpc>
              <a:spcBef>
                <a:spcPts val="2475"/>
              </a:spcBef>
            </a:pP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XSLT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2095499" y="3999229"/>
            <a:ext cx="9025890" cy="205740"/>
            <a:chOff x="2095499" y="3999229"/>
            <a:chExt cx="9025890" cy="205740"/>
          </a:xfrm>
        </p:grpSpPr>
        <p:sp>
          <p:nvSpPr>
            <p:cNvPr id="29" name="object 29" descr=""/>
            <p:cNvSpPr/>
            <p:nvPr/>
          </p:nvSpPr>
          <p:spPr>
            <a:xfrm>
              <a:off x="2095499" y="4083050"/>
              <a:ext cx="749300" cy="0"/>
            </a:xfrm>
            <a:custGeom>
              <a:avLst/>
              <a:gdLst/>
              <a:ahLst/>
              <a:cxnLst/>
              <a:rect l="l" t="t" r="r" b="b"/>
              <a:pathLst>
                <a:path w="749300" h="0">
                  <a:moveTo>
                    <a:pt x="0" y="0"/>
                  </a:moveTo>
                  <a:lnTo>
                    <a:pt x="729975" y="0"/>
                  </a:lnTo>
                  <a:lnTo>
                    <a:pt x="7492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2825750" y="3999229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39" h="167639">
                  <a:moveTo>
                    <a:pt x="0" y="0"/>
                  </a:moveTo>
                  <a:lnTo>
                    <a:pt x="0" y="167640"/>
                  </a:lnTo>
                  <a:lnTo>
                    <a:pt x="167639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737099" y="4121149"/>
              <a:ext cx="749300" cy="0"/>
            </a:xfrm>
            <a:custGeom>
              <a:avLst/>
              <a:gdLst/>
              <a:ahLst/>
              <a:cxnLst/>
              <a:rect l="l" t="t" r="r" b="b"/>
              <a:pathLst>
                <a:path w="749300" h="0">
                  <a:moveTo>
                    <a:pt x="0" y="0"/>
                  </a:moveTo>
                  <a:lnTo>
                    <a:pt x="726535" y="0"/>
                  </a:lnTo>
                  <a:lnTo>
                    <a:pt x="7492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467350" y="4037329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39" h="167639">
                  <a:moveTo>
                    <a:pt x="0" y="0"/>
                  </a:moveTo>
                  <a:lnTo>
                    <a:pt x="0" y="167640"/>
                  </a:lnTo>
                  <a:lnTo>
                    <a:pt x="167639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378700" y="4121149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16245" y="0"/>
                  </a:lnTo>
                  <a:lnTo>
                    <a:pt x="8381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197850" y="4037329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40" h="167639">
                  <a:moveTo>
                    <a:pt x="0" y="0"/>
                  </a:moveTo>
                  <a:lnTo>
                    <a:pt x="0" y="167640"/>
                  </a:lnTo>
                  <a:lnTo>
                    <a:pt x="167640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10121900" y="4121149"/>
              <a:ext cx="850900" cy="0"/>
            </a:xfrm>
            <a:custGeom>
              <a:avLst/>
              <a:gdLst/>
              <a:ahLst/>
              <a:cxnLst/>
              <a:rect l="l" t="t" r="r" b="b"/>
              <a:pathLst>
                <a:path w="850900" h="0">
                  <a:moveTo>
                    <a:pt x="0" y="0"/>
                  </a:moveTo>
                  <a:lnTo>
                    <a:pt x="826548" y="0"/>
                  </a:lnTo>
                  <a:lnTo>
                    <a:pt x="8508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10953750" y="4037329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40" h="167639">
                  <a:moveTo>
                    <a:pt x="0" y="0"/>
                  </a:moveTo>
                  <a:lnTo>
                    <a:pt x="0" y="167640"/>
                  </a:lnTo>
                  <a:lnTo>
                    <a:pt x="167640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 descr=""/>
          <p:cNvGrpSpPr/>
          <p:nvPr/>
        </p:nvGrpSpPr>
        <p:grpSpPr>
          <a:xfrm>
            <a:off x="302683" y="6165850"/>
            <a:ext cx="1840864" cy="1358900"/>
            <a:chOff x="302683" y="6165850"/>
            <a:chExt cx="1840864" cy="1358900"/>
          </a:xfrm>
        </p:grpSpPr>
        <p:pic>
          <p:nvPicPr>
            <p:cNvPr id="38" name="object 3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2683" y="6165850"/>
              <a:ext cx="1840376" cy="1358900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250" y="6191250"/>
              <a:ext cx="1752600" cy="1269999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9900" y="6616700"/>
              <a:ext cx="1422400" cy="444500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349249" y="6191250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8610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2430"/>
              </a:spcBef>
            </a:pP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XML</a:t>
            </a:r>
            <a:r>
              <a:rPr dirty="0" sz="4000" spc="-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11063816" y="6165850"/>
            <a:ext cx="1840864" cy="1358900"/>
            <a:chOff x="11063816" y="6165850"/>
            <a:chExt cx="1840864" cy="1358900"/>
          </a:xfrm>
        </p:grpSpPr>
        <p:pic>
          <p:nvPicPr>
            <p:cNvPr id="43" name="object 4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63816" y="6165850"/>
              <a:ext cx="1840376" cy="13589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06149" y="6191250"/>
              <a:ext cx="1752600" cy="1269999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226799" y="6616700"/>
              <a:ext cx="1511300" cy="444500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11106150" y="6191250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8610" rIns="0" bIns="0" rtlCol="0" vert="horz">
            <a:spAutoFit/>
          </a:bodyPr>
          <a:lstStyle/>
          <a:p>
            <a:pPr marL="153035">
              <a:lnSpc>
                <a:spcPct val="100000"/>
              </a:lnSpc>
              <a:spcBef>
                <a:spcPts val="2430"/>
              </a:spcBef>
            </a:pPr>
            <a:r>
              <a:rPr dirty="0" sz="4000">
                <a:solidFill>
                  <a:srgbClr val="FFFFFF"/>
                </a:solidFill>
                <a:latin typeface="Arial"/>
                <a:cs typeface="Arial"/>
              </a:rPr>
              <a:t>XML</a:t>
            </a:r>
            <a:r>
              <a:rPr dirty="0" sz="4000" spc="-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2942447" y="6165850"/>
            <a:ext cx="1840864" cy="1358900"/>
            <a:chOff x="2942447" y="6165850"/>
            <a:chExt cx="1840864" cy="1358900"/>
          </a:xfrm>
        </p:grpSpPr>
        <p:pic>
          <p:nvPicPr>
            <p:cNvPr id="48" name="object 4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42447" y="6165850"/>
              <a:ext cx="1840376" cy="1358900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0850" y="6191250"/>
              <a:ext cx="1752600" cy="1269999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73399" y="6616700"/>
              <a:ext cx="1587500" cy="558800"/>
            </a:xfrm>
            <a:prstGeom prst="rect">
              <a:avLst/>
            </a:prstGeom>
          </p:spPr>
        </p:pic>
      </p:grpSp>
      <p:sp>
        <p:nvSpPr>
          <p:cNvPr id="51" name="object 51" descr=""/>
          <p:cNvSpPr txBox="1"/>
          <p:nvPr/>
        </p:nvSpPr>
        <p:spPr>
          <a:xfrm>
            <a:off x="2990850" y="6191250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8610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243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Python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52" name="object 52" descr=""/>
          <p:cNvGrpSpPr/>
          <p:nvPr/>
        </p:nvGrpSpPr>
        <p:grpSpPr>
          <a:xfrm>
            <a:off x="5582212" y="6165850"/>
            <a:ext cx="1840864" cy="1358900"/>
            <a:chOff x="5582212" y="6165850"/>
            <a:chExt cx="1840864" cy="1358900"/>
          </a:xfrm>
        </p:grpSpPr>
        <p:pic>
          <p:nvPicPr>
            <p:cNvPr id="53" name="object 5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82212" y="6165850"/>
              <a:ext cx="1840376" cy="135890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32450" y="6191250"/>
              <a:ext cx="1739900" cy="1269999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54700" y="6604000"/>
              <a:ext cx="1308100" cy="469900"/>
            </a:xfrm>
            <a:prstGeom prst="rect">
              <a:avLst/>
            </a:prstGeom>
          </p:spPr>
        </p:pic>
      </p:grpSp>
      <p:sp>
        <p:nvSpPr>
          <p:cNvPr id="56" name="object 56" descr=""/>
          <p:cNvSpPr txBox="1"/>
          <p:nvPr/>
        </p:nvSpPr>
        <p:spPr>
          <a:xfrm>
            <a:off x="5632450" y="6191250"/>
            <a:ext cx="17399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8610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430"/>
              </a:spcBef>
            </a:pPr>
            <a:r>
              <a:rPr dirty="0" sz="4000" spc="-20">
                <a:solidFill>
                  <a:srgbClr val="FFFFFF"/>
                </a:solidFill>
                <a:latin typeface="Arial"/>
                <a:cs typeface="Arial"/>
              </a:rPr>
              <a:t>XSLT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57" name="object 57" descr=""/>
          <p:cNvGrpSpPr/>
          <p:nvPr/>
        </p:nvGrpSpPr>
        <p:grpSpPr>
          <a:xfrm>
            <a:off x="8323015" y="6165850"/>
            <a:ext cx="1840864" cy="1358900"/>
            <a:chOff x="8323015" y="6165850"/>
            <a:chExt cx="1840864" cy="1358900"/>
          </a:xfrm>
        </p:grpSpPr>
        <p:pic>
          <p:nvPicPr>
            <p:cNvPr id="58" name="object 5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323015" y="6165850"/>
              <a:ext cx="1840376" cy="135890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2950" y="6191250"/>
              <a:ext cx="1752600" cy="1269999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45500" y="6616700"/>
              <a:ext cx="1600200" cy="558800"/>
            </a:xfrm>
            <a:prstGeom prst="rect">
              <a:avLst/>
            </a:prstGeom>
          </p:spPr>
        </p:pic>
      </p:grpSp>
      <p:sp>
        <p:nvSpPr>
          <p:cNvPr id="61" name="object 61" descr=""/>
          <p:cNvSpPr txBox="1"/>
          <p:nvPr/>
        </p:nvSpPr>
        <p:spPr>
          <a:xfrm>
            <a:off x="8362950" y="6191250"/>
            <a:ext cx="17526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0861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2430"/>
              </a:spcBef>
            </a:pPr>
            <a:r>
              <a:rPr dirty="0" sz="4000" spc="-10">
                <a:solidFill>
                  <a:srgbClr val="FFFFFF"/>
                </a:solidFill>
                <a:latin typeface="Arial"/>
                <a:cs typeface="Arial"/>
              </a:rPr>
              <a:t>Python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2095499" y="6704330"/>
            <a:ext cx="9025890" cy="205740"/>
            <a:chOff x="2095499" y="6704330"/>
            <a:chExt cx="9025890" cy="205740"/>
          </a:xfrm>
        </p:grpSpPr>
        <p:sp>
          <p:nvSpPr>
            <p:cNvPr id="63" name="object 63" descr=""/>
            <p:cNvSpPr/>
            <p:nvPr/>
          </p:nvSpPr>
          <p:spPr>
            <a:xfrm>
              <a:off x="2095499" y="6788150"/>
              <a:ext cx="749300" cy="0"/>
            </a:xfrm>
            <a:custGeom>
              <a:avLst/>
              <a:gdLst/>
              <a:ahLst/>
              <a:cxnLst/>
              <a:rect l="l" t="t" r="r" b="b"/>
              <a:pathLst>
                <a:path w="749300" h="0">
                  <a:moveTo>
                    <a:pt x="0" y="0"/>
                  </a:moveTo>
                  <a:lnTo>
                    <a:pt x="729975" y="0"/>
                  </a:lnTo>
                  <a:lnTo>
                    <a:pt x="7492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825750" y="6704330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39" h="167640">
                  <a:moveTo>
                    <a:pt x="0" y="0"/>
                  </a:moveTo>
                  <a:lnTo>
                    <a:pt x="0" y="167640"/>
                  </a:lnTo>
                  <a:lnTo>
                    <a:pt x="167639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4737100" y="6826250"/>
              <a:ext cx="749300" cy="0"/>
            </a:xfrm>
            <a:custGeom>
              <a:avLst/>
              <a:gdLst/>
              <a:ahLst/>
              <a:cxnLst/>
              <a:rect l="l" t="t" r="r" b="b"/>
              <a:pathLst>
                <a:path w="749300" h="0">
                  <a:moveTo>
                    <a:pt x="0" y="0"/>
                  </a:moveTo>
                  <a:lnTo>
                    <a:pt x="726535" y="0"/>
                  </a:lnTo>
                  <a:lnTo>
                    <a:pt x="7492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5467350" y="6742430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39" h="167640">
                  <a:moveTo>
                    <a:pt x="0" y="0"/>
                  </a:moveTo>
                  <a:lnTo>
                    <a:pt x="0" y="167640"/>
                  </a:lnTo>
                  <a:lnTo>
                    <a:pt x="167639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378700" y="6826250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 h="0">
                  <a:moveTo>
                    <a:pt x="0" y="0"/>
                  </a:moveTo>
                  <a:lnTo>
                    <a:pt x="816245" y="0"/>
                  </a:lnTo>
                  <a:lnTo>
                    <a:pt x="8381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197850" y="6742430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40" h="167640">
                  <a:moveTo>
                    <a:pt x="0" y="0"/>
                  </a:moveTo>
                  <a:lnTo>
                    <a:pt x="0" y="167640"/>
                  </a:lnTo>
                  <a:lnTo>
                    <a:pt x="167640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10121900" y="6826250"/>
              <a:ext cx="850900" cy="0"/>
            </a:xfrm>
            <a:custGeom>
              <a:avLst/>
              <a:gdLst/>
              <a:ahLst/>
              <a:cxnLst/>
              <a:rect l="l" t="t" r="r" b="b"/>
              <a:pathLst>
                <a:path w="850900" h="0">
                  <a:moveTo>
                    <a:pt x="0" y="0"/>
                  </a:moveTo>
                  <a:lnTo>
                    <a:pt x="826548" y="0"/>
                  </a:lnTo>
                  <a:lnTo>
                    <a:pt x="85089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10953750" y="6742430"/>
              <a:ext cx="167640" cy="167640"/>
            </a:xfrm>
            <a:custGeom>
              <a:avLst/>
              <a:gdLst/>
              <a:ahLst/>
              <a:cxnLst/>
              <a:rect l="l" t="t" r="r" b="b"/>
              <a:pathLst>
                <a:path w="167640" h="167640">
                  <a:moveTo>
                    <a:pt x="0" y="0"/>
                  </a:moveTo>
                  <a:lnTo>
                    <a:pt x="0" y="167640"/>
                  </a:lnTo>
                  <a:lnTo>
                    <a:pt x="167640" y="83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600" y="871223"/>
            <a:ext cx="6649084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500"/>
              <a:t> </a:t>
            </a:r>
            <a:r>
              <a:rPr dirty="0" sz="8000" spc="-55"/>
              <a:t>DOCX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2768600" y="2624875"/>
            <a:ext cx="8386445" cy="619506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234950" marR="739775" indent="-222250">
              <a:lnSpc>
                <a:spcPts val="3200"/>
              </a:lnSpc>
              <a:spcBef>
                <a:spcPts val="330"/>
              </a:spcBef>
              <a:buSzPct val="75000"/>
              <a:buChar char="•"/>
              <a:tabLst>
                <a:tab pos="234950" algn="l"/>
              </a:tabLst>
            </a:pPr>
            <a:r>
              <a:rPr dirty="0" sz="2800" spc="-20">
                <a:latin typeface="Arial"/>
                <a:cs typeface="Arial"/>
              </a:rPr>
              <a:t>DOCX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XML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but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same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65">
                <a:latin typeface="Arial"/>
                <a:cs typeface="Arial"/>
              </a:rPr>
              <a:t>crap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.DOC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on</a:t>
            </a:r>
            <a:r>
              <a:rPr dirty="0" sz="2800" spc="-50">
                <a:latin typeface="Arial"/>
                <a:cs typeface="Arial"/>
              </a:rPr>
              <a:t> a </a:t>
            </a:r>
            <a:r>
              <a:rPr dirty="0" sz="2800">
                <a:latin typeface="Arial"/>
                <a:cs typeface="Arial"/>
              </a:rPr>
              <a:t>different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level</a:t>
            </a:r>
            <a:endParaRPr sz="2800">
              <a:latin typeface="Arial"/>
              <a:cs typeface="Arial"/>
            </a:endParaRPr>
          </a:p>
          <a:p>
            <a:pPr marL="234950" indent="-222250">
              <a:lnSpc>
                <a:spcPct val="100000"/>
              </a:lnSpc>
              <a:spcBef>
                <a:spcPts val="1650"/>
              </a:spcBef>
              <a:buSzPct val="75000"/>
              <a:buChar char="•"/>
              <a:tabLst>
                <a:tab pos="234950" algn="l"/>
              </a:tabLst>
            </a:pPr>
            <a:r>
              <a:rPr dirty="0" sz="2800">
                <a:latin typeface="Arial"/>
                <a:cs typeface="Arial"/>
              </a:rPr>
              <a:t>all </a:t>
            </a:r>
            <a:r>
              <a:rPr dirty="0" sz="2800" spc="-20">
                <a:latin typeface="Arial"/>
                <a:cs typeface="Arial"/>
              </a:rPr>
              <a:t>DOCX</a:t>
            </a:r>
            <a:r>
              <a:rPr dirty="0" sz="2800">
                <a:latin typeface="Arial"/>
                <a:cs typeface="Arial"/>
              </a:rPr>
              <a:t> converters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suck in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their own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special </a:t>
            </a:r>
            <a:r>
              <a:rPr dirty="0" sz="2800" spc="-20">
                <a:latin typeface="Arial"/>
                <a:cs typeface="Arial"/>
              </a:rPr>
              <a:t>ways</a:t>
            </a:r>
            <a:endParaRPr sz="2800">
              <a:latin typeface="Arial"/>
              <a:cs typeface="Arial"/>
            </a:endParaRPr>
          </a:p>
          <a:p>
            <a:pPr marL="234950" marR="1021080" indent="-222250">
              <a:lnSpc>
                <a:spcPts val="3200"/>
              </a:lnSpc>
              <a:spcBef>
                <a:spcPts val="1970"/>
              </a:spcBef>
              <a:buSzPct val="75000"/>
              <a:buChar char="•"/>
              <a:tabLst>
                <a:tab pos="234950" algn="l"/>
              </a:tabLst>
            </a:pPr>
            <a:r>
              <a:rPr dirty="0" sz="2800" spc="50">
                <a:latin typeface="Arial"/>
                <a:cs typeface="Arial"/>
              </a:rPr>
              <a:t>dedicated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Word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templates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require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40">
                <a:latin typeface="Arial"/>
                <a:cs typeface="Arial"/>
              </a:rPr>
              <a:t>dedicated </a:t>
            </a:r>
            <a:r>
              <a:rPr dirty="0" sz="2800">
                <a:latin typeface="Arial"/>
                <a:cs typeface="Arial"/>
              </a:rPr>
              <a:t>converters</a:t>
            </a:r>
            <a:r>
              <a:rPr dirty="0" sz="2800" spc="1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114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special</a:t>
            </a:r>
            <a:r>
              <a:rPr dirty="0" sz="2800" spc="114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treatment</a:t>
            </a:r>
            <a:endParaRPr sz="2800">
              <a:latin typeface="Arial"/>
              <a:cs typeface="Arial"/>
            </a:endParaRPr>
          </a:p>
          <a:p>
            <a:pPr marL="234950" marR="2012950" indent="-222250">
              <a:lnSpc>
                <a:spcPts val="3200"/>
              </a:lnSpc>
              <a:spcBef>
                <a:spcPts val="1890"/>
              </a:spcBef>
              <a:buSzPct val="75000"/>
              <a:buChar char="•"/>
              <a:tabLst>
                <a:tab pos="234950" algn="l"/>
              </a:tabLst>
            </a:pPr>
            <a:r>
              <a:rPr dirty="0" sz="2800">
                <a:latin typeface="Arial"/>
                <a:cs typeface="Arial"/>
              </a:rPr>
              <a:t>usually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converted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some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XML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dialect </a:t>
            </a:r>
            <a:r>
              <a:rPr dirty="0" sz="2800">
                <a:latin typeface="Arial"/>
                <a:cs typeface="Arial"/>
              </a:rPr>
              <a:t>(e.g.</a:t>
            </a:r>
            <a:r>
              <a:rPr dirty="0" sz="2800" spc="1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Docbook</a:t>
            </a:r>
            <a:r>
              <a:rPr dirty="0" sz="2800" spc="16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4/5)</a:t>
            </a:r>
            <a:endParaRPr sz="2800">
              <a:latin typeface="Arial"/>
              <a:cs typeface="Arial"/>
            </a:endParaRPr>
          </a:p>
          <a:p>
            <a:pPr marL="234315" indent="-221615">
              <a:lnSpc>
                <a:spcPct val="100000"/>
              </a:lnSpc>
              <a:spcBef>
                <a:spcPts val="1650"/>
              </a:spcBef>
              <a:buSzPct val="75000"/>
              <a:buChar char="•"/>
              <a:tabLst>
                <a:tab pos="234315" algn="l"/>
              </a:tabLst>
            </a:pPr>
            <a:r>
              <a:rPr dirty="0" sz="2800" spc="-10" b="1">
                <a:latin typeface="Arial"/>
                <a:cs typeface="Arial"/>
              </a:rPr>
              <a:t>Tools</a:t>
            </a:r>
            <a:endParaRPr sz="2800">
              <a:latin typeface="Arial"/>
              <a:cs typeface="Arial"/>
            </a:endParaRPr>
          </a:p>
          <a:p>
            <a:pPr lvl="1" marL="679450" indent="-222250">
              <a:lnSpc>
                <a:spcPct val="100000"/>
              </a:lnSpc>
              <a:spcBef>
                <a:spcPts val="1730"/>
              </a:spcBef>
              <a:buSzPct val="75000"/>
              <a:buChar char="•"/>
              <a:tabLst>
                <a:tab pos="679450" algn="l"/>
              </a:tabLst>
            </a:pPr>
            <a:r>
              <a:rPr dirty="0" sz="2800">
                <a:latin typeface="Arial"/>
                <a:cs typeface="Arial"/>
              </a:rPr>
              <a:t>past: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10" b="1">
                <a:latin typeface="Arial"/>
                <a:cs typeface="Arial"/>
              </a:rPr>
              <a:t>LibreOffice</a:t>
            </a:r>
            <a:r>
              <a:rPr dirty="0" sz="2800" spc="-10">
                <a:latin typeface="Arial"/>
                <a:cs typeface="Arial"/>
              </a:rPr>
              <a:t>/</a:t>
            </a:r>
            <a:r>
              <a:rPr dirty="0" sz="2800" spc="-10" b="1">
                <a:latin typeface="Arial"/>
                <a:cs typeface="Arial"/>
              </a:rPr>
              <a:t>OpenOffice</a:t>
            </a:r>
            <a:r>
              <a:rPr dirty="0" sz="2800" spc="-5" b="1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(HTML)</a:t>
            </a:r>
            <a:endParaRPr sz="2800">
              <a:latin typeface="Arial"/>
              <a:cs typeface="Arial"/>
            </a:endParaRPr>
          </a:p>
          <a:p>
            <a:pPr lvl="1" marL="679450" indent="-222250">
              <a:lnSpc>
                <a:spcPct val="100000"/>
              </a:lnSpc>
              <a:spcBef>
                <a:spcPts val="1730"/>
              </a:spcBef>
              <a:buSzPct val="75000"/>
              <a:buChar char="•"/>
              <a:tabLst>
                <a:tab pos="679450" algn="l"/>
              </a:tabLst>
            </a:pPr>
            <a:r>
              <a:rPr dirty="0" sz="2800">
                <a:latin typeface="Arial"/>
                <a:cs typeface="Arial"/>
              </a:rPr>
              <a:t>currently: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15" b="1">
                <a:latin typeface="Arial"/>
                <a:cs typeface="Arial"/>
              </a:rPr>
              <a:t>c-</a:t>
            </a:r>
            <a:r>
              <a:rPr dirty="0" sz="2800" b="1">
                <a:latin typeface="Arial"/>
                <a:cs typeface="Arial"/>
              </a:rPr>
              <a:t>rex.net</a:t>
            </a:r>
            <a:r>
              <a:rPr dirty="0" sz="2800" spc="-65" b="1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(dedicated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XML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schema)</a:t>
            </a:r>
            <a:endParaRPr sz="2800">
              <a:latin typeface="Arial"/>
              <a:cs typeface="Arial"/>
            </a:endParaRPr>
          </a:p>
          <a:p>
            <a:pPr lvl="1" marL="679450" indent="-222250">
              <a:lnSpc>
                <a:spcPct val="100000"/>
              </a:lnSpc>
              <a:spcBef>
                <a:spcPts val="1730"/>
              </a:spcBef>
              <a:buSzPct val="75000"/>
              <a:buChar char="•"/>
              <a:tabLst>
                <a:tab pos="679450" algn="l"/>
              </a:tabLst>
            </a:pPr>
            <a:r>
              <a:rPr dirty="0" sz="2800">
                <a:latin typeface="Arial"/>
                <a:cs typeface="Arial"/>
              </a:rPr>
              <a:t>others: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 spc="-20" b="1">
                <a:latin typeface="Arial"/>
                <a:cs typeface="Arial"/>
              </a:rPr>
              <a:t>Transpect</a:t>
            </a:r>
            <a:r>
              <a:rPr dirty="0" sz="2800" spc="-95" b="1">
                <a:latin typeface="Arial"/>
                <a:cs typeface="Arial"/>
              </a:rPr>
              <a:t> </a:t>
            </a:r>
            <a:r>
              <a:rPr dirty="0" sz="2800" spc="-20" b="1">
                <a:latin typeface="Arial"/>
                <a:cs typeface="Arial"/>
              </a:rPr>
              <a:t>(Le-TeX)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0200"/>
            <a:ext cx="1943100" cy="9093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33528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500"/>
              <a:t> </a:t>
            </a:r>
            <a:r>
              <a:rPr dirty="0" sz="8000" spc="-125"/>
              <a:t>DI</a:t>
            </a:r>
            <a:r>
              <a:rPr dirty="0" sz="8000" spc="-940"/>
              <a:t>T</a:t>
            </a:r>
            <a:r>
              <a:rPr dirty="0" sz="8000" spc="-125"/>
              <a:t>A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3314700" y="2717792"/>
            <a:ext cx="8990965" cy="6256655"/>
          </a:xfrm>
          <a:prstGeom prst="rect">
            <a:avLst/>
          </a:prstGeom>
        </p:spPr>
        <p:txBody>
          <a:bodyPr wrap="square" lIns="0" tIns="246380" rIns="0" bIns="0" rtlCol="0" vert="horz">
            <a:spAutoFit/>
          </a:bodyPr>
          <a:lstStyle/>
          <a:p>
            <a:pPr marL="338455" indent="-211454">
              <a:lnSpc>
                <a:spcPct val="100000"/>
              </a:lnSpc>
              <a:spcBef>
                <a:spcPts val="1940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 spc="-55">
                <a:latin typeface="Arial"/>
                <a:cs typeface="Arial"/>
              </a:rPr>
              <a:t>DITA</a:t>
            </a:r>
            <a:r>
              <a:rPr dirty="0" sz="2550" spc="15">
                <a:latin typeface="Arial"/>
                <a:cs typeface="Arial"/>
              </a:rPr>
              <a:t> </a:t>
            </a:r>
            <a:r>
              <a:rPr dirty="0" sz="2550" spc="204">
                <a:latin typeface="Arial"/>
                <a:cs typeface="Arial"/>
              </a:rPr>
              <a:t>=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Darwin</a:t>
            </a:r>
            <a:r>
              <a:rPr dirty="0" sz="2550" spc="3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Information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Typing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Architecture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XML</a:t>
            </a:r>
            <a:r>
              <a:rPr dirty="0" sz="2550" spc="4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model</a:t>
            </a:r>
            <a:r>
              <a:rPr dirty="0" sz="2550" spc="5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for</a:t>
            </a:r>
            <a:r>
              <a:rPr dirty="0" sz="2550" spc="50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authoring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defacto</a:t>
            </a:r>
            <a:r>
              <a:rPr dirty="0" sz="2550" spc="21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industry</a:t>
            </a:r>
            <a:r>
              <a:rPr dirty="0" sz="2550" spc="215">
                <a:latin typeface="Arial"/>
                <a:cs typeface="Arial"/>
              </a:rPr>
              <a:t> </a:t>
            </a:r>
            <a:r>
              <a:rPr dirty="0" sz="2550" spc="45">
                <a:latin typeface="Arial"/>
                <a:cs typeface="Arial"/>
              </a:rPr>
              <a:t>standard</a:t>
            </a:r>
            <a:r>
              <a:rPr dirty="0" sz="2550" spc="21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for</a:t>
            </a:r>
            <a:r>
              <a:rPr dirty="0" sz="2550" spc="21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technical</a:t>
            </a:r>
            <a:r>
              <a:rPr dirty="0" sz="2550" spc="215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documentation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focus</a:t>
            </a:r>
            <a:r>
              <a:rPr dirty="0" sz="2550" spc="16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on</a:t>
            </a:r>
            <a:r>
              <a:rPr dirty="0" sz="2550" spc="160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content</a:t>
            </a:r>
            <a:r>
              <a:rPr dirty="0" sz="2550" spc="155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reuse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Information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50">
                <a:latin typeface="Arial"/>
                <a:cs typeface="Arial"/>
              </a:rPr>
              <a:t>typing: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-60">
                <a:latin typeface="Arial"/>
                <a:cs typeface="Arial"/>
              </a:rPr>
              <a:t>Task,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50">
                <a:latin typeface="Arial"/>
                <a:cs typeface="Arial"/>
              </a:rPr>
              <a:t>Concept,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55">
                <a:latin typeface="Arial"/>
                <a:cs typeface="Arial"/>
              </a:rPr>
              <a:t>and</a:t>
            </a:r>
            <a:r>
              <a:rPr dirty="0" sz="2550" spc="30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Reference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50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key</a:t>
            </a:r>
            <a:r>
              <a:rPr dirty="0" sz="2550" spc="15">
                <a:latin typeface="Arial"/>
                <a:cs typeface="Arial"/>
              </a:rPr>
              <a:t> </a:t>
            </a:r>
            <a:r>
              <a:rPr dirty="0" sz="2550" spc="60">
                <a:latin typeface="Arial"/>
                <a:cs typeface="Arial"/>
              </a:rPr>
              <a:t>concepts:</a:t>
            </a:r>
            <a:r>
              <a:rPr dirty="0" sz="2550" spc="20">
                <a:latin typeface="Arial"/>
                <a:cs typeface="Arial"/>
              </a:rPr>
              <a:t> </a:t>
            </a:r>
            <a:r>
              <a:rPr dirty="0" sz="2550" spc="55">
                <a:latin typeface="Arial"/>
                <a:cs typeface="Arial"/>
              </a:rPr>
              <a:t>topics</a:t>
            </a:r>
            <a:r>
              <a:rPr dirty="0" sz="2550" spc="15">
                <a:latin typeface="Arial"/>
                <a:cs typeface="Arial"/>
              </a:rPr>
              <a:t> </a:t>
            </a:r>
            <a:r>
              <a:rPr dirty="0" sz="2550" spc="55">
                <a:latin typeface="Arial"/>
                <a:cs typeface="Arial"/>
              </a:rPr>
              <a:t>and</a:t>
            </a:r>
            <a:r>
              <a:rPr dirty="0" sz="2550" spc="20">
                <a:latin typeface="Arial"/>
                <a:cs typeface="Arial"/>
              </a:rPr>
              <a:t> </a:t>
            </a:r>
            <a:r>
              <a:rPr dirty="0" sz="2550" spc="-20">
                <a:latin typeface="Arial"/>
                <a:cs typeface="Arial"/>
              </a:rPr>
              <a:t>maps</a:t>
            </a:r>
            <a:endParaRPr sz="2550">
              <a:latin typeface="Arial"/>
              <a:cs typeface="Arial"/>
            </a:endParaRPr>
          </a:p>
          <a:p>
            <a:pPr marL="338455" indent="-211454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8455" algn="l"/>
              </a:tabLst>
            </a:pPr>
            <a:r>
              <a:rPr dirty="0" sz="2550">
                <a:latin typeface="Arial"/>
                <a:cs typeface="Arial"/>
              </a:rPr>
              <a:t>extensive</a:t>
            </a:r>
            <a:r>
              <a:rPr dirty="0" sz="2550" spc="10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metadata</a:t>
            </a:r>
            <a:r>
              <a:rPr dirty="0" sz="2550" spc="110">
                <a:latin typeface="Arial"/>
                <a:cs typeface="Arial"/>
              </a:rPr>
              <a:t> </a:t>
            </a:r>
            <a:r>
              <a:rPr dirty="0" sz="2550" spc="55">
                <a:latin typeface="Arial"/>
                <a:cs typeface="Arial"/>
              </a:rPr>
              <a:t>and</a:t>
            </a:r>
            <a:r>
              <a:rPr dirty="0" sz="2550" spc="114">
                <a:latin typeface="Arial"/>
                <a:cs typeface="Arial"/>
              </a:rPr>
              <a:t> </a:t>
            </a:r>
            <a:r>
              <a:rPr dirty="0" sz="2550" spc="-10">
                <a:latin typeface="Arial"/>
                <a:cs typeface="Arial"/>
              </a:rPr>
              <a:t>specialization</a:t>
            </a:r>
            <a:endParaRPr sz="2550">
              <a:latin typeface="Arial"/>
              <a:cs typeface="Arial"/>
            </a:endParaRPr>
          </a:p>
          <a:p>
            <a:pPr marL="337820" indent="-210820">
              <a:lnSpc>
                <a:spcPct val="100000"/>
              </a:lnSpc>
              <a:spcBef>
                <a:spcPts val="1845"/>
              </a:spcBef>
              <a:buSzPct val="74509"/>
              <a:buChar char="•"/>
              <a:tabLst>
                <a:tab pos="337820" algn="l"/>
              </a:tabLst>
            </a:pPr>
            <a:r>
              <a:rPr dirty="0" sz="2550" spc="-10" b="1">
                <a:latin typeface="Arial"/>
                <a:cs typeface="Arial"/>
              </a:rPr>
              <a:t>Tools</a:t>
            </a:r>
            <a:endParaRPr sz="2550">
              <a:latin typeface="Arial"/>
              <a:cs typeface="Arial"/>
            </a:endParaRPr>
          </a:p>
          <a:p>
            <a:pPr lvl="1" marL="782955" indent="-211454">
              <a:lnSpc>
                <a:spcPct val="100000"/>
              </a:lnSpc>
              <a:spcBef>
                <a:spcPts val="1845"/>
              </a:spcBef>
              <a:buSzPct val="74509"/>
              <a:buFont typeface="Arial"/>
              <a:buChar char="•"/>
              <a:tabLst>
                <a:tab pos="782955" algn="l"/>
              </a:tabLst>
            </a:pPr>
            <a:r>
              <a:rPr dirty="0" sz="2550" spc="-35" b="1">
                <a:latin typeface="Arial"/>
                <a:cs typeface="Arial"/>
              </a:rPr>
              <a:t>DITA</a:t>
            </a:r>
            <a:r>
              <a:rPr dirty="0" sz="2550" spc="-114" b="1">
                <a:latin typeface="Arial"/>
                <a:cs typeface="Arial"/>
              </a:rPr>
              <a:t> </a:t>
            </a:r>
            <a:r>
              <a:rPr dirty="0" sz="2550" b="1">
                <a:latin typeface="Arial"/>
                <a:cs typeface="Arial"/>
              </a:rPr>
              <a:t>toolkit</a:t>
            </a:r>
            <a:r>
              <a:rPr dirty="0" sz="2550" spc="-25" b="1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for</a:t>
            </a:r>
            <a:r>
              <a:rPr dirty="0" sz="2550" spc="-20">
                <a:latin typeface="Arial"/>
                <a:cs typeface="Arial"/>
              </a:rPr>
              <a:t> </a:t>
            </a:r>
            <a:r>
              <a:rPr dirty="0" sz="2550" spc="55">
                <a:latin typeface="Arial"/>
                <a:cs typeface="Arial"/>
              </a:rPr>
              <a:t>publishing</a:t>
            </a:r>
            <a:r>
              <a:rPr dirty="0" sz="2550" spc="-25">
                <a:latin typeface="Arial"/>
                <a:cs typeface="Arial"/>
              </a:rPr>
              <a:t> </a:t>
            </a:r>
            <a:r>
              <a:rPr dirty="0" sz="2550">
                <a:latin typeface="Arial"/>
                <a:cs typeface="Arial"/>
              </a:rPr>
              <a:t>(HTML,</a:t>
            </a:r>
            <a:r>
              <a:rPr dirty="0" sz="2550" spc="-20">
                <a:latin typeface="Arial"/>
                <a:cs typeface="Arial"/>
              </a:rPr>
              <a:t> </a:t>
            </a:r>
            <a:r>
              <a:rPr dirty="0" sz="2550" spc="-140">
                <a:latin typeface="Arial"/>
                <a:cs typeface="Arial"/>
              </a:rPr>
              <a:t>PDF,</a:t>
            </a:r>
            <a:r>
              <a:rPr dirty="0" sz="2550" spc="-20">
                <a:latin typeface="Arial"/>
                <a:cs typeface="Arial"/>
              </a:rPr>
              <a:t> </a:t>
            </a:r>
            <a:r>
              <a:rPr dirty="0" sz="2550" spc="-70">
                <a:latin typeface="Arial"/>
                <a:cs typeface="Arial"/>
              </a:rPr>
              <a:t>ODT,</a:t>
            </a:r>
            <a:r>
              <a:rPr dirty="0" sz="2550" spc="-25">
                <a:latin typeface="Arial"/>
                <a:cs typeface="Arial"/>
              </a:rPr>
              <a:t> </a:t>
            </a:r>
            <a:r>
              <a:rPr dirty="0" sz="2550" spc="40">
                <a:latin typeface="Arial"/>
                <a:cs typeface="Arial"/>
              </a:rPr>
              <a:t>Docbook)</a:t>
            </a:r>
            <a:endParaRPr sz="2550">
              <a:latin typeface="Arial"/>
              <a:cs typeface="Arial"/>
            </a:endParaRPr>
          </a:p>
          <a:p>
            <a:pPr lvl="1" marL="782955" indent="-211454">
              <a:lnSpc>
                <a:spcPct val="100000"/>
              </a:lnSpc>
              <a:spcBef>
                <a:spcPts val="1850"/>
              </a:spcBef>
              <a:buSzPct val="74509"/>
              <a:buFont typeface="Arial"/>
              <a:buChar char="•"/>
              <a:tabLst>
                <a:tab pos="782955" algn="l"/>
              </a:tabLst>
            </a:pPr>
            <a:r>
              <a:rPr dirty="0" sz="2550" b="1">
                <a:latin typeface="Arial"/>
                <a:cs typeface="Arial"/>
              </a:rPr>
              <a:t>XMLMind</a:t>
            </a:r>
            <a:r>
              <a:rPr dirty="0" sz="2550" spc="70" b="1">
                <a:latin typeface="Arial"/>
                <a:cs typeface="Arial"/>
              </a:rPr>
              <a:t> </a:t>
            </a:r>
            <a:r>
              <a:rPr dirty="0" sz="2550" spc="-10" b="1">
                <a:latin typeface="Arial"/>
                <a:cs typeface="Arial"/>
              </a:rPr>
              <a:t>Ditac</a:t>
            </a:r>
            <a:endParaRPr sz="25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0200"/>
            <a:ext cx="1943100" cy="9093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871223"/>
            <a:ext cx="704532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500"/>
              <a:t> </a:t>
            </a:r>
            <a:r>
              <a:rPr dirty="0" sz="8000" spc="-45"/>
              <a:t>HTML5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683828"/>
            <a:ext cx="1682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28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61017" y="2630171"/>
            <a:ext cx="809180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HTML5</a:t>
            </a:r>
            <a:r>
              <a:rPr dirty="0" sz="3000" spc="4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as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primary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source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for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quality</a:t>
            </a:r>
            <a:r>
              <a:rPr dirty="0" sz="3000" spc="5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publishing </a:t>
            </a:r>
            <a:r>
              <a:rPr dirty="0" sz="3000">
                <a:latin typeface="Arial"/>
                <a:cs typeface="Arial"/>
              </a:rPr>
              <a:t>(vs.</a:t>
            </a:r>
            <a:r>
              <a:rPr dirty="0" sz="3000" spc="-90">
                <a:latin typeface="Arial"/>
                <a:cs typeface="Arial"/>
              </a:rPr>
              <a:t> </a:t>
            </a:r>
            <a:r>
              <a:rPr dirty="0" sz="3000" spc="-45">
                <a:latin typeface="Arial"/>
                <a:cs typeface="Arial"/>
              </a:rPr>
              <a:t>XML)?</a:t>
            </a:r>
            <a:r>
              <a:rPr dirty="0" sz="3000" spc="-9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……</a:t>
            </a:r>
            <a:r>
              <a:rPr dirty="0" sz="3000" spc="-10" i="1">
                <a:latin typeface="Arial"/>
                <a:cs typeface="Arial"/>
              </a:rPr>
              <a:t>questionable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3998281"/>
            <a:ext cx="1682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28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61017" y="3944627"/>
            <a:ext cx="90728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semantic</a:t>
            </a:r>
            <a:r>
              <a:rPr dirty="0" sz="3000" spc="21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elements</a:t>
            </a:r>
            <a:r>
              <a:rPr dirty="0" sz="3000" spc="22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&lt;</a:t>
            </a:r>
            <a:r>
              <a:rPr dirty="0" sz="3000" b="1">
                <a:latin typeface="Arial"/>
                <a:cs typeface="Arial"/>
              </a:rPr>
              <a:t>article</a:t>
            </a:r>
            <a:r>
              <a:rPr dirty="0" sz="3000">
                <a:latin typeface="Arial"/>
                <a:cs typeface="Arial"/>
              </a:rPr>
              <a:t>&gt;,</a:t>
            </a:r>
            <a:r>
              <a:rPr dirty="0" sz="3000" spc="22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&lt;</a:t>
            </a:r>
            <a:r>
              <a:rPr dirty="0" sz="3000" b="1">
                <a:latin typeface="Arial"/>
                <a:cs typeface="Arial"/>
              </a:rPr>
              <a:t>section</a:t>
            </a:r>
            <a:r>
              <a:rPr dirty="0" sz="3000">
                <a:latin typeface="Arial"/>
                <a:cs typeface="Arial"/>
              </a:rPr>
              <a:t>&gt;,</a:t>
            </a:r>
            <a:r>
              <a:rPr dirty="0" sz="3000" spc="220">
                <a:latin typeface="Arial"/>
                <a:cs typeface="Arial"/>
              </a:rPr>
              <a:t> </a:t>
            </a:r>
            <a:r>
              <a:rPr dirty="0" sz="3000" spc="35">
                <a:latin typeface="Arial"/>
                <a:cs typeface="Arial"/>
              </a:rPr>
              <a:t>&lt;</a:t>
            </a:r>
            <a:r>
              <a:rPr dirty="0" sz="3000" spc="35" b="1">
                <a:latin typeface="Arial"/>
                <a:cs typeface="Arial"/>
              </a:rPr>
              <a:t>header</a:t>
            </a:r>
            <a:r>
              <a:rPr dirty="0" sz="3000" spc="35">
                <a:latin typeface="Arial"/>
                <a:cs typeface="Arial"/>
              </a:rPr>
              <a:t>&gt;,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000">
                <a:latin typeface="Arial"/>
                <a:cs typeface="Arial"/>
              </a:rPr>
              <a:t>&lt;</a:t>
            </a:r>
            <a:r>
              <a:rPr dirty="0" sz="3000" b="1">
                <a:latin typeface="Arial"/>
                <a:cs typeface="Arial"/>
              </a:rPr>
              <a:t>figure</a:t>
            </a:r>
            <a:r>
              <a:rPr dirty="0" sz="3000">
                <a:latin typeface="Arial"/>
                <a:cs typeface="Arial"/>
              </a:rPr>
              <a:t>&gt;,</a:t>
            </a:r>
            <a:r>
              <a:rPr dirty="0" sz="3000" spc="325">
                <a:latin typeface="Arial"/>
                <a:cs typeface="Arial"/>
              </a:rPr>
              <a:t> </a:t>
            </a:r>
            <a:r>
              <a:rPr dirty="0" sz="3000" spc="55">
                <a:latin typeface="Arial"/>
                <a:cs typeface="Arial"/>
              </a:rPr>
              <a:t>&lt;</a:t>
            </a:r>
            <a:r>
              <a:rPr dirty="0" sz="3000" spc="55" b="1">
                <a:latin typeface="Arial"/>
                <a:cs typeface="Arial"/>
              </a:rPr>
              <a:t>nav</a:t>
            </a:r>
            <a:r>
              <a:rPr dirty="0" sz="3000" spc="55">
                <a:latin typeface="Arial"/>
                <a:cs typeface="Arial"/>
              </a:rPr>
              <a:t>&gt;…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5312740"/>
            <a:ext cx="1682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28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61017" y="5259082"/>
            <a:ext cx="687197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freedom</a:t>
            </a:r>
            <a:r>
              <a:rPr dirty="0" sz="3000" spc="-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of</a:t>
            </a:r>
            <a:r>
              <a:rPr dirty="0" sz="3000" spc="-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structure </a:t>
            </a:r>
            <a:r>
              <a:rPr dirty="0" sz="3000" spc="-10">
                <a:latin typeface="Arial"/>
                <a:cs typeface="Arial"/>
              </a:rPr>
              <a:t>(HTML5)</a:t>
            </a:r>
            <a:r>
              <a:rPr dirty="0" sz="3000" spc="-5">
                <a:latin typeface="Arial"/>
                <a:cs typeface="Arial"/>
              </a:rPr>
              <a:t> </a:t>
            </a:r>
            <a:r>
              <a:rPr dirty="0" sz="3000" spc="-25">
                <a:latin typeface="Arial"/>
                <a:cs typeface="Arial"/>
              </a:rPr>
              <a:t>vs. </a:t>
            </a:r>
            <a:r>
              <a:rPr dirty="0" sz="3000">
                <a:latin typeface="Arial"/>
                <a:cs typeface="Arial"/>
              </a:rPr>
              <a:t>enforced</a:t>
            </a:r>
            <a:r>
              <a:rPr dirty="0" sz="3000" spc="1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structure</a:t>
            </a:r>
            <a:r>
              <a:rPr dirty="0" sz="3000" spc="15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and</a:t>
            </a:r>
            <a:r>
              <a:rPr dirty="0" sz="3000" spc="15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semantics</a:t>
            </a:r>
            <a:r>
              <a:rPr dirty="0" sz="3000" spc="15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(XML)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0600" y="6627190"/>
            <a:ext cx="1682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28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61017" y="6573532"/>
            <a:ext cx="970851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not</a:t>
            </a:r>
            <a:r>
              <a:rPr dirty="0" sz="3000" spc="7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really</a:t>
            </a:r>
            <a:r>
              <a:rPr dirty="0" sz="3000" spc="7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suitable</a:t>
            </a:r>
            <a:r>
              <a:rPr dirty="0" sz="3000" spc="7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for</a:t>
            </a:r>
            <a:r>
              <a:rPr dirty="0" sz="3000" spc="7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professional</a:t>
            </a:r>
            <a:r>
              <a:rPr dirty="0" sz="3000" spc="7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high-quality</a:t>
            </a:r>
            <a:r>
              <a:rPr dirty="0" sz="3000" spc="7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publishing </a:t>
            </a:r>
            <a:r>
              <a:rPr dirty="0" sz="3000">
                <a:latin typeface="Arial"/>
                <a:cs typeface="Arial"/>
              </a:rPr>
              <a:t>(seen</a:t>
            </a:r>
            <a:r>
              <a:rPr dirty="0" sz="3000" spc="1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differently</a:t>
            </a:r>
            <a:r>
              <a:rPr dirty="0" sz="3000" spc="20">
                <a:latin typeface="Arial"/>
                <a:cs typeface="Arial"/>
              </a:rPr>
              <a:t> </a:t>
            </a:r>
            <a:r>
              <a:rPr dirty="0" sz="3000" spc="75">
                <a:latin typeface="Arial"/>
                <a:cs typeface="Arial"/>
              </a:rPr>
              <a:t>by</a:t>
            </a:r>
            <a:r>
              <a:rPr dirty="0" sz="3000" spc="2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others)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90600" y="7941640"/>
            <a:ext cx="1682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28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61017" y="7887982"/>
            <a:ext cx="1032954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Arial"/>
                <a:cs typeface="Arial"/>
              </a:rPr>
              <a:t>often</a:t>
            </a:r>
            <a:r>
              <a:rPr dirty="0" sz="3000" spc="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used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as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intermediate</a:t>
            </a:r>
            <a:r>
              <a:rPr dirty="0" sz="3000" spc="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format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for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 spc="-90">
                <a:latin typeface="Arial"/>
                <a:cs typeface="Arial"/>
              </a:rPr>
              <a:t>CSS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Paged</a:t>
            </a:r>
            <a:r>
              <a:rPr dirty="0" sz="3000" spc="6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Media</a:t>
            </a:r>
            <a:r>
              <a:rPr dirty="0" sz="3000" spc="65">
                <a:latin typeface="Arial"/>
                <a:cs typeface="Arial"/>
              </a:rPr>
              <a:t> </a:t>
            </a:r>
            <a:r>
              <a:rPr dirty="0" sz="3000" spc="-20">
                <a:latin typeface="Arial"/>
                <a:cs typeface="Arial"/>
              </a:rPr>
              <a:t>with </a:t>
            </a:r>
            <a:r>
              <a:rPr dirty="0" sz="3000">
                <a:latin typeface="Arial"/>
                <a:cs typeface="Arial"/>
              </a:rPr>
              <a:t>XML</a:t>
            </a:r>
            <a:r>
              <a:rPr dirty="0" sz="3000" spc="1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as</a:t>
            </a:r>
            <a:r>
              <a:rPr dirty="0" sz="3000" spc="10">
                <a:latin typeface="Arial"/>
                <a:cs typeface="Arial"/>
              </a:rPr>
              <a:t> </a:t>
            </a:r>
            <a:r>
              <a:rPr dirty="0" sz="3000">
                <a:latin typeface="Arial"/>
                <a:cs typeface="Arial"/>
              </a:rPr>
              <a:t>primary</a:t>
            </a:r>
            <a:r>
              <a:rPr dirty="0" sz="3000" spc="10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format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3300" y="254000"/>
            <a:ext cx="3111500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5068" rIns="0" bIns="0" rtlCol="0" vert="horz">
            <a:spAutoFit/>
          </a:bodyPr>
          <a:lstStyle/>
          <a:p>
            <a:pPr marL="27940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260"/>
              <a:t> </a:t>
            </a:r>
            <a:r>
              <a:rPr dirty="0" sz="8000" spc="-320"/>
              <a:t>PDF</a:t>
            </a:r>
            <a:r>
              <a:rPr dirty="0" sz="8000" spc="-240"/>
              <a:t> </a:t>
            </a:r>
            <a:r>
              <a:rPr dirty="0" sz="8000" spc="-20"/>
              <a:t>(1/2)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2870200" y="2716023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2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166532" y="2666747"/>
            <a:ext cx="5859780" cy="1079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06370" algn="l"/>
              </a:tabLst>
            </a:pPr>
            <a:r>
              <a:rPr dirty="0" sz="2400" spc="-10">
                <a:latin typeface="Arial"/>
                <a:cs typeface="Arial"/>
              </a:rPr>
              <a:t>traditional:</a:t>
            </a:r>
            <a:r>
              <a:rPr dirty="0" sz="2400">
                <a:latin typeface="Arial"/>
                <a:cs typeface="Arial"/>
              </a:rPr>
              <a:t>	XML</a:t>
            </a:r>
            <a:r>
              <a:rPr dirty="0" sz="2400" spc="-170">
                <a:latin typeface="Arial"/>
                <a:cs typeface="Arial"/>
              </a:rPr>
              <a:t> </a:t>
            </a:r>
            <a:r>
              <a:rPr dirty="0" sz="2400" spc="-200">
                <a:latin typeface="Segoe UI Symbol"/>
                <a:cs typeface="Segoe UI Symbol"/>
              </a:rPr>
              <a:t>➝</a:t>
            </a:r>
            <a:r>
              <a:rPr dirty="0" sz="2400" spc="5">
                <a:latin typeface="Segoe UI Symbol"/>
                <a:cs typeface="Segoe UI Symbol"/>
              </a:rPr>
              <a:t> </a:t>
            </a:r>
            <a:r>
              <a:rPr dirty="0" sz="2400" spc="-75">
                <a:latin typeface="Arial"/>
                <a:cs typeface="Arial"/>
              </a:rPr>
              <a:t>XSL-</a:t>
            </a:r>
            <a:r>
              <a:rPr dirty="0" sz="2400" spc="-10">
                <a:latin typeface="Arial"/>
                <a:cs typeface="Arial"/>
              </a:rPr>
              <a:t>FO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200">
                <a:latin typeface="Segoe UI Symbol"/>
                <a:cs typeface="Segoe UI Symbol"/>
              </a:rPr>
              <a:t>➝</a:t>
            </a:r>
            <a:r>
              <a:rPr dirty="0" sz="2400" spc="5">
                <a:latin typeface="Segoe UI Symbol"/>
                <a:cs typeface="Segoe UI Symbol"/>
              </a:rPr>
              <a:t> </a:t>
            </a:r>
            <a:r>
              <a:rPr dirty="0" sz="2400" spc="-45">
                <a:latin typeface="Arial"/>
                <a:cs typeface="Arial"/>
              </a:rPr>
              <a:t>PDF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0"/>
              </a:spcBef>
            </a:pPr>
            <a:r>
              <a:rPr dirty="0" sz="2400" spc="-75">
                <a:latin typeface="Arial"/>
                <a:cs typeface="Arial"/>
              </a:rPr>
              <a:t>CSS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Paged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Media: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HTML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180">
                <a:latin typeface="Arial"/>
                <a:cs typeface="Arial"/>
              </a:rPr>
              <a:t>+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CSS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200">
                <a:latin typeface="Segoe UI Symbol"/>
                <a:cs typeface="Segoe UI Symbol"/>
              </a:rPr>
              <a:t>➝</a:t>
            </a:r>
            <a:r>
              <a:rPr dirty="0" sz="2400" spc="5">
                <a:latin typeface="Segoe UI Symbol"/>
                <a:cs typeface="Segoe UI Symbol"/>
              </a:rPr>
              <a:t> </a:t>
            </a:r>
            <a:r>
              <a:rPr dirty="0" sz="2400" spc="-25">
                <a:latin typeface="Arial"/>
                <a:cs typeface="Arial"/>
              </a:rPr>
              <a:t>PDF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70200" y="3404363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2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70200" y="4092703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2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077632" y="4043427"/>
            <a:ext cx="8779510" cy="4890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Tools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(you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get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what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you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pay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for,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better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quality=higher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price)</a:t>
            </a:r>
            <a:endParaRPr sz="2400">
              <a:latin typeface="Arial"/>
              <a:cs typeface="Arial"/>
            </a:endParaRPr>
          </a:p>
          <a:p>
            <a:pPr marL="545465" indent="-295910">
              <a:lnSpc>
                <a:spcPct val="100000"/>
              </a:lnSpc>
              <a:spcBef>
                <a:spcPts val="2540"/>
              </a:spcBef>
              <a:buSzPct val="75000"/>
              <a:buFont typeface="Arial"/>
              <a:buChar char="•"/>
              <a:tabLst>
                <a:tab pos="545465" algn="l"/>
              </a:tabLst>
            </a:pPr>
            <a:r>
              <a:rPr dirty="0" sz="2400" spc="-25" b="1">
                <a:latin typeface="Arial"/>
                <a:cs typeface="Arial"/>
              </a:rPr>
              <a:t>WKHMLTOPDF</a:t>
            </a:r>
            <a:r>
              <a:rPr dirty="0" sz="2400" spc="-85" b="1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(free),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Weasyprint</a:t>
            </a:r>
            <a:endParaRPr sz="2400">
              <a:latin typeface="Arial"/>
              <a:cs typeface="Arial"/>
            </a:endParaRPr>
          </a:p>
          <a:p>
            <a:pPr marL="545465" indent="-295910">
              <a:lnSpc>
                <a:spcPct val="100000"/>
              </a:lnSpc>
              <a:spcBef>
                <a:spcPts val="2540"/>
              </a:spcBef>
              <a:buSzPct val="75000"/>
              <a:buFont typeface="Arial"/>
              <a:buChar char="•"/>
              <a:tabLst>
                <a:tab pos="545465" algn="l"/>
              </a:tabLst>
            </a:pPr>
            <a:r>
              <a:rPr dirty="0" sz="2400" b="1">
                <a:latin typeface="Arial"/>
                <a:cs typeface="Arial"/>
              </a:rPr>
              <a:t>PDFReactor</a:t>
            </a:r>
            <a:r>
              <a:rPr dirty="0" sz="2400" spc="-120" b="1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(RealObjects)</a:t>
            </a:r>
            <a:endParaRPr sz="2400">
              <a:latin typeface="Arial"/>
              <a:cs typeface="Arial"/>
            </a:endParaRPr>
          </a:p>
          <a:p>
            <a:pPr marL="545465" indent="-295910">
              <a:lnSpc>
                <a:spcPct val="100000"/>
              </a:lnSpc>
              <a:spcBef>
                <a:spcPts val="2540"/>
              </a:spcBef>
              <a:buSzPct val="75000"/>
              <a:buFont typeface="Arial"/>
              <a:buChar char="•"/>
              <a:tabLst>
                <a:tab pos="545465" algn="l"/>
              </a:tabLst>
            </a:pPr>
            <a:r>
              <a:rPr dirty="0" sz="2400" b="1">
                <a:latin typeface="Arial"/>
                <a:cs typeface="Arial"/>
              </a:rPr>
              <a:t>PrinceXML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(Prince)</a:t>
            </a:r>
            <a:endParaRPr sz="2400">
              <a:latin typeface="Arial"/>
              <a:cs typeface="Arial"/>
            </a:endParaRPr>
          </a:p>
          <a:p>
            <a:pPr marL="545465" indent="-295910">
              <a:lnSpc>
                <a:spcPct val="100000"/>
              </a:lnSpc>
              <a:spcBef>
                <a:spcPts val="2540"/>
              </a:spcBef>
              <a:buSzPct val="75000"/>
              <a:buFont typeface="Arial"/>
              <a:buChar char="•"/>
              <a:tabLst>
                <a:tab pos="545465" algn="l"/>
              </a:tabLst>
            </a:pPr>
            <a:r>
              <a:rPr dirty="0" sz="2400" b="1">
                <a:latin typeface="Arial"/>
                <a:cs typeface="Arial"/>
              </a:rPr>
              <a:t>PDFChip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(Callas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Software)</a:t>
            </a:r>
            <a:endParaRPr sz="2400">
              <a:latin typeface="Arial"/>
              <a:cs typeface="Arial"/>
            </a:endParaRPr>
          </a:p>
          <a:p>
            <a:pPr marL="545465" indent="-295910">
              <a:lnSpc>
                <a:spcPct val="100000"/>
              </a:lnSpc>
              <a:spcBef>
                <a:spcPts val="2540"/>
              </a:spcBef>
              <a:buSzPct val="75000"/>
              <a:buFont typeface="Arial"/>
              <a:buChar char="•"/>
              <a:tabLst>
                <a:tab pos="545465" algn="l"/>
              </a:tabLst>
            </a:pPr>
            <a:r>
              <a:rPr dirty="0" sz="2400" b="1">
                <a:latin typeface="Arial"/>
                <a:cs typeface="Arial"/>
              </a:rPr>
              <a:t>Antennahouse</a:t>
            </a:r>
            <a:r>
              <a:rPr dirty="0" sz="2400" spc="-8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V6.2</a:t>
            </a:r>
            <a:r>
              <a:rPr dirty="0" sz="2400" spc="-80" b="1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CSS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Formatter</a:t>
            </a:r>
            <a:endParaRPr sz="2400">
              <a:latin typeface="Arial"/>
              <a:cs typeface="Arial"/>
            </a:endParaRPr>
          </a:p>
          <a:p>
            <a:pPr marL="101600" marR="30480">
              <a:lnSpc>
                <a:spcPct val="100699"/>
              </a:lnSpc>
              <a:spcBef>
                <a:spcPts val="2520"/>
              </a:spcBef>
            </a:pPr>
            <a:r>
              <a:rPr dirty="0" sz="2400" spc="-10">
                <a:latin typeface="Arial"/>
                <a:cs typeface="Arial"/>
              </a:rPr>
              <a:t>Plone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integration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via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Produce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&amp;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Publish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Plone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Client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Connector, </a:t>
            </a:r>
            <a:r>
              <a:rPr dirty="0" sz="2400">
                <a:latin typeface="Arial"/>
                <a:cs typeface="Arial"/>
              </a:rPr>
              <a:t>collective.sendaspdf,</a:t>
            </a:r>
            <a:r>
              <a:rPr dirty="0" sz="2400" spc="4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abstract.wkhtmltopdf,</a:t>
            </a:r>
            <a:r>
              <a:rPr dirty="0" sz="2400" spc="4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eea.pdf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70200" y="8222766"/>
            <a:ext cx="1397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2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54300" cy="3022600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2374900" y="4737100"/>
            <a:ext cx="772160" cy="3068955"/>
            <a:chOff x="2374900" y="4737100"/>
            <a:chExt cx="772160" cy="3068955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4900" y="4737100"/>
              <a:ext cx="771855" cy="306883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3000" y="4749800"/>
              <a:ext cx="695655" cy="2992635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329226" y="4760388"/>
            <a:ext cx="8051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0">
                <a:latin typeface="Arial"/>
                <a:cs typeface="Arial"/>
              </a:rPr>
              <a:t>free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210582" y="7123262"/>
            <a:ext cx="104266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0">
                <a:latin typeface="Arial"/>
                <a:cs typeface="Arial"/>
              </a:rPr>
              <a:t>$$$$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7747" y="2154824"/>
            <a:ext cx="11560810" cy="29419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35915" indent="-310515">
              <a:lnSpc>
                <a:spcPct val="100000"/>
              </a:lnSpc>
              <a:spcBef>
                <a:spcPts val="120"/>
              </a:spcBef>
              <a:buSzPct val="76000"/>
              <a:buChar char="•"/>
              <a:tabLst>
                <a:tab pos="335915" algn="l"/>
              </a:tabLst>
            </a:pPr>
            <a:r>
              <a:rPr dirty="0" sz="2500">
                <a:latin typeface="Arial"/>
                <a:cs typeface="Arial"/>
              </a:rPr>
              <a:t>new</a:t>
            </a:r>
            <a:r>
              <a:rPr dirty="0" sz="2500" spc="10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project:</a:t>
            </a:r>
            <a:r>
              <a:rPr dirty="0" sz="2500" spc="110">
                <a:latin typeface="Arial"/>
                <a:cs typeface="Arial"/>
              </a:rPr>
              <a:t> </a:t>
            </a:r>
            <a:r>
              <a:rPr dirty="0" sz="2500" b="1">
                <a:latin typeface="Arial"/>
                <a:cs typeface="Arial"/>
              </a:rPr>
              <a:t>Vivliostyle</a:t>
            </a:r>
            <a:r>
              <a:rPr dirty="0" sz="2500" spc="110" b="1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(open-source</a:t>
            </a:r>
            <a:r>
              <a:rPr dirty="0" sz="2500" spc="110">
                <a:latin typeface="Arial"/>
                <a:cs typeface="Arial"/>
              </a:rPr>
              <a:t> </a:t>
            </a:r>
            <a:r>
              <a:rPr dirty="0" sz="2500" spc="190">
                <a:latin typeface="Arial"/>
                <a:cs typeface="Arial"/>
              </a:rPr>
              <a:t>+</a:t>
            </a:r>
            <a:r>
              <a:rPr dirty="0" sz="2500" spc="11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commercial)</a:t>
            </a:r>
            <a:endParaRPr sz="2500">
              <a:latin typeface="Arial"/>
              <a:cs typeface="Arial"/>
            </a:endParaRPr>
          </a:p>
          <a:p>
            <a:pPr marL="335915" indent="-310515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335915" algn="l"/>
              </a:tabLst>
            </a:pPr>
            <a:r>
              <a:rPr dirty="0" sz="2500">
                <a:latin typeface="Arial"/>
                <a:cs typeface="Arial"/>
              </a:rPr>
              <a:t>"One</a:t>
            </a:r>
            <a:r>
              <a:rPr dirty="0" sz="2500" spc="-1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Source</a:t>
            </a:r>
            <a:r>
              <a:rPr dirty="0" sz="2500" spc="-1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Multi-Use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for</a:t>
            </a:r>
            <a:r>
              <a:rPr dirty="0" sz="2500" spc="-1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making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eBooks,</a:t>
            </a:r>
            <a:r>
              <a:rPr dirty="0" sz="2500" spc="-1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Web,</a:t>
            </a:r>
            <a:r>
              <a:rPr dirty="0" sz="2500" spc="-10">
                <a:latin typeface="Arial"/>
                <a:cs typeface="Arial"/>
              </a:rPr>
              <a:t> </a:t>
            </a:r>
            <a:r>
              <a:rPr dirty="0" sz="2500" spc="55">
                <a:latin typeface="Arial"/>
                <a:cs typeface="Arial"/>
              </a:rPr>
              <a:t>and</a:t>
            </a:r>
            <a:r>
              <a:rPr dirty="0" sz="2500" spc="-1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Print</a:t>
            </a:r>
            <a:r>
              <a:rPr dirty="0" sz="2500" spc="-10">
                <a:latin typeface="Arial"/>
                <a:cs typeface="Arial"/>
              </a:rPr>
              <a:t> books"</a:t>
            </a:r>
            <a:endParaRPr sz="2500">
              <a:latin typeface="Arial"/>
              <a:cs typeface="Arial"/>
            </a:endParaRPr>
          </a:p>
          <a:p>
            <a:pPr marL="335915" marR="4243705" indent="-311150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335915" algn="l"/>
              </a:tabLst>
            </a:pPr>
            <a:r>
              <a:rPr dirty="0" sz="2500" spc="65">
                <a:latin typeface="Arial"/>
                <a:cs typeface="Arial"/>
              </a:rPr>
              <a:t>based</a:t>
            </a:r>
            <a:r>
              <a:rPr dirty="0" sz="2500" spc="4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on</a:t>
            </a:r>
            <a:r>
              <a:rPr dirty="0" sz="2500" spc="45">
                <a:latin typeface="Arial"/>
                <a:cs typeface="Arial"/>
              </a:rPr>
              <a:t> </a:t>
            </a:r>
            <a:r>
              <a:rPr dirty="0" sz="2500" spc="-40">
                <a:latin typeface="Arial"/>
                <a:cs typeface="Arial"/>
              </a:rPr>
              <a:t>EPUB</a:t>
            </a:r>
            <a:r>
              <a:rPr dirty="0" sz="2500" spc="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Adaptive</a:t>
            </a:r>
            <a:r>
              <a:rPr dirty="0" sz="2500" spc="45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Layout</a:t>
            </a:r>
            <a:r>
              <a:rPr dirty="0" sz="2500" spc="4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implementation </a:t>
            </a:r>
            <a:r>
              <a:rPr dirty="0" sz="2500" spc="-10">
                <a:latin typeface="Arial"/>
                <a:cs typeface="Arial"/>
                <a:hlinkClick r:id="rId2"/>
              </a:rPr>
              <a:t>http://www.idpf.org/epub/pgt/</a:t>
            </a:r>
            <a:endParaRPr sz="2500">
              <a:latin typeface="Arial"/>
              <a:cs typeface="Arial"/>
            </a:endParaRPr>
          </a:p>
          <a:p>
            <a:pPr marL="335915" indent="-310515">
              <a:lnSpc>
                <a:spcPct val="100000"/>
              </a:lnSpc>
              <a:spcBef>
                <a:spcPts val="2645"/>
              </a:spcBef>
              <a:buSzPct val="76000"/>
              <a:buChar char="•"/>
              <a:tabLst>
                <a:tab pos="335915" algn="l"/>
              </a:tabLst>
            </a:pPr>
            <a:r>
              <a:rPr dirty="0" sz="2500">
                <a:latin typeface="Arial"/>
                <a:cs typeface="Arial"/>
              </a:rPr>
              <a:t>fixes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many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limitations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of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the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 spc="-45">
                <a:latin typeface="Arial"/>
                <a:cs typeface="Arial"/>
              </a:rPr>
              <a:t>CSS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Paged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>
                <a:latin typeface="Arial"/>
                <a:cs typeface="Arial"/>
              </a:rPr>
              <a:t>Media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 spc="50">
                <a:latin typeface="Arial"/>
                <a:cs typeface="Arial"/>
              </a:rPr>
              <a:t>approach</a:t>
            </a:r>
            <a:r>
              <a:rPr dirty="0" sz="2500" spc="15">
                <a:latin typeface="Arial"/>
                <a:cs typeface="Arial"/>
              </a:rPr>
              <a:t> </a:t>
            </a:r>
            <a:r>
              <a:rPr dirty="0" sz="2500" spc="55">
                <a:latin typeface="Arial"/>
                <a:cs typeface="Arial"/>
              </a:rPr>
              <a:t>and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 spc="-40">
                <a:latin typeface="Arial"/>
                <a:cs typeface="Arial"/>
              </a:rPr>
              <a:t>EPUB</a:t>
            </a:r>
            <a:r>
              <a:rPr dirty="0" sz="2500" spc="10">
                <a:latin typeface="Arial"/>
                <a:cs typeface="Arial"/>
              </a:rPr>
              <a:t> </a:t>
            </a:r>
            <a:r>
              <a:rPr dirty="0" sz="2500" spc="-10">
                <a:latin typeface="Arial"/>
                <a:cs typeface="Arial"/>
              </a:rPr>
              <a:t>limitations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3200" y="5232400"/>
            <a:ext cx="10261600" cy="4521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17200" y="0"/>
            <a:ext cx="2387600" cy="30099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723441"/>
            <a:ext cx="806132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260"/>
              <a:t> </a:t>
            </a:r>
            <a:r>
              <a:rPr dirty="0" sz="8000" spc="-320"/>
              <a:t>PDF</a:t>
            </a:r>
            <a:r>
              <a:rPr dirty="0" sz="8000" spc="-240"/>
              <a:t> </a:t>
            </a:r>
            <a:r>
              <a:rPr dirty="0" sz="8000" spc="-20"/>
              <a:t>(2/2)</a:t>
            </a:r>
            <a:endParaRPr sz="8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2764" y="871223"/>
            <a:ext cx="585978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500"/>
              <a:t> </a:t>
            </a:r>
            <a:r>
              <a:rPr dirty="0" sz="8000" spc="-70"/>
              <a:t>ODF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896871"/>
            <a:ext cx="2159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9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84489" y="2816862"/>
            <a:ext cx="1032002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000">
                <a:latin typeface="Arial"/>
                <a:cs typeface="Arial"/>
              </a:rPr>
              <a:t>ODF</a:t>
            </a:r>
            <a:r>
              <a:rPr dirty="0" sz="4000" spc="-35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is</a:t>
            </a:r>
            <a:r>
              <a:rPr dirty="0" sz="4000" spc="-35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completely</a:t>
            </a:r>
            <a:r>
              <a:rPr dirty="0" sz="4000" spc="-30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irrelevant</a:t>
            </a:r>
            <a:r>
              <a:rPr dirty="0" sz="4000" spc="-35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in</a:t>
            </a:r>
            <a:r>
              <a:rPr dirty="0" sz="4000" spc="-30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the</a:t>
            </a:r>
            <a:r>
              <a:rPr dirty="0" sz="4000" spc="-35">
                <a:latin typeface="Arial"/>
                <a:cs typeface="Arial"/>
              </a:rPr>
              <a:t> </a:t>
            </a:r>
            <a:r>
              <a:rPr dirty="0" sz="4000" spc="40">
                <a:latin typeface="Arial"/>
                <a:cs typeface="Arial"/>
              </a:rPr>
              <a:t>publishing </a:t>
            </a:r>
            <a:r>
              <a:rPr dirty="0" sz="4000">
                <a:latin typeface="Arial"/>
                <a:cs typeface="Arial"/>
              </a:rPr>
              <a:t>world</a:t>
            </a:r>
            <a:r>
              <a:rPr dirty="0" sz="4000" spc="-40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(DOCX</a:t>
            </a:r>
            <a:r>
              <a:rPr dirty="0" sz="4000" spc="-40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is</a:t>
            </a:r>
            <a:r>
              <a:rPr dirty="0" sz="4000" spc="-35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(still)</a:t>
            </a:r>
            <a:r>
              <a:rPr dirty="0" sz="4000" spc="-40">
                <a:latin typeface="Arial"/>
                <a:cs typeface="Arial"/>
              </a:rPr>
              <a:t> </a:t>
            </a:r>
            <a:r>
              <a:rPr dirty="0" sz="4000" spc="-10">
                <a:latin typeface="Arial"/>
                <a:cs typeface="Arial"/>
              </a:rPr>
              <a:t>king)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4649475"/>
            <a:ext cx="2159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90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84300" y="4569470"/>
            <a:ext cx="3346450" cy="406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2395">
              <a:lnSpc>
                <a:spcPct val="100000"/>
              </a:lnSpc>
              <a:spcBef>
                <a:spcPts val="100"/>
              </a:spcBef>
            </a:pPr>
            <a:r>
              <a:rPr dirty="0" sz="4000" spc="-10" b="1">
                <a:latin typeface="Arial"/>
                <a:cs typeface="Arial"/>
              </a:rPr>
              <a:t>Tools</a:t>
            </a:r>
            <a:r>
              <a:rPr dirty="0" sz="4000" spc="-10">
                <a:latin typeface="Arial"/>
                <a:cs typeface="Arial"/>
              </a:rPr>
              <a:t>:</a:t>
            </a:r>
            <a:endParaRPr sz="4000">
              <a:latin typeface="Arial"/>
              <a:cs typeface="Arial"/>
            </a:endParaRPr>
          </a:p>
          <a:p>
            <a:pPr marL="5568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56895" algn="l"/>
              </a:tabLst>
            </a:pPr>
            <a:r>
              <a:rPr dirty="0" sz="4000" spc="-10" b="1">
                <a:latin typeface="Arial"/>
                <a:cs typeface="Arial"/>
              </a:rPr>
              <a:t>Pandoc</a:t>
            </a:r>
            <a:endParaRPr sz="4000">
              <a:latin typeface="Arial"/>
              <a:cs typeface="Arial"/>
            </a:endParaRPr>
          </a:p>
          <a:p>
            <a:pPr marL="5568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56895" algn="l"/>
              </a:tabLst>
            </a:pPr>
            <a:r>
              <a:rPr dirty="0" sz="4000" spc="-10" b="1">
                <a:latin typeface="Arial"/>
                <a:cs typeface="Arial"/>
              </a:rPr>
              <a:t>OpenOffice</a:t>
            </a:r>
            <a:endParaRPr sz="4000">
              <a:latin typeface="Arial"/>
              <a:cs typeface="Arial"/>
            </a:endParaRPr>
          </a:p>
          <a:p>
            <a:pPr marL="5568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56895" algn="l"/>
              </a:tabLst>
            </a:pPr>
            <a:r>
              <a:rPr dirty="0" sz="4000" spc="-10" b="1">
                <a:latin typeface="Arial"/>
                <a:cs typeface="Arial"/>
              </a:rPr>
              <a:t>LibreOffice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2197100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500"/>
              <a:t> </a:t>
            </a:r>
            <a:r>
              <a:rPr dirty="0" sz="8000" spc="-1185"/>
              <a:t>T</a:t>
            </a:r>
            <a:r>
              <a:rPr dirty="0" sz="8000" spc="-204"/>
              <a:t>eX/La</a:t>
            </a:r>
            <a:r>
              <a:rPr dirty="0" sz="8000" spc="-1185"/>
              <a:t>T</a:t>
            </a:r>
            <a:r>
              <a:rPr dirty="0" sz="8000" spc="-204"/>
              <a:t>eX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720430"/>
            <a:ext cx="210185" cy="469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00" spc="385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69671" y="2645107"/>
            <a:ext cx="6908800" cy="617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50">
                <a:latin typeface="Arial"/>
                <a:cs typeface="Arial"/>
              </a:rPr>
              <a:t>Perfect</a:t>
            </a:r>
            <a:r>
              <a:rPr dirty="0" sz="3850" spc="110">
                <a:latin typeface="Arial"/>
                <a:cs typeface="Arial"/>
              </a:rPr>
              <a:t> </a:t>
            </a:r>
            <a:r>
              <a:rPr dirty="0" sz="3850">
                <a:latin typeface="Arial"/>
                <a:cs typeface="Arial"/>
              </a:rPr>
              <a:t>for</a:t>
            </a:r>
            <a:r>
              <a:rPr dirty="0" sz="3850" spc="120">
                <a:latin typeface="Arial"/>
                <a:cs typeface="Arial"/>
              </a:rPr>
              <a:t> </a:t>
            </a:r>
            <a:r>
              <a:rPr dirty="0" sz="3850">
                <a:latin typeface="Arial"/>
                <a:cs typeface="Arial"/>
              </a:rPr>
              <a:t>text-oriented</a:t>
            </a:r>
            <a:r>
              <a:rPr dirty="0" sz="3850" spc="125">
                <a:latin typeface="Arial"/>
                <a:cs typeface="Arial"/>
              </a:rPr>
              <a:t> </a:t>
            </a:r>
            <a:r>
              <a:rPr dirty="0" sz="3850" spc="-10">
                <a:latin typeface="Arial"/>
                <a:cs typeface="Arial"/>
              </a:rPr>
              <a:t>layouts</a:t>
            </a:r>
            <a:endParaRPr sz="38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3834727"/>
            <a:ext cx="210185" cy="469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00" spc="385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69671" y="3759405"/>
            <a:ext cx="6489065" cy="617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50">
                <a:latin typeface="Arial"/>
                <a:cs typeface="Arial"/>
              </a:rPr>
              <a:t>unusable</a:t>
            </a:r>
            <a:r>
              <a:rPr dirty="0" sz="3850" spc="110">
                <a:latin typeface="Arial"/>
                <a:cs typeface="Arial"/>
              </a:rPr>
              <a:t> </a:t>
            </a:r>
            <a:r>
              <a:rPr dirty="0" sz="3850">
                <a:latin typeface="Arial"/>
                <a:cs typeface="Arial"/>
              </a:rPr>
              <a:t>for</a:t>
            </a:r>
            <a:r>
              <a:rPr dirty="0" sz="3850" spc="114">
                <a:latin typeface="Arial"/>
                <a:cs typeface="Arial"/>
              </a:rPr>
              <a:t> </a:t>
            </a:r>
            <a:r>
              <a:rPr dirty="0" sz="3850" spc="60">
                <a:latin typeface="Arial"/>
                <a:cs typeface="Arial"/>
              </a:rPr>
              <a:t>complex</a:t>
            </a:r>
            <a:r>
              <a:rPr dirty="0" sz="3850" spc="110">
                <a:latin typeface="Arial"/>
                <a:cs typeface="Arial"/>
              </a:rPr>
              <a:t> </a:t>
            </a:r>
            <a:r>
              <a:rPr dirty="0" sz="3850" spc="-10">
                <a:latin typeface="Arial"/>
                <a:cs typeface="Arial"/>
              </a:rPr>
              <a:t>layouts</a:t>
            </a:r>
            <a:endParaRPr sz="38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4949032"/>
            <a:ext cx="154940" cy="469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00" spc="-50" b="1">
                <a:latin typeface="Arial"/>
                <a:cs typeface="Arial"/>
              </a:rPr>
              <a:t>•</a:t>
            </a:r>
            <a:endParaRPr sz="29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84300" y="4873711"/>
            <a:ext cx="2909570" cy="3959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130"/>
              </a:spcBef>
            </a:pPr>
            <a:r>
              <a:rPr dirty="0" sz="3850" spc="-10" b="1">
                <a:latin typeface="Arial"/>
                <a:cs typeface="Arial"/>
              </a:rPr>
              <a:t>Tools:</a:t>
            </a:r>
            <a:endParaRPr sz="3850">
              <a:latin typeface="Arial"/>
              <a:cs typeface="Arial"/>
            </a:endParaRPr>
          </a:p>
          <a:p>
            <a:pPr marL="542290" indent="-478790">
              <a:lnSpc>
                <a:spcPct val="100000"/>
              </a:lnSpc>
              <a:spcBef>
                <a:spcPts val="4155"/>
              </a:spcBef>
              <a:buSzPct val="75324"/>
              <a:buChar char="•"/>
              <a:tabLst>
                <a:tab pos="542290" algn="l"/>
              </a:tabLst>
            </a:pPr>
            <a:r>
              <a:rPr dirty="0" sz="3850" spc="-10" b="1">
                <a:latin typeface="Arial"/>
                <a:cs typeface="Arial"/>
              </a:rPr>
              <a:t>ftw.book</a:t>
            </a:r>
            <a:endParaRPr sz="3850">
              <a:latin typeface="Arial"/>
              <a:cs typeface="Arial"/>
            </a:endParaRPr>
          </a:p>
          <a:p>
            <a:pPr marL="542290" indent="-478790">
              <a:lnSpc>
                <a:spcPct val="100000"/>
              </a:lnSpc>
              <a:spcBef>
                <a:spcPts val="4150"/>
              </a:spcBef>
              <a:buSzPct val="75324"/>
              <a:buChar char="•"/>
              <a:tabLst>
                <a:tab pos="542290" algn="l"/>
              </a:tabLst>
            </a:pPr>
            <a:r>
              <a:rPr dirty="0" sz="3850" spc="-10" b="1">
                <a:latin typeface="Arial"/>
                <a:cs typeface="Arial"/>
              </a:rPr>
              <a:t>Pandoc</a:t>
            </a:r>
            <a:endParaRPr sz="3850">
              <a:latin typeface="Arial"/>
              <a:cs typeface="Arial"/>
            </a:endParaRPr>
          </a:p>
          <a:p>
            <a:pPr marL="542290" indent="-478790">
              <a:lnSpc>
                <a:spcPct val="100000"/>
              </a:lnSpc>
              <a:spcBef>
                <a:spcPts val="4155"/>
              </a:spcBef>
              <a:buSzPct val="75324"/>
              <a:buChar char="•"/>
              <a:tabLst>
                <a:tab pos="542290" algn="l"/>
              </a:tabLst>
            </a:pPr>
            <a:r>
              <a:rPr dirty="0" sz="3850" spc="-10" b="1">
                <a:latin typeface="Arial"/>
                <a:cs typeface="Arial"/>
              </a:rPr>
              <a:t>Transpect</a:t>
            </a:r>
            <a:endParaRPr sz="3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1463675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475"/>
              <a:t> </a:t>
            </a:r>
            <a:r>
              <a:rPr dirty="0" sz="8000" spc="-80"/>
              <a:t>E-</a:t>
            </a:r>
            <a:r>
              <a:rPr dirty="0" sz="8000"/>
              <a:t>Books</a:t>
            </a:r>
            <a:r>
              <a:rPr dirty="0" sz="8000" spc="-470"/>
              <a:t> </a:t>
            </a:r>
            <a:r>
              <a:rPr dirty="0" sz="8000" spc="-10"/>
              <a:t>(1/2)</a:t>
            </a:r>
            <a:endParaRPr sz="8000"/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744610"/>
            <a:ext cx="179705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325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90650" y="2668880"/>
            <a:ext cx="7776845" cy="1002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850"/>
              </a:lnSpc>
              <a:spcBef>
                <a:spcPts val="90"/>
              </a:spcBef>
            </a:pPr>
            <a:r>
              <a:rPr dirty="0" sz="3250">
                <a:latin typeface="Arial"/>
                <a:cs typeface="Arial"/>
              </a:rPr>
              <a:t>different</a:t>
            </a:r>
            <a:r>
              <a:rPr dirty="0" sz="3250" spc="-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ebook</a:t>
            </a:r>
            <a:r>
              <a:rPr dirty="0" sz="3250" spc="10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formats:</a:t>
            </a:r>
            <a:endParaRPr sz="325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3250" spc="-50">
                <a:latin typeface="Arial"/>
                <a:cs typeface="Arial"/>
              </a:rPr>
              <a:t>EPUB,</a:t>
            </a:r>
            <a:r>
              <a:rPr dirty="0" sz="3250" spc="-25">
                <a:latin typeface="Arial"/>
                <a:cs typeface="Arial"/>
              </a:rPr>
              <a:t> </a:t>
            </a:r>
            <a:r>
              <a:rPr dirty="0" sz="3250" spc="-50">
                <a:latin typeface="Arial"/>
                <a:cs typeface="Arial"/>
              </a:rPr>
              <a:t>EPUB3,</a:t>
            </a:r>
            <a:r>
              <a:rPr dirty="0" sz="3250" spc="-3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Mobi,</a:t>
            </a:r>
            <a:r>
              <a:rPr dirty="0" sz="3250" spc="-3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KF8,</a:t>
            </a:r>
            <a:r>
              <a:rPr dirty="0" sz="3250" spc="-2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Apple's</a:t>
            </a:r>
            <a:r>
              <a:rPr dirty="0" sz="3250" spc="-30">
                <a:latin typeface="Arial"/>
                <a:cs typeface="Arial"/>
              </a:rPr>
              <a:t> </a:t>
            </a:r>
            <a:r>
              <a:rPr dirty="0" sz="3250" spc="-20">
                <a:latin typeface="Arial"/>
                <a:cs typeface="Arial"/>
              </a:rPr>
              <a:t>EPUB3</a:t>
            </a:r>
            <a:endParaRPr sz="32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4141865"/>
            <a:ext cx="179705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325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90650" y="4066135"/>
            <a:ext cx="10614025" cy="10020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850"/>
              </a:lnSpc>
              <a:spcBef>
                <a:spcPts val="90"/>
              </a:spcBef>
            </a:pPr>
            <a:r>
              <a:rPr dirty="0" sz="3250">
                <a:latin typeface="Arial"/>
                <a:cs typeface="Arial"/>
              </a:rPr>
              <a:t>different</a:t>
            </a:r>
            <a:r>
              <a:rPr dirty="0" sz="3250" spc="-7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hardware</a:t>
            </a:r>
            <a:r>
              <a:rPr dirty="0" sz="3250" spc="-7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and</a:t>
            </a:r>
            <a:r>
              <a:rPr dirty="0" sz="3250" spc="-7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software</a:t>
            </a:r>
            <a:r>
              <a:rPr dirty="0" sz="3250" spc="-65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readers:</a:t>
            </a:r>
            <a:endParaRPr sz="325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3250">
                <a:latin typeface="Arial"/>
                <a:cs typeface="Arial"/>
              </a:rPr>
              <a:t>Kindle,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iOS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&amp;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Android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devices,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Kobo,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 spc="-70">
                <a:latin typeface="Arial"/>
                <a:cs typeface="Arial"/>
              </a:rPr>
              <a:t>Toliono,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 spc="-85">
                <a:latin typeface="Arial"/>
                <a:cs typeface="Arial"/>
              </a:rPr>
              <a:t>Sony,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 spc="-20">
                <a:latin typeface="Arial"/>
                <a:cs typeface="Arial"/>
              </a:rPr>
              <a:t>Nook</a:t>
            </a:r>
            <a:endParaRPr sz="32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5539119"/>
            <a:ext cx="179705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325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90650" y="5463389"/>
            <a:ext cx="10132695" cy="100203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85"/>
              </a:spcBef>
            </a:pPr>
            <a:r>
              <a:rPr dirty="0" sz="3250">
                <a:latin typeface="Arial"/>
                <a:cs typeface="Arial"/>
              </a:rPr>
              <a:t>fixed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format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ebooks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vs.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reflowable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ebooks</a:t>
            </a:r>
            <a:r>
              <a:rPr dirty="0" sz="3250" spc="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vs.</a:t>
            </a:r>
            <a:r>
              <a:rPr dirty="0" sz="3250" spc="15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adaptive layouts</a:t>
            </a:r>
            <a:endParaRPr sz="32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0600" y="6936372"/>
            <a:ext cx="179705" cy="3962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400" spc="325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90650" y="6860642"/>
            <a:ext cx="9347835" cy="100203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85"/>
              </a:spcBef>
            </a:pPr>
            <a:r>
              <a:rPr dirty="0" sz="3250">
                <a:latin typeface="Arial"/>
                <a:cs typeface="Arial"/>
              </a:rPr>
              <a:t>many</a:t>
            </a:r>
            <a:r>
              <a:rPr dirty="0" sz="3250" spc="7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limitations</a:t>
            </a:r>
            <a:r>
              <a:rPr dirty="0" sz="3250" spc="8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regarding</a:t>
            </a:r>
            <a:r>
              <a:rPr dirty="0" sz="3250" spc="8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typography,</a:t>
            </a:r>
            <a:r>
              <a:rPr dirty="0" sz="3250" spc="8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handling</a:t>
            </a:r>
            <a:r>
              <a:rPr dirty="0" sz="3250" spc="85">
                <a:latin typeface="Arial"/>
                <a:cs typeface="Arial"/>
              </a:rPr>
              <a:t> </a:t>
            </a:r>
            <a:r>
              <a:rPr dirty="0" sz="3250" spc="-25">
                <a:latin typeface="Arial"/>
                <a:cs typeface="Arial"/>
              </a:rPr>
              <a:t>of </a:t>
            </a:r>
            <a:r>
              <a:rPr dirty="0" sz="3250">
                <a:latin typeface="Arial"/>
                <a:cs typeface="Arial"/>
              </a:rPr>
              <a:t>images</a:t>
            </a:r>
            <a:r>
              <a:rPr dirty="0" sz="3250" spc="9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and</a:t>
            </a:r>
            <a:r>
              <a:rPr dirty="0" sz="3250" spc="105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tables</a:t>
            </a:r>
            <a:endParaRPr sz="32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441203" y="7966306"/>
            <a:ext cx="612267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0245" algn="l"/>
              </a:tabLst>
            </a:pPr>
            <a:r>
              <a:rPr dirty="0" sz="8000" spc="-20" b="1">
                <a:solidFill>
                  <a:srgbClr val="FA2500"/>
                </a:solidFill>
                <a:latin typeface="Arial"/>
                <a:cs typeface="Arial"/>
              </a:rPr>
              <a:t>HUGE</a:t>
            </a:r>
            <a:r>
              <a:rPr dirty="0" sz="8000" b="1">
                <a:solidFill>
                  <a:srgbClr val="FA2500"/>
                </a:solidFill>
                <a:latin typeface="Arial"/>
                <a:cs typeface="Arial"/>
              </a:rPr>
              <a:t>	</a:t>
            </a:r>
            <a:r>
              <a:rPr dirty="0" sz="8000" spc="-20" b="1">
                <a:solidFill>
                  <a:srgbClr val="FA2500"/>
                </a:solidFill>
                <a:latin typeface="Arial"/>
                <a:cs typeface="Arial"/>
              </a:rPr>
              <a:t>MESS</a:t>
            </a:r>
            <a:endParaRPr sz="8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0600" y="3201677"/>
            <a:ext cx="1593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0" b="1">
                <a:latin typeface="Arial"/>
                <a:cs typeface="Arial"/>
              </a:rPr>
              <a:t>•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71600" y="3121670"/>
            <a:ext cx="9701530" cy="520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>
              <a:lnSpc>
                <a:spcPct val="100000"/>
              </a:lnSpc>
              <a:spcBef>
                <a:spcPts val="100"/>
              </a:spcBef>
            </a:pPr>
            <a:r>
              <a:rPr dirty="0" sz="4000" spc="-10" b="1">
                <a:latin typeface="Arial"/>
                <a:cs typeface="Arial"/>
              </a:rPr>
              <a:t>Tools:</a:t>
            </a:r>
            <a:endParaRPr sz="4000">
              <a:latin typeface="Arial"/>
              <a:cs typeface="Arial"/>
            </a:endParaRPr>
          </a:p>
          <a:p>
            <a:pPr marL="5695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69595" algn="l"/>
              </a:tabLst>
            </a:pPr>
            <a:r>
              <a:rPr dirty="0" sz="4000" b="1">
                <a:latin typeface="Arial"/>
                <a:cs typeface="Arial"/>
              </a:rPr>
              <a:t>Calibre</a:t>
            </a:r>
            <a:r>
              <a:rPr dirty="0" sz="4000" spc="-145" b="1">
                <a:latin typeface="Arial"/>
                <a:cs typeface="Arial"/>
              </a:rPr>
              <a:t> </a:t>
            </a:r>
            <a:r>
              <a:rPr dirty="0" sz="4000" spc="-10">
                <a:latin typeface="Arial"/>
                <a:cs typeface="Arial"/>
              </a:rPr>
              <a:t>(Python)</a:t>
            </a:r>
            <a:endParaRPr sz="4000">
              <a:latin typeface="Arial"/>
              <a:cs typeface="Arial"/>
            </a:endParaRPr>
          </a:p>
          <a:p>
            <a:pPr marL="5695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69595" algn="l"/>
              </a:tabLst>
            </a:pPr>
            <a:r>
              <a:rPr dirty="0" sz="4000" spc="-10" b="1">
                <a:latin typeface="Arial"/>
                <a:cs typeface="Arial"/>
              </a:rPr>
              <a:t>eea.epub</a:t>
            </a:r>
            <a:endParaRPr sz="4000">
              <a:latin typeface="Arial"/>
              <a:cs typeface="Arial"/>
            </a:endParaRPr>
          </a:p>
          <a:p>
            <a:pPr marL="5695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69595" algn="l"/>
                <a:tab pos="2743200" algn="l"/>
                <a:tab pos="3251200" algn="l"/>
              </a:tabLst>
            </a:pPr>
            <a:r>
              <a:rPr dirty="0" sz="4000" spc="-10" b="1">
                <a:latin typeface="Arial"/>
                <a:cs typeface="Arial"/>
              </a:rPr>
              <a:t>Produce</a:t>
            </a:r>
            <a:r>
              <a:rPr dirty="0" sz="4000" b="1">
                <a:latin typeface="Arial"/>
                <a:cs typeface="Arial"/>
              </a:rPr>
              <a:t>	</a:t>
            </a:r>
            <a:r>
              <a:rPr dirty="0" sz="4000" spc="-50" b="1">
                <a:latin typeface="Arial"/>
                <a:cs typeface="Arial"/>
              </a:rPr>
              <a:t>&amp;</a:t>
            </a:r>
            <a:r>
              <a:rPr dirty="0" sz="4000" b="1">
                <a:latin typeface="Arial"/>
                <a:cs typeface="Arial"/>
              </a:rPr>
              <a:t>	Publish</a:t>
            </a:r>
            <a:r>
              <a:rPr dirty="0" sz="4000" spc="-9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server</a:t>
            </a:r>
            <a:r>
              <a:rPr dirty="0" sz="4000" spc="-90" b="1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(via</a:t>
            </a:r>
            <a:r>
              <a:rPr dirty="0" sz="4000" spc="-80">
                <a:latin typeface="Arial"/>
                <a:cs typeface="Arial"/>
              </a:rPr>
              <a:t> </a:t>
            </a:r>
            <a:r>
              <a:rPr dirty="0" sz="4000" spc="-10">
                <a:latin typeface="Arial"/>
                <a:cs typeface="Arial"/>
              </a:rPr>
              <a:t>Calibre)</a:t>
            </a:r>
            <a:endParaRPr sz="4000">
              <a:latin typeface="Arial"/>
              <a:cs typeface="Arial"/>
            </a:endParaRPr>
          </a:p>
          <a:p>
            <a:pPr marL="569595" indent="-493395">
              <a:lnSpc>
                <a:spcPct val="100000"/>
              </a:lnSpc>
              <a:spcBef>
                <a:spcPts val="4200"/>
              </a:spcBef>
              <a:buSzPct val="75000"/>
              <a:buChar char="•"/>
              <a:tabLst>
                <a:tab pos="569595" algn="l"/>
              </a:tabLst>
            </a:pPr>
            <a:r>
              <a:rPr dirty="0" sz="4000" b="1">
                <a:latin typeface="Arial"/>
                <a:cs typeface="Arial"/>
              </a:rPr>
              <a:t>web</a:t>
            </a:r>
            <a:r>
              <a:rPr dirty="0" sz="4000" spc="-105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services</a:t>
            </a:r>
            <a:r>
              <a:rPr dirty="0" sz="4000" spc="-100" b="1">
                <a:latin typeface="Arial"/>
                <a:cs typeface="Arial"/>
              </a:rPr>
              <a:t> </a:t>
            </a:r>
            <a:r>
              <a:rPr dirty="0" sz="4000" b="1">
                <a:latin typeface="Arial"/>
                <a:cs typeface="Arial"/>
              </a:rPr>
              <a:t>like</a:t>
            </a:r>
            <a:r>
              <a:rPr dirty="0" sz="4000" spc="-100" b="1">
                <a:latin typeface="Arial"/>
                <a:cs typeface="Arial"/>
              </a:rPr>
              <a:t> </a:t>
            </a:r>
            <a:r>
              <a:rPr dirty="0" sz="4000" spc="-10" b="1">
                <a:latin typeface="Arial"/>
                <a:cs typeface="Arial"/>
              </a:rPr>
              <a:t>"Bookalope"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2850" rIns="0" bIns="0" rtlCol="0" vert="horz">
            <a:spAutoFit/>
          </a:bodyPr>
          <a:lstStyle/>
          <a:p>
            <a:pPr marL="1463675">
              <a:lnSpc>
                <a:spcPct val="100000"/>
              </a:lnSpc>
              <a:spcBef>
                <a:spcPts val="100"/>
              </a:spcBef>
            </a:pPr>
            <a:r>
              <a:rPr dirty="0" sz="8000"/>
              <a:t>Format:</a:t>
            </a:r>
            <a:r>
              <a:rPr dirty="0" sz="8000" spc="-475"/>
              <a:t> </a:t>
            </a:r>
            <a:r>
              <a:rPr dirty="0" sz="8000" spc="-80"/>
              <a:t>E-</a:t>
            </a:r>
            <a:r>
              <a:rPr dirty="0" sz="8000"/>
              <a:t>Books</a:t>
            </a:r>
            <a:r>
              <a:rPr dirty="0" sz="8000" spc="-470"/>
              <a:t> </a:t>
            </a:r>
            <a:r>
              <a:rPr dirty="0" sz="8000" spc="-10"/>
              <a:t>(2/2)</a:t>
            </a:r>
            <a:endParaRPr sz="8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25700"/>
            <a:ext cx="13004800" cy="7010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2554" rIns="0" bIns="0" rtlCol="0" vert="horz">
            <a:spAutoFit/>
          </a:bodyPr>
          <a:lstStyle/>
          <a:p>
            <a:pPr marL="2710180" marR="5080" indent="-150495">
              <a:lnSpc>
                <a:spcPts val="8000"/>
              </a:lnSpc>
              <a:spcBef>
                <a:spcPts val="265"/>
              </a:spcBef>
            </a:pPr>
            <a:r>
              <a:rPr dirty="0"/>
              <a:t>Plone</a:t>
            </a:r>
            <a:r>
              <a:rPr dirty="0" spc="-110"/>
              <a:t> </a:t>
            </a:r>
            <a:r>
              <a:rPr dirty="0"/>
              <a:t>as</a:t>
            </a:r>
            <a:r>
              <a:rPr dirty="0" spc="-105"/>
              <a:t> </a:t>
            </a:r>
            <a:r>
              <a:rPr dirty="0" spc="60"/>
              <a:t>platform</a:t>
            </a:r>
            <a:r>
              <a:rPr dirty="0" spc="-105"/>
              <a:t> </a:t>
            </a:r>
            <a:r>
              <a:rPr dirty="0" spc="-25"/>
              <a:t>for </a:t>
            </a:r>
            <a:r>
              <a:rPr dirty="0" spc="90"/>
              <a:t>publishing</a:t>
            </a:r>
            <a:r>
              <a:rPr dirty="0" spc="5"/>
              <a:t> </a:t>
            </a:r>
            <a:r>
              <a:rPr dirty="0" spc="-10"/>
              <a:t>solutions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73897" y="8059928"/>
            <a:ext cx="4068445" cy="14782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40"/>
              </a:spcBef>
            </a:pPr>
            <a:r>
              <a:rPr dirty="0" sz="3200" spc="-30">
                <a:solidFill>
                  <a:srgbClr val="F5D328"/>
                </a:solidFill>
                <a:latin typeface="Arial"/>
                <a:cs typeface="Arial"/>
                <a:hlinkClick r:id="rId3"/>
              </a:rPr>
              <a:t>www.xml-</a:t>
            </a:r>
            <a:r>
              <a:rPr dirty="0" sz="3200" spc="-10">
                <a:solidFill>
                  <a:srgbClr val="F5D328"/>
                </a:solidFill>
                <a:latin typeface="Arial"/>
                <a:cs typeface="Arial"/>
                <a:hlinkClick r:id="rId3"/>
              </a:rPr>
              <a:t>director.info</a:t>
            </a:r>
            <a:r>
              <a:rPr dirty="0" sz="3200" spc="-10">
                <a:solidFill>
                  <a:srgbClr val="F5D328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5D328"/>
                </a:solidFill>
                <a:latin typeface="Arial"/>
                <a:cs typeface="Arial"/>
              </a:rPr>
              <a:t>demo.xml-</a:t>
            </a:r>
            <a:r>
              <a:rPr dirty="0" sz="3200" spc="-10">
                <a:solidFill>
                  <a:srgbClr val="F5D328"/>
                </a:solidFill>
                <a:latin typeface="Arial"/>
                <a:cs typeface="Arial"/>
              </a:rPr>
              <a:t>director.info xmldirector.plonecore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73897" y="4694105"/>
            <a:ext cx="4496435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10" b="1">
                <a:solidFill>
                  <a:srgbClr val="F5D328"/>
                </a:solidFill>
                <a:latin typeface="Arial"/>
                <a:cs typeface="Arial"/>
              </a:rPr>
              <a:t>Questions?</a:t>
            </a:r>
            <a:endParaRPr sz="6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800" y="6794500"/>
            <a:ext cx="5740400" cy="1041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2025-06-02T07:33:13Z</dcterms:created>
  <dcterms:modified xsi:type="dcterms:W3CDTF">2025-06-02T07:33:13Z</dcterms:modified>
</cp:coreProperties>
</file>