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/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Titeltext</a:t>
            </a:r>
          </a:p>
        </p:txBody>
      </p:sp>
      <p:sp>
        <p:nvSpPr>
          <p:cNvPr id="12" name="Textebene 1…"/>
          <p:cNvSpPr txBox="1"/>
          <p:nvPr>
            <p:ph type="body" sz="quarter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"/>
          <p:cNvSpPr/>
          <p:nvPr>
            <p:ph type="pic" idx="13"/>
          </p:nvPr>
        </p:nvSpPr>
        <p:spPr>
          <a:xfrm>
            <a:off x="1346200" y="520700"/>
            <a:ext cx="10388600" cy="586023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eltext"/>
          <p:cNvSpPr txBox="1"/>
          <p:nvPr>
            <p:ph type="title"/>
          </p:nvPr>
        </p:nvSpPr>
        <p:spPr>
          <a:xfrm>
            <a:off x="1270000" y="6908800"/>
            <a:ext cx="10464800" cy="1282700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22" name="Textebene 1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/>
          <p:nvPr>
            <p:ph type="title"/>
          </p:nvPr>
        </p:nvSpPr>
        <p:spPr>
          <a:xfrm>
            <a:off x="355600" y="3251200"/>
            <a:ext cx="12293600" cy="3238500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3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d"/>
          <p:cNvSpPr/>
          <p:nvPr>
            <p:ph type="pic" sz="half" idx="13"/>
          </p:nvPr>
        </p:nvSpPr>
        <p:spPr>
          <a:xfrm>
            <a:off x="6705600" y="609600"/>
            <a:ext cx="5359400" cy="7759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eltext"/>
          <p:cNvSpPr txBox="1"/>
          <p:nvPr>
            <p:ph type="title"/>
          </p:nvPr>
        </p:nvSpPr>
        <p:spPr>
          <a:xfrm>
            <a:off x="355600" y="1016000"/>
            <a:ext cx="5892800" cy="3886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Titeltext</a:t>
            </a:r>
          </a:p>
        </p:txBody>
      </p:sp>
      <p:sp>
        <p:nvSpPr>
          <p:cNvPr id="40" name="Textebene 1…"/>
          <p:cNvSpPr txBox="1"/>
          <p:nvPr>
            <p:ph type="body" sz="quarter" idx="1"/>
          </p:nvPr>
        </p:nvSpPr>
        <p:spPr>
          <a:xfrm>
            <a:off x="355600" y="4889500"/>
            <a:ext cx="5892800" cy="3886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4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57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d"/>
          <p:cNvSpPr/>
          <p:nvPr>
            <p:ph type="pic" sz="half" idx="13"/>
          </p:nvPr>
        </p:nvSpPr>
        <p:spPr>
          <a:xfrm>
            <a:off x="6870700" y="2781300"/>
            <a:ext cx="5283200" cy="6184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67" name="Textebene 1…"/>
          <p:cNvSpPr txBox="1"/>
          <p:nvPr>
            <p:ph type="body" sz="half" idx="1"/>
          </p:nvPr>
        </p:nvSpPr>
        <p:spPr>
          <a:xfrm>
            <a:off x="355600" y="2730500"/>
            <a:ext cx="5892800" cy="6299200"/>
          </a:xfrm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bene 1…"/>
          <p:cNvSpPr txBox="1"/>
          <p:nvPr>
            <p:ph type="body" idx="1"/>
          </p:nvPr>
        </p:nvSpPr>
        <p:spPr>
          <a:xfrm>
            <a:off x="762000" y="762000"/>
            <a:ext cx="11468100" cy="8216900"/>
          </a:xfrm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"/>
          <p:cNvSpPr/>
          <p:nvPr>
            <p:ph type="pic" sz="quarter" idx="13"/>
          </p:nvPr>
        </p:nvSpPr>
        <p:spPr>
          <a:xfrm>
            <a:off x="6654800" y="5029200"/>
            <a:ext cx="5803900" cy="421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Bild"/>
          <p:cNvSpPr/>
          <p:nvPr>
            <p:ph type="pic" sz="quarter" idx="14"/>
          </p:nvPr>
        </p:nvSpPr>
        <p:spPr>
          <a:xfrm>
            <a:off x="6664613" y="508000"/>
            <a:ext cx="5803901" cy="421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Bild"/>
          <p:cNvSpPr/>
          <p:nvPr>
            <p:ph type="pic" idx="15"/>
          </p:nvPr>
        </p:nvSpPr>
        <p:spPr>
          <a:xfrm>
            <a:off x="533400" y="508000"/>
            <a:ext cx="580823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5689600"/>
            <a:ext cx="10464800" cy="5080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152900"/>
            <a:ext cx="104648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Titeltext</a:t>
            </a:r>
          </a:p>
        </p:txBody>
      </p:sp>
      <p:sp>
        <p:nvSpPr>
          <p:cNvPr id="3" name="Textebene 1…"/>
          <p:cNvSpPr txBox="1"/>
          <p:nvPr>
            <p:ph type="body" idx="1"/>
          </p:nvPr>
        </p:nvSpPr>
        <p:spPr>
          <a:xfrm>
            <a:off x="355600" y="2730500"/>
            <a:ext cx="122936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6324599" y="9270999"/>
            <a:ext cx="342901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431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863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295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1727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1590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2590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3022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3454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3886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creating-content-together.info" TargetMode="External"/><Relationship Id="rId3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creating-content-together.info" TargetMode="External"/><Relationship Id="rId3" Type="http://schemas.openxmlformats.org/officeDocument/2006/relationships/hyperlink" Target="http://pypi.python.org/pypi/zopyx.plone.smashdocs" TargetMode="External"/><Relationship Id="rId4" Type="http://schemas.openxmlformats.org/officeDocument/2006/relationships/hyperlink" Target="mailto:info@zopyx.com" TargetMode="External"/><Relationship Id="rId5" Type="http://schemas.openxmlformats.org/officeDocument/2006/relationships/hyperlink" Target="http://www.zopyx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ollaborative Content Creation with  plone and SMASHDOCS"/>
          <p:cNvSpPr txBox="1"/>
          <p:nvPr>
            <p:ph type="ctrTitle"/>
          </p:nvPr>
        </p:nvSpPr>
        <p:spPr>
          <a:xfrm>
            <a:off x="1320800" y="4746203"/>
            <a:ext cx="10912128" cy="1489423"/>
          </a:xfrm>
          <a:prstGeom prst="rect">
            <a:avLst/>
          </a:prstGeom>
        </p:spPr>
        <p:txBody>
          <a:bodyPr anchor="ctr"/>
          <a:lstStyle/>
          <a:p>
            <a:pPr algn="l" defTabSz="479044">
              <a:defRPr sz="3936">
                <a:latin typeface="Noto Sans"/>
                <a:ea typeface="Noto Sans"/>
                <a:cs typeface="Noto Sans"/>
                <a:sym typeface="Noto Sans"/>
              </a:defRPr>
            </a:pPr>
            <a:r>
              <a:t>Collaborative Content Creation with </a:t>
            </a:r>
            <a:br/>
            <a:r>
              <a:t>plone and SMASHDOCS</a:t>
            </a:r>
          </a:p>
        </p:txBody>
      </p:sp>
      <p:sp>
        <p:nvSpPr>
          <p:cNvPr id="120" name="Andreas Jung…"/>
          <p:cNvSpPr txBox="1"/>
          <p:nvPr/>
        </p:nvSpPr>
        <p:spPr>
          <a:xfrm>
            <a:off x="1346200" y="7428500"/>
            <a:ext cx="8731151" cy="1660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algn="l" defTabSz="368045">
              <a:defRPr cap="all" sz="3024">
                <a:latin typeface="Noto Sans"/>
                <a:ea typeface="Noto Sans"/>
                <a:cs typeface="Noto Sans"/>
                <a:sym typeface="Noto Sans"/>
              </a:defRPr>
            </a:pPr>
            <a:r>
              <a:t>Andreas Jung</a:t>
            </a:r>
          </a:p>
          <a:p>
            <a:pPr algn="l" defTabSz="368045">
              <a:defRPr cap="all" sz="3024">
                <a:latin typeface="Noto Sans"/>
                <a:ea typeface="Noto Sans"/>
                <a:cs typeface="Noto Sans"/>
                <a:sym typeface="Noto Sans"/>
              </a:defRPr>
            </a:pPr>
            <a:r>
              <a:t>info@zopyx.com, www.zopyx.com</a:t>
            </a:r>
          </a:p>
          <a:p>
            <a:pPr algn="l" defTabSz="368045">
              <a:defRPr cap="all" sz="3024">
                <a:latin typeface="Noto Sans"/>
                <a:ea typeface="Noto Sans"/>
                <a:cs typeface="Noto Sans"/>
                <a:sym typeface="Noto Sans"/>
              </a:defRPr>
            </a:pPr>
            <a:r>
              <a:rPr>
                <a:hlinkClick r:id="rId2" invalidUrl="" action="" tgtFrame="" tooltip="" history="1" highlightClick="0" endSnd="0"/>
              </a:rPr>
              <a:t>www.creating-content-together.info</a:t>
            </a:r>
          </a:p>
        </p:txBody>
      </p:sp>
      <p:pic>
        <p:nvPicPr>
          <p:cNvPr id="121" name="logo_EN.png" descr="logo_E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14450" y="244769"/>
            <a:ext cx="6216118" cy="3589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MASHDO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SMASHDOCS</a:t>
            </a:r>
          </a:p>
        </p:txBody>
      </p:sp>
      <p:sp>
        <p:nvSpPr>
          <p:cNvPr id="124" name="Web-based collaborative edito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904" indent="-374904" defTabSz="420624">
              <a:spcBef>
                <a:spcPts val="3300"/>
              </a:spcBef>
              <a:defRPr sz="3312">
                <a:latin typeface="Noto Sans"/>
                <a:ea typeface="Noto Sans"/>
                <a:cs typeface="Noto Sans"/>
                <a:sym typeface="Noto Sans"/>
              </a:defRPr>
            </a:pPr>
            <a:r>
              <a:t>Web-based collaborative editor</a:t>
            </a:r>
          </a:p>
          <a:p>
            <a:pPr marL="374904" indent="-374904" defTabSz="420624">
              <a:spcBef>
                <a:spcPts val="3300"/>
              </a:spcBef>
              <a:defRPr sz="3312">
                <a:latin typeface="Noto Sans"/>
                <a:ea typeface="Noto Sans"/>
                <a:cs typeface="Noto Sans"/>
                <a:sym typeface="Noto Sans"/>
              </a:defRPr>
            </a:pPr>
            <a:r>
              <a:t>„Intelligent documents“</a:t>
            </a:r>
          </a:p>
          <a:p>
            <a:pPr marL="374904" indent="-374904" defTabSz="420624">
              <a:spcBef>
                <a:spcPts val="3300"/>
              </a:spcBef>
              <a:defRPr sz="3312">
                <a:latin typeface="Noto Sans"/>
                <a:ea typeface="Noto Sans"/>
                <a:cs typeface="Noto Sans"/>
                <a:sym typeface="Noto Sans"/>
              </a:defRPr>
            </a:pPr>
            <a:r>
              <a:t>Easy integration with other web applications (REST API)</a:t>
            </a:r>
          </a:p>
          <a:p>
            <a:pPr marL="374904" indent="-374904" defTabSz="420624">
              <a:spcBef>
                <a:spcPts val="3300"/>
              </a:spcBef>
              <a:defRPr sz="3312">
                <a:latin typeface="Noto Sans"/>
                <a:ea typeface="Noto Sans"/>
                <a:cs typeface="Noto Sans"/>
                <a:sym typeface="Noto Sans"/>
              </a:defRPr>
            </a:pPr>
            <a:r>
              <a:t>The „better“ version of Google Docs</a:t>
            </a:r>
          </a:p>
          <a:p>
            <a:pPr marL="374904" indent="-374904" defTabSz="420624">
              <a:spcBef>
                <a:spcPts val="3300"/>
              </a:spcBef>
              <a:defRPr sz="3312">
                <a:latin typeface="Noto Sans"/>
                <a:ea typeface="Noto Sans"/>
                <a:cs typeface="Noto Sans"/>
                <a:sym typeface="Noto Sans"/>
              </a:defRPr>
            </a:pPr>
            <a:r>
              <a:t>Cloud-based or on-premise hosting (privacy)</a:t>
            </a:r>
          </a:p>
          <a:p>
            <a:pPr marL="374904" indent="-374904" defTabSz="420624">
              <a:spcBef>
                <a:spcPts val="3300"/>
              </a:spcBef>
              <a:defRPr sz="3312">
                <a:latin typeface="Noto Sans"/>
                <a:ea typeface="Noto Sans"/>
                <a:cs typeface="Noto Sans"/>
                <a:sym typeface="Noto Sans"/>
              </a:defRPr>
            </a:pPr>
            <a:r>
              <a:t>Commercial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mashdocs.mp4" descr="Smashdoc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81079" y="812800"/>
            <a:ext cx="12242642" cy="76516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033000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MASHDO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SMASHDOCS</a:t>
            </a:r>
          </a:p>
        </p:txBody>
      </p:sp>
      <p:sp>
        <p:nvSpPr>
          <p:cNvPr id="129" name="Individual view on relevant content changes (keeps track who has seen wha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Individual view on relevant content changes (keeps track who has seen what)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Concurrent editing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Tracking of changes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Chat and Diskussion about content changes (public or 1:N)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DOCX import/export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XML/HTML export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Roles: Editor | Commentator | Reader | Approver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MASHDO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SMASHDOCS</a:t>
            </a:r>
          </a:p>
        </p:txBody>
      </p:sp>
      <p:sp>
        <p:nvSpPr>
          <p:cNvPr id="132" name="Individual view on relevant content changes (keeps track who has seen wha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Individual view on relevant content changes (keeps track who has seen what)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Concurrent editing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Tracking of changes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Chat and Diskussion about content changes (public or 1:N)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DOCX import/export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XML/HTML export</a:t>
            </a:r>
          </a:p>
          <a:p>
            <a:pPr marL="291592" indent="-291592" defTabSz="327152">
              <a:spcBef>
                <a:spcPts val="2500"/>
              </a:spcBef>
              <a:defRPr sz="2576">
                <a:latin typeface="Noto Sans"/>
                <a:ea typeface="Noto Sans"/>
                <a:cs typeface="Noto Sans"/>
                <a:sym typeface="Noto Sans"/>
              </a:defRPr>
            </a:pPr>
            <a:r>
              <a:t>Roles: Editor | Commentator | Reader | Approver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NTEGRATION WITH PLO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INTEGRATION WITH PLONE</a:t>
            </a:r>
          </a:p>
        </p:txBody>
      </p:sp>
      <p:sp>
        <p:nvSpPr>
          <p:cNvPr id="135" name="Smashdocument and Smashfolder…"/>
          <p:cNvSpPr txBox="1"/>
          <p:nvPr>
            <p:ph type="body" sz="half" idx="1"/>
          </p:nvPr>
        </p:nvSpPr>
        <p:spPr>
          <a:xfrm>
            <a:off x="406399" y="2527300"/>
            <a:ext cx="6031807" cy="6299200"/>
          </a:xfrm>
          <a:prstGeom prst="rect">
            <a:avLst/>
          </a:prstGeom>
        </p:spPr>
        <p:txBody>
          <a:bodyPr/>
          <a:lstStyle/>
          <a:p>
            <a:pPr marL="312420" indent="-312420" defTabSz="350520">
              <a:spcBef>
                <a:spcPts val="2700"/>
              </a:spcBef>
              <a:defRPr sz="2760">
                <a:latin typeface="Noto Sans"/>
                <a:ea typeface="Noto Sans"/>
                <a:cs typeface="Noto Sans"/>
                <a:sym typeface="Noto Sans"/>
              </a:defRPr>
            </a:pPr>
            <a:r>
              <a:t>Smashdocument and Smashfolder</a:t>
            </a:r>
          </a:p>
          <a:p>
            <a:pPr marL="312420" indent="-312420" defTabSz="350520">
              <a:spcBef>
                <a:spcPts val="2700"/>
              </a:spcBef>
              <a:defRPr sz="2760">
                <a:latin typeface="Noto Sans"/>
                <a:ea typeface="Noto Sans"/>
                <a:cs typeface="Noto Sans"/>
                <a:sym typeface="Noto Sans"/>
              </a:defRPr>
            </a:pPr>
            <a:r>
              <a:t>@@sharing integration</a:t>
            </a:r>
          </a:p>
          <a:p>
            <a:pPr marL="312420" indent="-312420" defTabSz="350520">
              <a:spcBef>
                <a:spcPts val="2700"/>
              </a:spcBef>
              <a:defRPr sz="2760">
                <a:latin typeface="Noto Sans"/>
                <a:ea typeface="Noto Sans"/>
                <a:cs typeface="Noto Sans"/>
                <a:sym typeface="Noto Sans"/>
              </a:defRPr>
            </a:pPr>
            <a:r>
              <a:t>Content lifecycle indicator</a:t>
            </a:r>
          </a:p>
          <a:p>
            <a:pPr marL="312420" indent="-312420" defTabSz="350520">
              <a:spcBef>
                <a:spcPts val="2700"/>
              </a:spcBef>
              <a:defRPr sz="2760">
                <a:latin typeface="Noto Sans"/>
                <a:ea typeface="Noto Sans"/>
                <a:cs typeface="Noto Sans"/>
                <a:sym typeface="Noto Sans"/>
              </a:defRPr>
            </a:pPr>
            <a:r>
              <a:t>HTML view directly integrated with Plone</a:t>
            </a:r>
          </a:p>
          <a:p>
            <a:pPr marL="312420" indent="-312420" defTabSz="350520">
              <a:spcBef>
                <a:spcPts val="2700"/>
              </a:spcBef>
              <a:defRPr sz="2760">
                <a:latin typeface="Noto Sans"/>
                <a:ea typeface="Noto Sans"/>
                <a:cs typeface="Noto Sans"/>
                <a:sym typeface="Noto Sans"/>
              </a:defRPr>
            </a:pPr>
            <a:r>
              <a:t>Optional PDF, EPUB, DOCX export (through Produce &amp; Publish)</a:t>
            </a:r>
          </a:p>
        </p:txBody>
      </p:sp>
      <p:pic>
        <p:nvPicPr>
          <p:cNvPr id="136" name="Bildschirmfoto 2017-10-20 um 11.26.29.png" descr="Bildschirmfoto 2017-10-20 um 11.26.2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4800" y="2527300"/>
            <a:ext cx="5925769" cy="6299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MS/Portal"/>
          <p:cNvSpPr/>
          <p:nvPr/>
        </p:nvSpPr>
        <p:spPr>
          <a:xfrm>
            <a:off x="177799" y="6299200"/>
            <a:ext cx="6503542" cy="1270000"/>
          </a:xfrm>
          <a:prstGeom prst="rect">
            <a:avLst/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CMS/Portal</a:t>
            </a:r>
          </a:p>
        </p:txBody>
      </p:sp>
      <p:sp>
        <p:nvSpPr>
          <p:cNvPr id="139" name="Database"/>
          <p:cNvSpPr/>
          <p:nvPr/>
        </p:nvSpPr>
        <p:spPr>
          <a:xfrm>
            <a:off x="177800" y="7861300"/>
            <a:ext cx="6503541" cy="1270000"/>
          </a:xfrm>
          <a:prstGeom prst="rect">
            <a:avLst/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Database</a:t>
            </a:r>
          </a:p>
        </p:txBody>
      </p:sp>
      <p:sp>
        <p:nvSpPr>
          <p:cNvPr id="140" name="Your own application(s)"/>
          <p:cNvSpPr/>
          <p:nvPr/>
        </p:nvSpPr>
        <p:spPr>
          <a:xfrm>
            <a:off x="215900" y="2053828"/>
            <a:ext cx="3152031" cy="3953272"/>
          </a:xfrm>
          <a:prstGeom prst="rect">
            <a:avLst/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1" sz="24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Your own application(s)</a:t>
            </a:r>
          </a:p>
        </p:txBody>
      </p:sp>
      <p:sp>
        <p:nvSpPr>
          <p:cNvPr id="141" name="SMASHDOCs…"/>
          <p:cNvSpPr/>
          <p:nvPr/>
        </p:nvSpPr>
        <p:spPr>
          <a:xfrm>
            <a:off x="3708400" y="2053828"/>
            <a:ext cx="2983558" cy="3953272"/>
          </a:xfrm>
          <a:prstGeom prst="rect">
            <a:avLst/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1" sz="24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defRPr>
            </a:pPr>
            <a:r>
              <a:t>SMASHDOCs</a:t>
            </a:r>
          </a:p>
          <a:p>
            <a:pPr>
              <a:defRPr b="1" sz="24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defRPr>
            </a:pPr>
            <a:r>
              <a:t>Integration</a:t>
            </a:r>
          </a:p>
        </p:txBody>
      </p:sp>
      <p:sp>
        <p:nvSpPr>
          <p:cNvPr id="142" name="SMASHDOCs  Partner API"/>
          <p:cNvSpPr/>
          <p:nvPr/>
        </p:nvSpPr>
        <p:spPr>
          <a:xfrm>
            <a:off x="9203799" y="5232399"/>
            <a:ext cx="3530204" cy="71120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defRPr>
            </a:pPr>
            <a:r>
              <a:t>SMASHDOCs </a:t>
            </a:r>
            <a:br/>
            <a:r>
              <a:t>Partner API</a:t>
            </a:r>
          </a:p>
        </p:txBody>
      </p:sp>
      <p:sp>
        <p:nvSpPr>
          <p:cNvPr id="143" name="Partner API Wrapper PHP, Python, NodeJS, C#"/>
          <p:cNvSpPr/>
          <p:nvPr/>
        </p:nvSpPr>
        <p:spPr>
          <a:xfrm>
            <a:off x="3698675" y="5390872"/>
            <a:ext cx="3003008" cy="60960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Partner API Wrapper</a:t>
            </a:r>
            <a:br/>
            <a:r>
              <a:t>PHP, Python, NodeJS, C#</a:t>
            </a:r>
          </a:p>
        </p:txBody>
      </p:sp>
      <p:pic>
        <p:nvPicPr>
          <p:cNvPr id="144" name="Rechteck" descr="Rechteck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12" y="482600"/>
            <a:ext cx="12955377" cy="8933210"/>
          </a:xfrm>
          <a:prstGeom prst="rect">
            <a:avLst/>
          </a:prstGeom>
        </p:spPr>
      </p:pic>
      <p:sp>
        <p:nvSpPr>
          <p:cNvPr id="146" name="Integration in your own IT infrastructure"/>
          <p:cNvSpPr txBox="1"/>
          <p:nvPr/>
        </p:nvSpPr>
        <p:spPr>
          <a:xfrm>
            <a:off x="2101738" y="933450"/>
            <a:ext cx="8801324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Integration in your own IT infrastructure</a:t>
            </a:r>
          </a:p>
        </p:txBody>
      </p:sp>
      <p:pic>
        <p:nvPicPr>
          <p:cNvPr id="147" name="Bild" descr="Bild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03799" y="4368941"/>
            <a:ext cx="3530204" cy="1015718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148" name="Doppelpfeil"/>
          <p:cNvSpPr/>
          <p:nvPr/>
        </p:nvSpPr>
        <p:spPr>
          <a:xfrm>
            <a:off x="7030497" y="5548362"/>
            <a:ext cx="1895299" cy="213361"/>
          </a:xfrm>
          <a:prstGeom prst="leftRightArrow">
            <a:avLst>
              <a:gd name="adj1" fmla="val 32000"/>
              <a:gd name="adj2" fmla="val 119303"/>
            </a:avLst>
          </a:prstGeom>
          <a:solidFill>
            <a:srgbClr val="80878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9" name="HTTP"/>
          <p:cNvSpPr txBox="1"/>
          <p:nvPr/>
        </p:nvSpPr>
        <p:spPr>
          <a:xfrm>
            <a:off x="7279647" y="5660390"/>
            <a:ext cx="13970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HTTP</a:t>
            </a:r>
          </a:p>
        </p:txBody>
      </p:sp>
      <p:sp>
        <p:nvSpPr>
          <p:cNvPr id="150" name="Linie"/>
          <p:cNvSpPr/>
          <p:nvPr/>
        </p:nvSpPr>
        <p:spPr>
          <a:xfrm>
            <a:off x="7021518" y="3784600"/>
            <a:ext cx="1950294" cy="993001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51" name="Export"/>
          <p:cNvSpPr txBox="1"/>
          <p:nvPr/>
        </p:nvSpPr>
        <p:spPr>
          <a:xfrm>
            <a:off x="6835553" y="3556000"/>
            <a:ext cx="298355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Export</a:t>
            </a:r>
          </a:p>
        </p:txBody>
      </p:sp>
      <p:sp>
        <p:nvSpPr>
          <p:cNvPr id="152" name="Linie"/>
          <p:cNvSpPr/>
          <p:nvPr/>
        </p:nvSpPr>
        <p:spPr>
          <a:xfrm flipH="1">
            <a:off x="7034355" y="6143525"/>
            <a:ext cx="1898208" cy="1620701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53" name="DOCX HTML XML"/>
          <p:cNvSpPr txBox="1"/>
          <p:nvPr/>
        </p:nvSpPr>
        <p:spPr>
          <a:xfrm>
            <a:off x="6835553" y="7035800"/>
            <a:ext cx="298355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800">
                <a:latin typeface="Noto Sans"/>
                <a:ea typeface="Noto Sans"/>
                <a:cs typeface="Noto Sans"/>
                <a:sym typeface="Noto Sans"/>
              </a:defRPr>
            </a:pPr>
            <a:r>
              <a:t>DOCX</a:t>
            </a:r>
            <a:br/>
            <a:r>
              <a:t>HTML</a:t>
            </a:r>
            <a:br/>
            <a:r>
              <a:t>XML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www.creating-content-together.inf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64489" indent="-364489" defTabSz="408940">
              <a:spcBef>
                <a:spcPts val="3200"/>
              </a:spcBef>
              <a:defRPr sz="3220">
                <a:latin typeface="Noto Sans"/>
                <a:ea typeface="Noto Sans"/>
                <a:cs typeface="Noto Sans"/>
                <a:sym typeface="Noto Sans"/>
              </a:defRPr>
            </a:pPr>
            <a:r>
              <a:rPr>
                <a:hlinkClick r:id="rId2" invalidUrl="" action="" tgtFrame="" tooltip="" history="1" highlightClick="0" endSnd="0"/>
              </a:rPr>
              <a:t>www.creating-content-together.info</a:t>
            </a:r>
          </a:p>
          <a:p>
            <a:pPr marL="364489" indent="-364489" defTabSz="408940">
              <a:spcBef>
                <a:spcPts val="3200"/>
              </a:spcBef>
              <a:defRPr sz="3220">
                <a:latin typeface="Noto Sans"/>
                <a:ea typeface="Noto Sans"/>
                <a:cs typeface="Noto Sans"/>
                <a:sym typeface="Noto Sans"/>
              </a:defRPr>
            </a:pPr>
            <a:r>
              <a:t>Test drive: www.plone-demo.info</a:t>
            </a:r>
          </a:p>
          <a:p>
            <a:pPr marL="364489" indent="-364489" defTabSz="408940">
              <a:spcBef>
                <a:spcPts val="3200"/>
              </a:spcBef>
              <a:defRPr sz="3220">
                <a:latin typeface="Noto Sans"/>
                <a:ea typeface="Noto Sans"/>
                <a:cs typeface="Noto Sans"/>
                <a:sym typeface="Noto Sans"/>
              </a:defRPr>
            </a:pPr>
            <a:r>
              <a:rPr>
                <a:hlinkClick r:id="rId3" invalidUrl="" action="" tgtFrame="" tooltip="" history="1" highlightClick="0" endSnd="0"/>
              </a:rPr>
              <a:t>zopyx.plone.smashdocs</a:t>
            </a:r>
            <a:r>
              <a:t> @ pypi</a:t>
            </a:r>
          </a:p>
          <a:p>
            <a:pPr marL="364489" indent="-364489" defTabSz="408940">
              <a:spcBef>
                <a:spcPts val="3200"/>
              </a:spcBef>
              <a:defRPr sz="3220">
                <a:latin typeface="Noto Sans"/>
                <a:ea typeface="Noto Sans"/>
                <a:cs typeface="Noto Sans"/>
                <a:sym typeface="Noto Sans"/>
              </a:defRPr>
            </a:pPr>
            <a:r>
              <a:t>zopyx.smashdocs @ pypi</a:t>
            </a:r>
          </a:p>
          <a:p>
            <a:pPr marL="364489" indent="-364489" defTabSz="408940">
              <a:spcBef>
                <a:spcPts val="3200"/>
              </a:spcBef>
              <a:defRPr sz="3220">
                <a:latin typeface="Noto Sans"/>
                <a:ea typeface="Noto Sans"/>
                <a:cs typeface="Noto Sans"/>
                <a:sym typeface="Noto Sans"/>
              </a:defRPr>
            </a:pPr>
            <a:r>
              <a:t>Andreas Jung, </a:t>
            </a:r>
            <a:br/>
            <a:r>
              <a:rPr>
                <a:hlinkClick r:id="rId4" invalidUrl="" action="" tgtFrame="" tooltip="" history="1" highlightClick="0" endSnd="0"/>
              </a:rPr>
              <a:t>info@zopyx.com</a:t>
            </a:r>
            <a:br/>
            <a:r>
              <a:rPr u="sng">
                <a:hlinkClick r:id="rId5" invalidUrl="" action="" tgtFrame="" tooltip="" history="1" highlightClick="0" endSnd="0"/>
              </a:rPr>
              <a:t>www.zopyx.com</a:t>
            </a:r>
          </a:p>
        </p:txBody>
      </p:sp>
      <p:sp>
        <p:nvSpPr>
          <p:cNvPr id="156" name="Link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pPr/>
            <a:r>
              <a:t>Links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