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0693400" cy="7556500"/>
  <p:notesSz cx="10693400" cy="7556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rgbClr val="535353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535353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rgbClr val="535353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535353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rgbClr val="535353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0" i="0">
                <a:solidFill>
                  <a:srgbClr val="535353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4800" y="0"/>
            <a:ext cx="10083800" cy="7556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2800" y="727934"/>
            <a:ext cx="9067800" cy="828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0" i="0">
                <a:solidFill>
                  <a:srgbClr val="535353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2185078"/>
            <a:ext cx="7140575" cy="4723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535353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hyperlink" Target="mailto:INFO@ZOPYX.COM" TargetMode="External"/><Relationship Id="rId4" Type="http://schemas.openxmlformats.org/officeDocument/2006/relationships/hyperlink" Target="http://WWW.ZOPYX.COM/" TargetMode="External"/><Relationship Id="rId5" Type="http://schemas.openxmlformats.org/officeDocument/2006/relationships/hyperlink" Target="http://WWW.CREATING-CONTENT-TOGETHER.INFO/" TargetMode="External"/><Relationship Id="rId6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jp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jpg"/><Relationship Id="rId16" Type="http://schemas.openxmlformats.org/officeDocument/2006/relationships/image" Target="../media/image17.png"/><Relationship Id="rId17" Type="http://schemas.openxmlformats.org/officeDocument/2006/relationships/image" Target="../media/image18.png"/><Relationship Id="rId18" Type="http://schemas.openxmlformats.org/officeDocument/2006/relationships/image" Target="../media/image19.png"/><Relationship Id="rId19" Type="http://schemas.openxmlformats.org/officeDocument/2006/relationships/image" Target="../media/image20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jpg"/><Relationship Id="rId5" Type="http://schemas.openxmlformats.org/officeDocument/2006/relationships/image" Target="../media/image2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reating-content-together.info/" TargetMode="External"/><Relationship Id="rId3" Type="http://schemas.openxmlformats.org/officeDocument/2006/relationships/hyperlink" Target="http://www.plone-demo.info/" TargetMode="External"/><Relationship Id="rId4" Type="http://schemas.openxmlformats.org/officeDocument/2006/relationships/hyperlink" Target="mailto:info@zopyx.com" TargetMode="External"/><Relationship Id="rId5" Type="http://schemas.openxmlformats.org/officeDocument/2006/relationships/hyperlink" Target="http://www.zopyx.com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0"/>
            <a:ext cx="10083800" cy="75565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58900" y="3785854"/>
            <a:ext cx="800671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4799"/>
              </a:lnSpc>
              <a:spcBef>
                <a:spcPts val="95"/>
              </a:spcBef>
            </a:pPr>
            <a:r>
              <a:rPr dirty="0" sz="3050" spc="-20">
                <a:solidFill>
                  <a:srgbClr val="535353"/>
                </a:solidFill>
                <a:latin typeface="Noto Sans"/>
                <a:cs typeface="Noto Sans"/>
              </a:rPr>
              <a:t>COLLABORATIVE</a:t>
            </a:r>
            <a:r>
              <a:rPr dirty="0" sz="3050" spc="-11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3050">
                <a:solidFill>
                  <a:srgbClr val="535353"/>
                </a:solidFill>
                <a:latin typeface="Noto Sans"/>
                <a:cs typeface="Noto Sans"/>
              </a:rPr>
              <a:t>CONTENT</a:t>
            </a:r>
            <a:r>
              <a:rPr dirty="0" sz="3050" spc="-11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3050" spc="-10">
                <a:solidFill>
                  <a:srgbClr val="535353"/>
                </a:solidFill>
                <a:latin typeface="Noto Sans"/>
                <a:cs typeface="Noto Sans"/>
              </a:rPr>
              <a:t>CREATION</a:t>
            </a:r>
            <a:r>
              <a:rPr dirty="0" sz="3050" spc="-10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3050" spc="-20">
                <a:solidFill>
                  <a:srgbClr val="535353"/>
                </a:solidFill>
                <a:latin typeface="Noto Sans"/>
                <a:cs typeface="Noto Sans"/>
              </a:rPr>
              <a:t>WITH </a:t>
            </a:r>
            <a:r>
              <a:rPr dirty="0" sz="3050">
                <a:solidFill>
                  <a:srgbClr val="535353"/>
                </a:solidFill>
                <a:latin typeface="Noto Sans"/>
                <a:cs typeface="Noto Sans"/>
              </a:rPr>
              <a:t>PLONE</a:t>
            </a:r>
            <a:r>
              <a:rPr dirty="0" sz="3050" spc="-5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3050">
                <a:solidFill>
                  <a:srgbClr val="535353"/>
                </a:solidFill>
                <a:latin typeface="Noto Sans"/>
                <a:cs typeface="Noto Sans"/>
              </a:rPr>
              <a:t>AND</a:t>
            </a:r>
            <a:r>
              <a:rPr dirty="0" sz="3050" spc="-5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3050" spc="-10">
                <a:solidFill>
                  <a:srgbClr val="535353"/>
                </a:solidFill>
                <a:latin typeface="Noto Sans"/>
                <a:cs typeface="Noto Sans"/>
              </a:rPr>
              <a:t>SMASHDOCS</a:t>
            </a:r>
            <a:endParaRPr sz="3050">
              <a:latin typeface="Noto Sans"/>
              <a:cs typeface="Noto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71600" y="5749107"/>
            <a:ext cx="6207125" cy="124460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2350">
                <a:solidFill>
                  <a:srgbClr val="535353"/>
                </a:solidFill>
                <a:latin typeface="Noto Sans"/>
                <a:cs typeface="Noto Sans"/>
              </a:rPr>
              <a:t>ANDREAS</a:t>
            </a:r>
            <a:r>
              <a:rPr dirty="0" sz="2350" spc="-12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350" spc="-20">
                <a:solidFill>
                  <a:srgbClr val="535353"/>
                </a:solidFill>
                <a:latin typeface="Noto Sans"/>
                <a:cs typeface="Noto Sans"/>
              </a:rPr>
              <a:t>JUNG</a:t>
            </a:r>
            <a:endParaRPr sz="2350">
              <a:latin typeface="Noto Sans"/>
              <a:cs typeface="Noto Sans"/>
            </a:endParaRPr>
          </a:p>
          <a:p>
            <a:pPr marL="12700" marR="5080">
              <a:lnSpc>
                <a:spcPct val="113500"/>
              </a:lnSpc>
            </a:pPr>
            <a:r>
              <a:rPr dirty="0" sz="2350" spc="-20">
                <a:solidFill>
                  <a:srgbClr val="535353"/>
                </a:solidFill>
                <a:latin typeface="Noto Sans"/>
                <a:cs typeface="Noto Sans"/>
                <a:hlinkClick r:id="rId3"/>
              </a:rPr>
              <a:t>INFO@ZOPYX.COM,</a:t>
            </a:r>
            <a:r>
              <a:rPr dirty="0" sz="2350" spc="-3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350" spc="-10">
                <a:solidFill>
                  <a:srgbClr val="535353"/>
                </a:solidFill>
                <a:latin typeface="Noto Sans"/>
                <a:cs typeface="Noto Sans"/>
                <a:hlinkClick r:id="rId4"/>
              </a:rPr>
              <a:t>WWW.ZOPYX.COM</a:t>
            </a:r>
            <a:r>
              <a:rPr dirty="0" sz="2350" spc="-1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350" spc="-40">
                <a:solidFill>
                  <a:srgbClr val="535353"/>
                </a:solidFill>
                <a:latin typeface="Noto Sans"/>
                <a:cs typeface="Noto Sans"/>
                <a:hlinkClick r:id="rId5"/>
              </a:rPr>
              <a:t>WWW.CREATING-CONTENT-</a:t>
            </a:r>
            <a:r>
              <a:rPr dirty="0" sz="2350" spc="-10">
                <a:solidFill>
                  <a:srgbClr val="535353"/>
                </a:solidFill>
                <a:latin typeface="Noto Sans"/>
                <a:cs typeface="Noto Sans"/>
                <a:hlinkClick r:id="rId5"/>
              </a:rPr>
              <a:t>TOGETHER.INFO</a:t>
            </a:r>
            <a:endParaRPr sz="2350">
              <a:latin typeface="Noto Sans"/>
              <a:cs typeface="Noto Sans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1653" y="190500"/>
            <a:ext cx="4817344" cy="2781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5188" rIns="0" bIns="0" rtlCol="0" vert="horz">
            <a:spAutoFit/>
          </a:bodyPr>
          <a:lstStyle/>
          <a:p>
            <a:pPr marL="3098800">
              <a:lnSpc>
                <a:spcPct val="100000"/>
              </a:lnSpc>
              <a:spcBef>
                <a:spcPts val="114"/>
              </a:spcBef>
            </a:pPr>
            <a:r>
              <a:rPr dirty="0" spc="-10"/>
              <a:t>SMASHDOCS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09600" y="2201425"/>
            <a:ext cx="8969375" cy="4709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04165" indent="-291465">
              <a:lnSpc>
                <a:spcPct val="100000"/>
              </a:lnSpc>
              <a:spcBef>
                <a:spcPts val="114"/>
              </a:spcBef>
              <a:buSzPct val="82352"/>
              <a:buChar char="•"/>
              <a:tabLst>
                <a:tab pos="304165" algn="l"/>
              </a:tabLst>
            </a:pP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Web-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based</a:t>
            </a: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collaborative</a:t>
            </a:r>
            <a:r>
              <a:rPr dirty="0" sz="25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editor</a:t>
            </a:r>
            <a:endParaRPr sz="2550">
              <a:latin typeface="Noto Sans"/>
              <a:cs typeface="Noto Sans"/>
            </a:endParaRPr>
          </a:p>
          <a:p>
            <a:pPr marL="304165" indent="-291465">
              <a:lnSpc>
                <a:spcPct val="100000"/>
              </a:lnSpc>
              <a:spcBef>
                <a:spcPts val="3740"/>
              </a:spcBef>
              <a:buSzPct val="82352"/>
              <a:buChar char="•"/>
              <a:tabLst>
                <a:tab pos="304165" algn="l"/>
              </a:tabLst>
            </a:pP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„Intelligent</a:t>
            </a:r>
            <a:r>
              <a:rPr dirty="0" sz="2550" spc="-2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documents“</a:t>
            </a:r>
            <a:r>
              <a:rPr dirty="0" sz="2550" spc="-1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(personalized</a:t>
            </a:r>
            <a:r>
              <a:rPr dirty="0" sz="2550" spc="-2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views</a:t>
            </a:r>
            <a:r>
              <a:rPr dirty="0" sz="2550" spc="-1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on</a:t>
            </a:r>
            <a:r>
              <a:rPr dirty="0" sz="2550" spc="-1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changes)</a:t>
            </a:r>
            <a:endParaRPr sz="2550">
              <a:latin typeface="Noto Sans"/>
              <a:cs typeface="Noto Sans"/>
            </a:endParaRPr>
          </a:p>
          <a:p>
            <a:pPr marL="304165" indent="-291465">
              <a:lnSpc>
                <a:spcPct val="100000"/>
              </a:lnSpc>
              <a:spcBef>
                <a:spcPts val="3640"/>
              </a:spcBef>
              <a:buSzPct val="82352"/>
              <a:buChar char="•"/>
              <a:tabLst>
                <a:tab pos="304165" algn="l"/>
              </a:tabLst>
            </a:pP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Easy</a:t>
            </a: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integration</a:t>
            </a: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with</a:t>
            </a:r>
            <a:r>
              <a:rPr dirty="0" sz="25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other</a:t>
            </a: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web</a:t>
            </a: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applications</a:t>
            </a:r>
            <a:r>
              <a:rPr dirty="0" sz="25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(REST</a:t>
            </a: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 spc="-20">
                <a:solidFill>
                  <a:srgbClr val="535353"/>
                </a:solidFill>
                <a:latin typeface="Noto Sans"/>
                <a:cs typeface="Noto Sans"/>
              </a:rPr>
              <a:t>API)</a:t>
            </a:r>
            <a:endParaRPr sz="2550">
              <a:latin typeface="Noto Sans"/>
              <a:cs typeface="Noto Sans"/>
            </a:endParaRPr>
          </a:p>
          <a:p>
            <a:pPr marL="304165" indent="-291465">
              <a:lnSpc>
                <a:spcPct val="100000"/>
              </a:lnSpc>
              <a:spcBef>
                <a:spcPts val="3740"/>
              </a:spcBef>
              <a:buSzPct val="82352"/>
              <a:buChar char="•"/>
              <a:tabLst>
                <a:tab pos="304165" algn="l"/>
              </a:tabLst>
            </a:pP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The</a:t>
            </a:r>
            <a:r>
              <a:rPr dirty="0" sz="25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„better“</a:t>
            </a:r>
            <a:r>
              <a:rPr dirty="0" sz="25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version</a:t>
            </a:r>
            <a:r>
              <a:rPr dirty="0" sz="25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of</a:t>
            </a:r>
            <a:r>
              <a:rPr dirty="0" sz="25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Google </a:t>
            </a:r>
            <a:r>
              <a:rPr dirty="0" sz="2550" spc="-20">
                <a:solidFill>
                  <a:srgbClr val="535353"/>
                </a:solidFill>
                <a:latin typeface="Noto Sans"/>
                <a:cs typeface="Noto Sans"/>
              </a:rPr>
              <a:t>Docs</a:t>
            </a:r>
            <a:endParaRPr sz="2550">
              <a:latin typeface="Noto Sans"/>
              <a:cs typeface="Noto Sans"/>
            </a:endParaRPr>
          </a:p>
          <a:p>
            <a:pPr marL="304165" indent="-291465">
              <a:lnSpc>
                <a:spcPct val="100000"/>
              </a:lnSpc>
              <a:spcBef>
                <a:spcPts val="3640"/>
              </a:spcBef>
              <a:buSzPct val="82352"/>
              <a:buChar char="•"/>
              <a:tabLst>
                <a:tab pos="304165" algn="l"/>
              </a:tabLst>
            </a:pP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Cloud-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based</a:t>
            </a:r>
            <a:r>
              <a:rPr dirty="0" sz="2550" spc="1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or</a:t>
            </a:r>
            <a:r>
              <a:rPr dirty="0" sz="2550" spc="2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on-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premise</a:t>
            </a:r>
            <a:r>
              <a:rPr dirty="0" sz="2550" spc="2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>
                <a:solidFill>
                  <a:srgbClr val="535353"/>
                </a:solidFill>
                <a:latin typeface="Noto Sans"/>
                <a:cs typeface="Noto Sans"/>
              </a:rPr>
              <a:t>hosting</a:t>
            </a:r>
            <a:r>
              <a:rPr dirty="0" sz="2550" spc="2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(privacy)</a:t>
            </a:r>
            <a:endParaRPr sz="2550">
              <a:latin typeface="Noto Sans"/>
              <a:cs typeface="Noto Sans"/>
            </a:endParaRPr>
          </a:p>
          <a:p>
            <a:pPr marL="304165" indent="-291465">
              <a:lnSpc>
                <a:spcPct val="100000"/>
              </a:lnSpc>
              <a:spcBef>
                <a:spcPts val="3740"/>
              </a:spcBef>
              <a:buSzPct val="82352"/>
              <a:buChar char="•"/>
              <a:tabLst>
                <a:tab pos="304165" algn="l"/>
              </a:tabLst>
            </a:pPr>
            <a:r>
              <a:rPr dirty="0" sz="2550" spc="-10">
                <a:solidFill>
                  <a:srgbClr val="535353"/>
                </a:solidFill>
                <a:latin typeface="Noto Sans"/>
                <a:cs typeface="Noto Sans"/>
              </a:rPr>
              <a:t>Subscription-based</a:t>
            </a:r>
            <a:endParaRPr sz="255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28" y="1289390"/>
            <a:ext cx="10077645" cy="5596504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17022" y="745285"/>
            <a:ext cx="10081260" cy="0"/>
          </a:xfrm>
          <a:custGeom>
            <a:avLst/>
            <a:gdLst/>
            <a:ahLst/>
            <a:cxnLst/>
            <a:rect l="l" t="t" r="r" b="b"/>
            <a:pathLst>
              <a:path w="10081260" h="0">
                <a:moveTo>
                  <a:pt x="0" y="0"/>
                </a:moveTo>
                <a:lnTo>
                  <a:pt x="10080693" y="0"/>
                </a:lnTo>
              </a:path>
            </a:pathLst>
          </a:custGeom>
          <a:ln w="9144">
            <a:solidFill>
              <a:srgbClr val="5B4B4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99084" y="1466187"/>
            <a:ext cx="85352" cy="85349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1899084" y="1551536"/>
            <a:ext cx="177165" cy="168275"/>
            <a:chOff x="1899084" y="1551536"/>
            <a:chExt cx="177165" cy="168275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9084" y="1633838"/>
              <a:ext cx="85352" cy="8534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90533" y="1551536"/>
              <a:ext cx="85352" cy="82301"/>
            </a:xfrm>
            <a:prstGeom prst="rect">
              <a:avLst/>
            </a:prstGeom>
          </p:spPr>
        </p:pic>
      </p:grp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1036" y="1109546"/>
            <a:ext cx="97545" cy="97542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68520" y="887027"/>
            <a:ext cx="155462" cy="82301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68118" y="606592"/>
            <a:ext cx="1457082" cy="124976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99084" y="1466187"/>
            <a:ext cx="85352" cy="85349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1899084" y="1551536"/>
            <a:ext cx="177165" cy="168275"/>
            <a:chOff x="1899084" y="1551536"/>
            <a:chExt cx="177165" cy="168275"/>
          </a:xfrm>
        </p:grpSpPr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99084" y="1633838"/>
              <a:ext cx="85352" cy="8534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90533" y="1551536"/>
              <a:ext cx="85352" cy="82301"/>
            </a:xfrm>
            <a:prstGeom prst="rect">
              <a:avLst/>
            </a:prstGeom>
          </p:spPr>
        </p:pic>
      </p:grpSp>
      <p:pic>
        <p:nvPicPr>
          <p:cNvPr id="15" name="object 1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834426" y="899219"/>
            <a:ext cx="442002" cy="64012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422746" y="676701"/>
            <a:ext cx="280442" cy="54867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81851" y="1118690"/>
            <a:ext cx="414567" cy="82301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06588" y="887027"/>
            <a:ext cx="97545" cy="60964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785009" y="880931"/>
            <a:ext cx="97545" cy="103638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364989" y="887027"/>
            <a:ext cx="100593" cy="60964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93662" y="1109546"/>
            <a:ext cx="4340764" cy="97542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74104" y="1396077"/>
            <a:ext cx="393229" cy="393218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178882" y="1118690"/>
            <a:ext cx="323118" cy="82301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843410" y="887027"/>
            <a:ext cx="91448" cy="60964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141821" y="1054679"/>
            <a:ext cx="859617" cy="167651"/>
          </a:xfrm>
          <a:prstGeom prst="rect">
            <a:avLst/>
          </a:prstGeom>
        </p:spPr>
      </p:pic>
      <p:sp>
        <p:nvSpPr>
          <p:cNvPr id="26" name="object 26" descr=""/>
          <p:cNvSpPr txBox="1"/>
          <p:nvPr/>
        </p:nvSpPr>
        <p:spPr>
          <a:xfrm>
            <a:off x="667360" y="580429"/>
            <a:ext cx="358775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10">
                <a:solidFill>
                  <a:srgbClr val="1F1F1F"/>
                </a:solidFill>
                <a:latin typeface="Arial"/>
                <a:cs typeface="Arial"/>
              </a:rPr>
              <a:t>Firefox</a:t>
            </a:r>
            <a:endParaRPr sz="85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092787" y="580429"/>
            <a:ext cx="2323465" cy="410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">
              <a:lnSpc>
                <a:spcPct val="100000"/>
              </a:lnSpc>
              <a:spcBef>
                <a:spcPts val="100"/>
              </a:spcBef>
              <a:tabLst>
                <a:tab pos="337185" algn="l"/>
                <a:tab pos="643890" algn="l"/>
                <a:tab pos="986155" algn="l"/>
                <a:tab pos="1443990" algn="l"/>
                <a:tab pos="2077720" algn="l"/>
              </a:tabLst>
            </a:pPr>
            <a:r>
              <a:rPr dirty="0" sz="850" spc="-20">
                <a:solidFill>
                  <a:srgbClr val="212121"/>
                </a:solidFill>
                <a:latin typeface="Arial"/>
                <a:cs typeface="Arial"/>
              </a:rPr>
              <a:t>File</a:t>
            </a:r>
            <a:r>
              <a:rPr dirty="0" sz="850">
                <a:solidFill>
                  <a:srgbClr val="212121"/>
                </a:solidFill>
                <a:latin typeface="Arial"/>
                <a:cs typeface="Arial"/>
              </a:rPr>
              <a:t>	</a:t>
            </a:r>
            <a:r>
              <a:rPr dirty="0" sz="850" spc="-20">
                <a:solidFill>
                  <a:srgbClr val="383838"/>
                </a:solidFill>
                <a:latin typeface="Arial"/>
                <a:cs typeface="Arial"/>
              </a:rPr>
              <a:t>Edit</a:t>
            </a:r>
            <a:r>
              <a:rPr dirty="0" sz="850">
                <a:solidFill>
                  <a:srgbClr val="383838"/>
                </a:solidFill>
                <a:latin typeface="Arial"/>
                <a:cs typeface="Arial"/>
              </a:rPr>
              <a:t>	</a:t>
            </a:r>
            <a:r>
              <a:rPr dirty="0" sz="850" spc="-20">
                <a:solidFill>
                  <a:srgbClr val="232323"/>
                </a:solidFill>
                <a:latin typeface="Arial"/>
                <a:cs typeface="Arial"/>
              </a:rPr>
              <a:t>View</a:t>
            </a:r>
            <a:r>
              <a:rPr dirty="0" sz="850">
                <a:solidFill>
                  <a:srgbClr val="232323"/>
                </a:solidFill>
                <a:latin typeface="Arial"/>
                <a:cs typeface="Arial"/>
              </a:rPr>
              <a:t>	</a:t>
            </a:r>
            <a:r>
              <a:rPr dirty="0" sz="850" spc="-10">
                <a:solidFill>
                  <a:srgbClr val="262626"/>
                </a:solidFill>
                <a:latin typeface="Arial"/>
                <a:cs typeface="Arial"/>
              </a:rPr>
              <a:t>History</a:t>
            </a:r>
            <a:r>
              <a:rPr dirty="0" sz="850">
                <a:solidFill>
                  <a:srgbClr val="262626"/>
                </a:solidFill>
                <a:latin typeface="Arial"/>
                <a:cs typeface="Arial"/>
              </a:rPr>
              <a:t>	</a:t>
            </a:r>
            <a:r>
              <a:rPr dirty="0" sz="850" spc="-10">
                <a:solidFill>
                  <a:srgbClr val="262626"/>
                </a:solidFill>
                <a:latin typeface="Arial"/>
                <a:cs typeface="Arial"/>
              </a:rPr>
              <a:t>Bookmarks</a:t>
            </a:r>
            <a:r>
              <a:rPr dirty="0" sz="850">
                <a:solidFill>
                  <a:srgbClr val="262626"/>
                </a:solidFill>
                <a:latin typeface="Arial"/>
                <a:cs typeface="Arial"/>
              </a:rPr>
              <a:t>	</a:t>
            </a:r>
            <a:r>
              <a:rPr dirty="0" sz="850" spc="-50">
                <a:solidFill>
                  <a:srgbClr val="232323"/>
                </a:solidFill>
                <a:latin typeface="Arial"/>
                <a:cs typeface="Arial"/>
              </a:rPr>
              <a:t>Tools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967864" algn="l"/>
              </a:tabLst>
            </a:pPr>
            <a:r>
              <a:rPr dirty="0" sz="700" spc="-45">
                <a:solidFill>
                  <a:srgbClr val="282828"/>
                </a:solidFill>
                <a:latin typeface="Arial"/>
                <a:cs typeface="Arial"/>
              </a:rPr>
              <a:t>Smashdocs</a:t>
            </a:r>
            <a:r>
              <a:rPr dirty="0" sz="700" spc="35">
                <a:solidFill>
                  <a:srgbClr val="282828"/>
                </a:solidFill>
                <a:latin typeface="Arial"/>
                <a:cs typeface="Arial"/>
              </a:rPr>
              <a:t> </a:t>
            </a:r>
            <a:r>
              <a:rPr dirty="0" sz="700" spc="-40">
                <a:solidFill>
                  <a:srgbClr val="161616"/>
                </a:solidFill>
                <a:latin typeface="Arial"/>
                <a:cs typeface="Arial"/>
              </a:rPr>
              <a:t>Workgroup</a:t>
            </a:r>
            <a:r>
              <a:rPr dirty="0" sz="700" spc="5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5E5E5E"/>
                </a:solidFill>
                <a:latin typeface="Arial"/>
                <a:cs typeface="Arial"/>
              </a:rPr>
              <a:t>roi‹.</a:t>
            </a:r>
            <a:r>
              <a:rPr dirty="0" sz="70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dirty="0" sz="700" spc="-25">
                <a:solidFill>
                  <a:srgbClr val="5B5B5B"/>
                </a:solidFill>
                <a:latin typeface="Cambria"/>
                <a:cs typeface="Cambria"/>
              </a:rPr>
              <a:t>loo</a:t>
            </a:r>
            <a:endParaRPr sz="700">
              <a:latin typeface="Cambria"/>
              <a:cs typeface="Cambria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531165" y="580429"/>
            <a:ext cx="371475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50">
                <a:solidFill>
                  <a:srgbClr val="313131"/>
                </a:solidFill>
                <a:latin typeface="Arial"/>
                <a:cs typeface="Arial"/>
              </a:rPr>
              <a:t>Window</a:t>
            </a:r>
            <a:endParaRPr sz="85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014490" y="580429"/>
            <a:ext cx="238760" cy="155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20">
                <a:solidFill>
                  <a:srgbClr val="161616"/>
                </a:solidFill>
                <a:latin typeface="Arial"/>
                <a:cs typeface="Arial"/>
              </a:rPr>
              <a:t>Help</a:t>
            </a:r>
            <a:endParaRPr sz="8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108326" y="864929"/>
            <a:ext cx="95758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30">
                <a:solidFill>
                  <a:srgbClr val="676767"/>
                </a:solidFill>
                <a:latin typeface="Arial"/>
                <a:cs typeface="Arial"/>
              </a:rPr>
              <a:t>P'one</a:t>
            </a:r>
            <a:r>
              <a:rPr dirty="0" sz="650" spc="-15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777777"/>
                </a:solidFill>
                <a:latin typeface="Arial"/>
                <a:cs typeface="Arial"/>
              </a:rPr>
              <a:t>is</a:t>
            </a:r>
            <a:r>
              <a:rPr dirty="0" sz="650" spc="-20">
                <a:solidFill>
                  <a:srgbClr val="777777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606060"/>
                </a:solidFill>
                <a:latin typeface="Arial"/>
                <a:cs typeface="Arial"/>
              </a:rPr>
              <a:t>cooi</a:t>
            </a:r>
            <a:r>
              <a:rPr dirty="0" sz="650" spc="45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dirty="0" sz="650" spc="-120">
                <a:solidFill>
                  <a:srgbClr val="797979"/>
                </a:solidFill>
                <a:latin typeface="Arial"/>
                <a:cs typeface="Arial"/>
              </a:rPr>
              <a:t>—</a:t>
            </a:r>
            <a:r>
              <a:rPr dirty="0" sz="650" spc="1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650" spc="-55">
                <a:solidFill>
                  <a:srgbClr val="646464"/>
                </a:solidFill>
                <a:latin typeface="Arial"/>
                <a:cs typeface="Arial"/>
              </a:rPr>
              <a:t>+°inne</a:t>
            </a:r>
            <a:r>
              <a:rPr dirty="0" sz="650" spc="4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5D5D5D"/>
                </a:solidFill>
                <a:latin typeface="Arial"/>
                <a:cs typeface="Arial"/>
              </a:rPr>
              <a:t>sii+</a:t>
            </a:r>
            <a:endParaRPr sz="6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257894" y="1334606"/>
            <a:ext cx="960755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0">
                <a:solidFill>
                  <a:srgbClr val="0085C4"/>
                </a:solidFill>
                <a:latin typeface="Trebuchet MS"/>
                <a:cs typeface="Trebuchet MS"/>
              </a:rPr>
              <a:t>Plone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759785" y="2626602"/>
            <a:ext cx="3373120" cy="1242695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  <a:tabLst>
                <a:tab pos="512445" algn="l"/>
              </a:tabLst>
            </a:pPr>
            <a:r>
              <a:rPr dirty="0" sz="750" spc="-20">
                <a:solidFill>
                  <a:srgbClr val="496B85"/>
                </a:solidFill>
                <a:latin typeface="Arial"/>
                <a:cs typeface="Arial"/>
              </a:rPr>
              <a:t>Home</a:t>
            </a:r>
            <a:r>
              <a:rPr dirty="0" sz="750">
                <a:solidFill>
                  <a:srgbClr val="496B85"/>
                </a:solidFill>
                <a:latin typeface="Arial"/>
                <a:cs typeface="Arial"/>
              </a:rPr>
              <a:t>	</a:t>
            </a:r>
            <a:r>
              <a:rPr dirty="0" sz="750">
                <a:solidFill>
                  <a:srgbClr val="363636"/>
                </a:solidFill>
                <a:latin typeface="Arial"/>
                <a:cs typeface="Arial"/>
              </a:rPr>
              <a:t>Smashdocs</a:t>
            </a:r>
            <a:r>
              <a:rPr dirty="0" sz="750" spc="85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424242"/>
                </a:solidFill>
                <a:latin typeface="Arial"/>
                <a:cs typeface="Arial"/>
              </a:rPr>
              <a:t>Workgroup</a:t>
            </a:r>
            <a:r>
              <a:rPr dirty="0" sz="750" spc="7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424242"/>
                </a:solidFill>
                <a:latin typeface="Arial"/>
                <a:cs typeface="Arial"/>
              </a:rPr>
              <a:t>Folder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75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</a:pPr>
            <a:r>
              <a:rPr dirty="0" sz="2150" spc="-114">
                <a:solidFill>
                  <a:srgbClr val="2A2A2A"/>
                </a:solidFill>
                <a:latin typeface="Arial"/>
                <a:cs typeface="Arial"/>
              </a:rPr>
              <a:t>Smashdocs</a:t>
            </a:r>
            <a:r>
              <a:rPr dirty="0" sz="2150" spc="5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dirty="0" sz="2150" spc="-135">
                <a:solidFill>
                  <a:srgbClr val="313131"/>
                </a:solidFill>
                <a:latin typeface="Arial"/>
                <a:cs typeface="Arial"/>
              </a:rPr>
              <a:t>Workgroup</a:t>
            </a:r>
            <a:r>
              <a:rPr dirty="0" sz="2150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z="2150" spc="-90">
                <a:solidFill>
                  <a:srgbClr val="2A2A2A"/>
                </a:solidFill>
                <a:latin typeface="Arial"/>
                <a:cs typeface="Arial"/>
              </a:rPr>
              <a:t>Folder</a:t>
            </a:r>
            <a:endParaRPr sz="2150">
              <a:latin typeface="Arial"/>
              <a:cs typeface="Arial"/>
            </a:endParaRPr>
          </a:p>
          <a:p>
            <a:pPr marL="15240">
              <a:lnSpc>
                <a:spcPct val="100000"/>
              </a:lnSpc>
              <a:spcBef>
                <a:spcPts val="1150"/>
              </a:spcBef>
            </a:pPr>
            <a:r>
              <a:rPr dirty="0" sz="750">
                <a:solidFill>
                  <a:srgbClr val="424242"/>
                </a:solidFill>
                <a:latin typeface="Arial"/>
                <a:cs typeface="Arial"/>
              </a:rPr>
              <a:t>Group</a:t>
            </a:r>
            <a:r>
              <a:rPr dirty="0" sz="750" spc="75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62626"/>
                </a:solidFill>
                <a:latin typeface="Arial"/>
                <a:cs typeface="Arial"/>
              </a:rPr>
              <a:t>la</a:t>
            </a:r>
            <a:r>
              <a:rPr dirty="0" sz="750" spc="33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62626"/>
                </a:solidFill>
                <a:latin typeface="Arial"/>
                <a:cs typeface="Arial"/>
              </a:rPr>
              <a:t>bf7Oe167-f7f2-4O6B-a1</a:t>
            </a:r>
            <a:r>
              <a:rPr dirty="0" sz="750">
                <a:solidFill>
                  <a:srgbClr val="1A1A1A"/>
                </a:solidFill>
                <a:latin typeface="Arial"/>
                <a:cs typeface="Arial"/>
              </a:rPr>
              <a:t>34-</a:t>
            </a:r>
            <a:r>
              <a:rPr dirty="0" sz="750" spc="-10">
                <a:solidFill>
                  <a:srgbClr val="1A1A1A"/>
                </a:solidFill>
                <a:latin typeface="Arial"/>
                <a:cs typeface="Arial"/>
              </a:rPr>
              <a:t>2259d621</a:t>
            </a:r>
            <a:r>
              <a:rPr dirty="0" sz="750" spc="-10">
                <a:solidFill>
                  <a:srgbClr val="525252"/>
                </a:solidFill>
                <a:latin typeface="Arial"/>
                <a:cs typeface="Arial"/>
              </a:rPr>
              <a:t>3852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750">
              <a:latin typeface="Arial"/>
              <a:cs typeface="Arial"/>
            </a:endParaRPr>
          </a:p>
          <a:p>
            <a:pPr marL="103505">
              <a:lnSpc>
                <a:spcPct val="100000"/>
              </a:lnSpc>
            </a:pPr>
            <a:r>
              <a:rPr dirty="0" sz="850" spc="-75">
                <a:solidFill>
                  <a:srgbClr val="3B3B3B"/>
                </a:solidFill>
                <a:latin typeface="Arial"/>
                <a:cs typeface="Arial"/>
              </a:rPr>
              <a:t>Naw</a:t>
            </a:r>
            <a:r>
              <a:rPr dirty="0" sz="850" spc="15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dirty="0" sz="850" spc="-10">
                <a:solidFill>
                  <a:srgbClr val="2A2A2A"/>
                </a:solidFill>
                <a:latin typeface="Arial"/>
                <a:cs typeface="Arial"/>
              </a:rPr>
              <a:t>document</a:t>
            </a:r>
            <a:endParaRPr sz="850">
              <a:latin typeface="Arial"/>
              <a:cs typeface="Aria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6424121" y="550456"/>
            <a:ext cx="61658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00" spc="-20">
                <a:solidFill>
                  <a:srgbClr val="383838"/>
                </a:solidFill>
                <a:latin typeface="Arial"/>
                <a:cs typeface="Arial"/>
              </a:rPr>
              <a:t>3.0K8,'s</a:t>
            </a:r>
            <a:r>
              <a:rPr dirty="0" sz="600" spc="254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dirty="0" baseline="-25925" sz="1125">
                <a:solidFill>
                  <a:srgbClr val="7E6764"/>
                </a:solidFill>
                <a:latin typeface="Arial"/>
                <a:cs typeface="Arial"/>
              </a:rPr>
              <a:t>t</a:t>
            </a:r>
            <a:r>
              <a:rPr dirty="0" baseline="-25925" sz="1125" spc="277">
                <a:solidFill>
                  <a:srgbClr val="7E6764"/>
                </a:solidFill>
                <a:latin typeface="Arial"/>
                <a:cs typeface="Arial"/>
              </a:rPr>
              <a:t> </a:t>
            </a:r>
            <a:r>
              <a:rPr dirty="0" baseline="-25925" sz="1125" spc="-37">
                <a:solidFill>
                  <a:srgbClr val="444444"/>
                </a:solidFill>
                <a:latin typeface="Arial"/>
                <a:cs typeface="Arial"/>
              </a:rPr>
              <a:t>47°</a:t>
            </a:r>
            <a:endParaRPr baseline="-25925" sz="1125">
              <a:latin typeface="Arial"/>
              <a:cs typeface="Arial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7387117" y="593130"/>
            <a:ext cx="40259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solidFill>
                  <a:srgbClr val="383838"/>
                </a:solidFill>
                <a:latin typeface="Arial"/>
                <a:cs typeface="Arial"/>
              </a:rPr>
              <a:t>72%</a:t>
            </a:r>
            <a:r>
              <a:rPr dirty="0" sz="750" spc="160">
                <a:solidFill>
                  <a:srgbClr val="383838"/>
                </a:solidFill>
                <a:latin typeface="Arial"/>
                <a:cs typeface="Arial"/>
              </a:rPr>
              <a:t>  </a:t>
            </a:r>
            <a:r>
              <a:rPr dirty="0" sz="750" spc="-60">
                <a:solidFill>
                  <a:srgbClr val="313131"/>
                </a:solidFill>
                <a:latin typeface="Arial"/>
                <a:cs typeface="Arial"/>
              </a:rPr>
              <a:t>@</a:t>
            </a:r>
            <a:endParaRPr sz="750">
              <a:latin typeface="Arial"/>
              <a:cs typeface="Arial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7883418" y="593130"/>
            <a:ext cx="58547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0190" algn="l"/>
                <a:tab pos="475615" algn="l"/>
              </a:tabLst>
            </a:pPr>
            <a:r>
              <a:rPr dirty="0" sz="750" spc="-25">
                <a:solidFill>
                  <a:srgbClr val="1F1F1F"/>
                </a:solidFill>
                <a:latin typeface="Arial"/>
                <a:cs typeface="Arial"/>
              </a:rPr>
              <a:t>•••</a:t>
            </a:r>
            <a:r>
              <a:rPr dirty="0" sz="750">
                <a:solidFill>
                  <a:srgbClr val="1F1F1F"/>
                </a:solidFill>
                <a:latin typeface="Arial"/>
                <a:cs typeface="Arial"/>
              </a:rPr>
              <a:t>	</a:t>
            </a:r>
            <a:r>
              <a:rPr dirty="0" sz="750" spc="-25">
                <a:solidFill>
                  <a:srgbClr val="907579"/>
                </a:solidFill>
                <a:latin typeface="Arial"/>
                <a:cs typeface="Arial"/>
              </a:rPr>
              <a:t>Ct</a:t>
            </a:r>
            <a:r>
              <a:rPr dirty="0" sz="750">
                <a:solidFill>
                  <a:srgbClr val="907579"/>
                </a:solidFill>
                <a:latin typeface="Arial"/>
                <a:cs typeface="Arial"/>
              </a:rPr>
              <a:t>	</a:t>
            </a:r>
            <a:r>
              <a:rPr dirty="0" sz="750" spc="-50">
                <a:solidFill>
                  <a:srgbClr val="482177"/>
                </a:solidFill>
                <a:latin typeface="Arial"/>
                <a:cs typeface="Arial"/>
              </a:rPr>
              <a:t>@</a:t>
            </a:r>
            <a:endParaRPr sz="750">
              <a:latin typeface="Arial"/>
              <a:cs typeface="Arial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8852073" y="593130"/>
            <a:ext cx="75628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solidFill>
                  <a:srgbClr val="2A2A2A"/>
                </a:solidFill>
                <a:latin typeface="Arial"/>
                <a:cs typeface="Arial"/>
              </a:rPr>
              <a:t>20.Okt.</a:t>
            </a:r>
            <a:r>
              <a:rPr dirty="0" sz="750" spc="-4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313131"/>
                </a:solidFill>
                <a:latin typeface="Arial"/>
                <a:cs typeface="Arial"/>
              </a:rPr>
              <a:t>09:28:49</a:t>
            </a:r>
            <a:endParaRPr sz="750">
              <a:latin typeface="Arial"/>
              <a:cs typeface="Arial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0081234" y="593130"/>
            <a:ext cx="4699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0">
                <a:solidFill>
                  <a:srgbClr val="313131"/>
                </a:solidFill>
                <a:latin typeface="Arial"/>
                <a:cs typeface="Arial"/>
              </a:rPr>
              <a:t>•</a:t>
            </a:r>
            <a:endParaRPr sz="750">
              <a:latin typeface="Arial"/>
              <a:cs typeface="Arial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7261166" y="861881"/>
            <a:ext cx="52197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solidFill>
                  <a:srgbClr val="5D5D5D"/>
                </a:solidFill>
                <a:latin typeface="Arial"/>
                <a:cs typeface="Arial"/>
              </a:rPr>
              <a:t>pione</a:t>
            </a:r>
            <a:r>
              <a:rPr dirty="0" sz="650" spc="5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565656"/>
                </a:solidFill>
                <a:latin typeface="Arial"/>
                <a:cs typeface="Arial"/>
              </a:rPr>
              <a:t>conte</a:t>
            </a:r>
            <a:r>
              <a:rPr dirty="0" sz="650" spc="-10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dirty="0" sz="650" spc="-25">
                <a:solidFill>
                  <a:srgbClr val="6B6B6B"/>
                </a:solidFill>
                <a:latin typeface="Arial"/>
                <a:cs typeface="Arial"/>
              </a:rPr>
              <a:t>n'</a:t>
            </a:r>
            <a:endParaRPr sz="650">
              <a:latin typeface="Arial"/>
              <a:cs typeface="Arial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7954195" y="1635616"/>
            <a:ext cx="52260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solidFill>
                  <a:srgbClr val="606060"/>
                </a:solidFill>
                <a:latin typeface="Arial"/>
                <a:cs typeface="Arial"/>
              </a:rPr>
              <a:t>Search</a:t>
            </a:r>
            <a:r>
              <a:rPr dirty="0" sz="750" spc="-20">
                <a:solidFill>
                  <a:srgbClr val="606060"/>
                </a:solidFill>
                <a:latin typeface="Arial"/>
                <a:cs typeface="Arial"/>
              </a:rPr>
              <a:t> </a:t>
            </a:r>
            <a:r>
              <a:rPr dirty="0" sz="750" spc="-20">
                <a:solidFill>
                  <a:srgbClr val="666666"/>
                </a:solidFill>
                <a:latin typeface="Arial"/>
                <a:cs typeface="Arial"/>
              </a:rPr>
              <a:t>Site</a:t>
            </a:r>
            <a:endParaRPr sz="750">
              <a:latin typeface="Arial"/>
              <a:cs typeface="Arial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8730442" y="864929"/>
            <a:ext cx="52324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solidFill>
                  <a:srgbClr val="696969"/>
                </a:solidFill>
                <a:latin typeface="Arial"/>
                <a:cs typeface="Arial"/>
              </a:rPr>
              <a:t>plane</a:t>
            </a:r>
            <a:r>
              <a:rPr dirty="0" sz="650" spc="-45">
                <a:solidFill>
                  <a:srgbClr val="696969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5B5B5B"/>
                </a:solidFill>
                <a:latin typeface="Arial"/>
                <a:cs typeface="Arial"/>
              </a:rPr>
              <a:t>cencer.:</a:t>
            </a:r>
            <a:endParaRPr sz="650">
              <a:latin typeface="Arial"/>
              <a:cs typeface="Arial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9345345" y="1629266"/>
            <a:ext cx="32385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solidFill>
                  <a:srgbClr val="2F2F2F"/>
                </a:solidFill>
                <a:latin typeface="Times New Roman"/>
                <a:cs typeface="Times New Roman"/>
              </a:rPr>
              <a:t>Sesrch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5188" rIns="0" bIns="0" rtlCol="0" vert="horz">
            <a:spAutoFit/>
          </a:bodyPr>
          <a:lstStyle/>
          <a:p>
            <a:pPr marL="3098800">
              <a:lnSpc>
                <a:spcPct val="100000"/>
              </a:lnSpc>
              <a:spcBef>
                <a:spcPts val="114"/>
              </a:spcBef>
            </a:pPr>
            <a:r>
              <a:rPr dirty="0" spc="-10"/>
              <a:t>SMASHDOCS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71500" y="2443468"/>
            <a:ext cx="9432925" cy="42233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66065" indent="-215265">
              <a:lnSpc>
                <a:spcPct val="100000"/>
              </a:lnSpc>
              <a:spcBef>
                <a:spcPts val="110"/>
              </a:spcBef>
              <a:buSzPct val="82051"/>
              <a:buChar char="•"/>
              <a:tabLst>
                <a:tab pos="266065" algn="l"/>
              </a:tabLst>
            </a:pP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Individual</a:t>
            </a:r>
            <a:r>
              <a:rPr dirty="0" sz="1950" spc="-1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views</a:t>
            </a:r>
            <a:r>
              <a:rPr dirty="0" sz="19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on</a:t>
            </a:r>
            <a:r>
              <a:rPr dirty="0" sz="19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relevant</a:t>
            </a:r>
            <a:r>
              <a:rPr dirty="0" sz="19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content</a:t>
            </a:r>
            <a:r>
              <a:rPr dirty="0" sz="19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changes</a:t>
            </a:r>
            <a:r>
              <a:rPr dirty="0" sz="19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(keeps</a:t>
            </a:r>
            <a:r>
              <a:rPr dirty="0" sz="19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track</a:t>
            </a:r>
            <a:r>
              <a:rPr dirty="0" sz="19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who</a:t>
            </a:r>
            <a:r>
              <a:rPr dirty="0" sz="19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has</a:t>
            </a:r>
            <a:r>
              <a:rPr dirty="0" sz="19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seen</a:t>
            </a:r>
            <a:r>
              <a:rPr dirty="0" sz="195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 spc="-10">
                <a:solidFill>
                  <a:srgbClr val="535353"/>
                </a:solidFill>
                <a:latin typeface="Noto Sans"/>
                <a:cs typeface="Noto Sans"/>
              </a:rPr>
              <a:t>what)</a:t>
            </a:r>
            <a:endParaRPr sz="1950">
              <a:latin typeface="Noto Sans"/>
              <a:cs typeface="Noto Sans"/>
            </a:endParaRPr>
          </a:p>
          <a:p>
            <a:pPr marL="266065" indent="-215265">
              <a:lnSpc>
                <a:spcPct val="100000"/>
              </a:lnSpc>
              <a:spcBef>
                <a:spcPts val="2760"/>
              </a:spcBef>
              <a:buSzPct val="82051"/>
              <a:buChar char="•"/>
              <a:tabLst>
                <a:tab pos="266065" algn="l"/>
              </a:tabLst>
            </a:pP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Simultaneous </a:t>
            </a:r>
            <a:r>
              <a:rPr dirty="0" sz="1950" spc="-10">
                <a:solidFill>
                  <a:srgbClr val="535353"/>
                </a:solidFill>
                <a:latin typeface="Noto Sans"/>
                <a:cs typeface="Noto Sans"/>
              </a:rPr>
              <a:t>editing</a:t>
            </a:r>
            <a:endParaRPr sz="1950">
              <a:latin typeface="Noto Sans"/>
              <a:cs typeface="Noto Sans"/>
            </a:endParaRPr>
          </a:p>
          <a:p>
            <a:pPr marL="266065" indent="-215265">
              <a:lnSpc>
                <a:spcPct val="100000"/>
              </a:lnSpc>
              <a:spcBef>
                <a:spcPts val="2760"/>
              </a:spcBef>
              <a:buSzPct val="82051"/>
              <a:buChar char="•"/>
              <a:tabLst>
                <a:tab pos="266065" algn="l"/>
              </a:tabLst>
            </a:pP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Tracking</a:t>
            </a:r>
            <a:r>
              <a:rPr dirty="0" sz="1950" spc="-3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of</a:t>
            </a:r>
            <a:r>
              <a:rPr dirty="0" sz="1950" spc="-3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 spc="-10">
                <a:solidFill>
                  <a:srgbClr val="535353"/>
                </a:solidFill>
                <a:latin typeface="Noto Sans"/>
                <a:cs typeface="Noto Sans"/>
              </a:rPr>
              <a:t>changes</a:t>
            </a:r>
            <a:endParaRPr sz="1950">
              <a:latin typeface="Noto Sans"/>
              <a:cs typeface="Noto Sans"/>
            </a:endParaRPr>
          </a:p>
          <a:p>
            <a:pPr marL="266065" indent="-215265">
              <a:lnSpc>
                <a:spcPct val="100000"/>
              </a:lnSpc>
              <a:spcBef>
                <a:spcPts val="2760"/>
              </a:spcBef>
              <a:buSzPct val="82051"/>
              <a:buChar char="•"/>
              <a:tabLst>
                <a:tab pos="266065" algn="l"/>
              </a:tabLst>
            </a:pP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Chat</a:t>
            </a:r>
            <a:r>
              <a:rPr dirty="0" sz="1950" spc="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and</a:t>
            </a:r>
            <a:r>
              <a:rPr dirty="0" sz="1950" spc="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Diskussion</a:t>
            </a:r>
            <a:r>
              <a:rPr dirty="0" sz="1950" spc="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about</a:t>
            </a:r>
            <a:r>
              <a:rPr dirty="0" sz="1950" spc="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content</a:t>
            </a:r>
            <a:r>
              <a:rPr dirty="0" sz="1950" spc="1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changes</a:t>
            </a:r>
            <a:r>
              <a:rPr dirty="0" sz="1950" spc="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(public</a:t>
            </a:r>
            <a:r>
              <a:rPr dirty="0" sz="1950" spc="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or</a:t>
            </a:r>
            <a:r>
              <a:rPr dirty="0" sz="1950" spc="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 spc="-20">
                <a:solidFill>
                  <a:srgbClr val="535353"/>
                </a:solidFill>
                <a:latin typeface="Noto Sans"/>
                <a:cs typeface="Noto Sans"/>
              </a:rPr>
              <a:t>1:N)</a:t>
            </a:r>
            <a:endParaRPr sz="1950">
              <a:latin typeface="Noto Sans"/>
              <a:cs typeface="Noto Sans"/>
            </a:endParaRPr>
          </a:p>
          <a:p>
            <a:pPr marL="266065" indent="-215265">
              <a:lnSpc>
                <a:spcPct val="100000"/>
              </a:lnSpc>
              <a:spcBef>
                <a:spcPts val="2860"/>
              </a:spcBef>
              <a:buSzPct val="82051"/>
              <a:buChar char="•"/>
              <a:tabLst>
                <a:tab pos="266065" algn="l"/>
              </a:tabLst>
            </a:pP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DOCX</a:t>
            </a:r>
            <a:r>
              <a:rPr dirty="0" sz="1950" spc="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1950" spc="-10">
                <a:solidFill>
                  <a:srgbClr val="535353"/>
                </a:solidFill>
                <a:latin typeface="Noto Sans"/>
                <a:cs typeface="Noto Sans"/>
              </a:rPr>
              <a:t>import/export</a:t>
            </a:r>
            <a:endParaRPr sz="1950">
              <a:latin typeface="Noto Sans"/>
              <a:cs typeface="Noto Sans"/>
            </a:endParaRPr>
          </a:p>
          <a:p>
            <a:pPr marL="266065" indent="-215265">
              <a:lnSpc>
                <a:spcPct val="100000"/>
              </a:lnSpc>
              <a:spcBef>
                <a:spcPts val="2760"/>
              </a:spcBef>
              <a:buSzPct val="82051"/>
              <a:buChar char="•"/>
              <a:tabLst>
                <a:tab pos="266065" algn="l"/>
              </a:tabLst>
            </a:pP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XML/HTML</a:t>
            </a:r>
            <a:r>
              <a:rPr dirty="0" sz="1950" spc="-10">
                <a:solidFill>
                  <a:srgbClr val="535353"/>
                </a:solidFill>
                <a:latin typeface="Noto Sans"/>
                <a:cs typeface="Noto Sans"/>
              </a:rPr>
              <a:t> export</a:t>
            </a:r>
            <a:endParaRPr sz="1950">
              <a:latin typeface="Noto Sans"/>
              <a:cs typeface="Noto Sans"/>
            </a:endParaRPr>
          </a:p>
          <a:p>
            <a:pPr marL="266065" indent="-215265">
              <a:lnSpc>
                <a:spcPct val="100000"/>
              </a:lnSpc>
              <a:spcBef>
                <a:spcPts val="2760"/>
              </a:spcBef>
              <a:buSzPct val="82051"/>
              <a:buChar char="•"/>
              <a:tabLst>
                <a:tab pos="266065" algn="l"/>
              </a:tabLst>
            </a:pPr>
            <a:r>
              <a:rPr dirty="0" sz="1950">
                <a:solidFill>
                  <a:srgbClr val="535353"/>
                </a:solidFill>
                <a:latin typeface="Noto Sans"/>
                <a:cs typeface="Noto Sans"/>
              </a:rPr>
              <a:t>Roles: Editor | Commentator | Reader | </a:t>
            </a:r>
            <a:r>
              <a:rPr dirty="0" sz="1950" spc="-10">
                <a:solidFill>
                  <a:srgbClr val="535353"/>
                </a:solidFill>
                <a:latin typeface="Noto Sans"/>
                <a:cs typeface="Noto Sans"/>
              </a:rPr>
              <a:t>Approver</a:t>
            </a:r>
            <a:endParaRPr sz="195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5188" rIns="0" bIns="0" rtlCol="0" vert="horz">
            <a:spAutoFit/>
          </a:bodyPr>
          <a:lstStyle/>
          <a:p>
            <a:pPr marL="1485900">
              <a:lnSpc>
                <a:spcPct val="100000"/>
              </a:lnSpc>
              <a:spcBef>
                <a:spcPts val="114"/>
              </a:spcBef>
            </a:pPr>
            <a:r>
              <a:rPr dirty="0"/>
              <a:t>INTEGRATION</a:t>
            </a:r>
            <a:r>
              <a:rPr dirty="0" spc="-75"/>
              <a:t> </a:t>
            </a:r>
            <a:r>
              <a:rPr dirty="0"/>
              <a:t>WITH</a:t>
            </a:r>
            <a:r>
              <a:rPr dirty="0" spc="-65"/>
              <a:t> </a:t>
            </a:r>
            <a:r>
              <a:rPr dirty="0" spc="-10"/>
              <a:t>PLONE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09600" y="1972012"/>
            <a:ext cx="4608195" cy="47117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92100" marR="1560830" indent="-241300">
              <a:lnSpc>
                <a:spcPct val="142900"/>
              </a:lnSpc>
              <a:spcBef>
                <a:spcPts val="90"/>
              </a:spcBef>
              <a:buSzPct val="83333"/>
              <a:buChar char="•"/>
              <a:tabLst>
                <a:tab pos="292100" algn="l"/>
              </a:tabLst>
            </a:pP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SmashDocument</a:t>
            </a:r>
            <a:r>
              <a:rPr dirty="0" sz="2100" spc="18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 spc="-25">
                <a:solidFill>
                  <a:srgbClr val="535353"/>
                </a:solidFill>
                <a:latin typeface="Noto Sans"/>
                <a:cs typeface="Noto Sans"/>
              </a:rPr>
              <a:t>and </a:t>
            </a: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SmashFolder</a:t>
            </a:r>
            <a:endParaRPr sz="2100">
              <a:latin typeface="Noto Sans"/>
              <a:cs typeface="Noto Sans"/>
            </a:endParaRPr>
          </a:p>
          <a:p>
            <a:pPr marL="291465" indent="-240665">
              <a:lnSpc>
                <a:spcPct val="100000"/>
              </a:lnSpc>
              <a:spcBef>
                <a:spcPts val="3080"/>
              </a:spcBef>
              <a:buSzPct val="83333"/>
              <a:buChar char="•"/>
              <a:tabLst>
                <a:tab pos="291465" algn="l"/>
              </a:tabLst>
            </a:pP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@@sharing</a:t>
            </a:r>
            <a:r>
              <a:rPr dirty="0" sz="2100" spc="15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integration</a:t>
            </a:r>
            <a:endParaRPr sz="2100">
              <a:latin typeface="Noto Sans"/>
              <a:cs typeface="Noto Sans"/>
            </a:endParaRPr>
          </a:p>
          <a:p>
            <a:pPr marL="291465" indent="-240665">
              <a:lnSpc>
                <a:spcPct val="100000"/>
              </a:lnSpc>
              <a:spcBef>
                <a:spcPts val="3180"/>
              </a:spcBef>
              <a:buSzPct val="83333"/>
              <a:buChar char="•"/>
              <a:tabLst>
                <a:tab pos="291465" algn="l"/>
              </a:tabLst>
            </a:pP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Content</a:t>
            </a:r>
            <a:r>
              <a:rPr dirty="0" sz="2100" spc="8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lifecycle</a:t>
            </a:r>
            <a:r>
              <a:rPr dirty="0" sz="2100" spc="9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indicator</a:t>
            </a:r>
            <a:endParaRPr sz="2100">
              <a:latin typeface="Noto Sans"/>
              <a:cs typeface="Noto Sans"/>
            </a:endParaRPr>
          </a:p>
          <a:p>
            <a:pPr marL="292100" marR="507365" indent="-241300">
              <a:lnSpc>
                <a:spcPct val="138900"/>
              </a:lnSpc>
              <a:spcBef>
                <a:spcPts val="2200"/>
              </a:spcBef>
              <a:buSzPct val="83333"/>
              <a:buChar char="•"/>
              <a:tabLst>
                <a:tab pos="292100" algn="l"/>
              </a:tabLst>
            </a:pP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HTML</a:t>
            </a:r>
            <a:r>
              <a:rPr dirty="0" sz="2100" spc="7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view</a:t>
            </a:r>
            <a:r>
              <a:rPr dirty="0" sz="2100" spc="7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directly</a:t>
            </a:r>
            <a:r>
              <a:rPr dirty="0" sz="2100" spc="7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integrated </a:t>
            </a: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with</a:t>
            </a:r>
            <a:r>
              <a:rPr dirty="0" sz="2100" spc="4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 spc="-20">
                <a:solidFill>
                  <a:srgbClr val="535353"/>
                </a:solidFill>
                <a:latin typeface="Noto Sans"/>
                <a:cs typeface="Noto Sans"/>
              </a:rPr>
              <a:t>Plone</a:t>
            </a:r>
            <a:endParaRPr sz="2100">
              <a:latin typeface="Noto Sans"/>
              <a:cs typeface="Noto Sans"/>
            </a:endParaRPr>
          </a:p>
          <a:p>
            <a:pPr marL="292100" marR="17780" indent="-241300">
              <a:lnSpc>
                <a:spcPct val="138900"/>
              </a:lnSpc>
              <a:spcBef>
                <a:spcPts val="2200"/>
              </a:spcBef>
              <a:buSzPct val="83333"/>
              <a:buChar char="•"/>
              <a:tabLst>
                <a:tab pos="292100" algn="l"/>
              </a:tabLst>
            </a:pP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Optional</a:t>
            </a:r>
            <a:r>
              <a:rPr dirty="0" sz="2100" spc="5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PDF,</a:t>
            </a:r>
            <a:r>
              <a:rPr dirty="0" sz="2100" spc="6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EPUB,</a:t>
            </a:r>
            <a:r>
              <a:rPr dirty="0" sz="2100" spc="6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DOCX</a:t>
            </a:r>
            <a:r>
              <a:rPr dirty="0" sz="2100" spc="5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export </a:t>
            </a: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(through</a:t>
            </a:r>
            <a:r>
              <a:rPr dirty="0" sz="2100" spc="5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Produce</a:t>
            </a:r>
            <a:r>
              <a:rPr dirty="0" sz="2100" spc="5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&amp;</a:t>
            </a:r>
            <a:r>
              <a:rPr dirty="0" sz="2100" spc="50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Publish)</a:t>
            </a:r>
            <a:endParaRPr sz="2100">
              <a:latin typeface="Noto Sans"/>
              <a:cs typeface="Noto San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415631" y="1928482"/>
            <a:ext cx="4693285" cy="5628640"/>
            <a:chOff x="5415631" y="1928482"/>
            <a:chExt cx="4693285" cy="562864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5631" y="1928482"/>
              <a:ext cx="4693259" cy="4978631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4869" y="1955799"/>
              <a:ext cx="4594785" cy="56007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42664" y="4880239"/>
            <a:ext cx="5043170" cy="984250"/>
          </a:xfrm>
          <a:custGeom>
            <a:avLst/>
            <a:gdLst/>
            <a:ahLst/>
            <a:cxnLst/>
            <a:rect l="l" t="t" r="r" b="b"/>
            <a:pathLst>
              <a:path w="5043170" h="984250">
                <a:moveTo>
                  <a:pt x="0" y="0"/>
                </a:moveTo>
                <a:lnTo>
                  <a:pt x="5042784" y="0"/>
                </a:lnTo>
                <a:lnTo>
                  <a:pt x="5042784" y="983919"/>
                </a:lnTo>
                <a:lnTo>
                  <a:pt x="0" y="983919"/>
                </a:lnTo>
                <a:lnTo>
                  <a:pt x="0" y="0"/>
                </a:lnTo>
                <a:close/>
              </a:path>
            </a:pathLst>
          </a:custGeom>
          <a:solidFill>
            <a:srgbClr val="8087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1955800" y="5144889"/>
            <a:ext cx="2006600" cy="4508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2750" spc="-10" b="1">
                <a:solidFill>
                  <a:srgbClr val="FFFFFF"/>
                </a:solidFill>
                <a:latin typeface="Noto Sans"/>
                <a:cs typeface="Noto Sans"/>
              </a:rPr>
              <a:t>CMS/Portal</a:t>
            </a:r>
            <a:endParaRPr sz="2750">
              <a:latin typeface="Noto Sans"/>
              <a:cs typeface="Noto Sans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42664" y="6090460"/>
            <a:ext cx="5043170" cy="984250"/>
          </a:xfrm>
          <a:custGeom>
            <a:avLst/>
            <a:gdLst/>
            <a:ahLst/>
            <a:cxnLst/>
            <a:rect l="l" t="t" r="r" b="b"/>
            <a:pathLst>
              <a:path w="5043170" h="984250">
                <a:moveTo>
                  <a:pt x="0" y="0"/>
                </a:moveTo>
                <a:lnTo>
                  <a:pt x="5042784" y="0"/>
                </a:lnTo>
                <a:lnTo>
                  <a:pt x="5042784" y="983919"/>
                </a:lnTo>
                <a:lnTo>
                  <a:pt x="0" y="983919"/>
                </a:lnTo>
                <a:lnTo>
                  <a:pt x="0" y="0"/>
                </a:lnTo>
                <a:close/>
              </a:path>
            </a:pathLst>
          </a:custGeom>
          <a:solidFill>
            <a:srgbClr val="8087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2120900" y="6351389"/>
            <a:ext cx="1694180" cy="4508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2750" spc="-10" b="1">
                <a:solidFill>
                  <a:srgbClr val="FFFFFF"/>
                </a:solidFill>
                <a:latin typeface="Noto Sans"/>
                <a:cs typeface="Noto Sans"/>
              </a:rPr>
              <a:t>Database</a:t>
            </a:r>
            <a:endParaRPr sz="2750">
              <a:latin typeface="Noto Sans"/>
              <a:cs typeface="Noto Sans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72206" y="1591181"/>
            <a:ext cx="2444115" cy="3063240"/>
          </a:xfrm>
          <a:custGeom>
            <a:avLst/>
            <a:gdLst/>
            <a:ahLst/>
            <a:cxnLst/>
            <a:rect l="l" t="t" r="r" b="b"/>
            <a:pathLst>
              <a:path w="2444115" h="3063240">
                <a:moveTo>
                  <a:pt x="0" y="0"/>
                </a:moveTo>
                <a:lnTo>
                  <a:pt x="2444054" y="0"/>
                </a:lnTo>
                <a:lnTo>
                  <a:pt x="2444054" y="3062756"/>
                </a:lnTo>
                <a:lnTo>
                  <a:pt x="0" y="3062756"/>
                </a:lnTo>
                <a:lnTo>
                  <a:pt x="0" y="0"/>
                </a:lnTo>
                <a:close/>
              </a:path>
            </a:pathLst>
          </a:custGeom>
          <a:solidFill>
            <a:srgbClr val="8087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876300" y="2777728"/>
            <a:ext cx="1630045" cy="660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54000">
              <a:lnSpc>
                <a:spcPct val="112599"/>
              </a:lnSpc>
              <a:spcBef>
                <a:spcPts val="95"/>
              </a:spcBef>
            </a:pPr>
            <a:r>
              <a:rPr dirty="0" sz="1850" b="1">
                <a:solidFill>
                  <a:srgbClr val="FFFFFF"/>
                </a:solidFill>
                <a:latin typeface="Noto Sans"/>
                <a:cs typeface="Noto Sans"/>
              </a:rPr>
              <a:t>Your</a:t>
            </a:r>
            <a:r>
              <a:rPr dirty="0" sz="1850" spc="-50" b="1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1850" spc="-25" b="1">
                <a:solidFill>
                  <a:srgbClr val="FFFFFF"/>
                </a:solidFill>
                <a:latin typeface="Noto Sans"/>
                <a:cs typeface="Noto Sans"/>
              </a:rPr>
              <a:t>own </a:t>
            </a:r>
            <a:r>
              <a:rPr dirty="0" sz="1850" spc="-10" b="1">
                <a:solidFill>
                  <a:srgbClr val="FFFFFF"/>
                </a:solidFill>
                <a:latin typeface="Noto Sans"/>
                <a:cs typeface="Noto Sans"/>
              </a:rPr>
              <a:t>application(s)</a:t>
            </a:r>
            <a:endParaRPr sz="1850">
              <a:latin typeface="Noto Sans"/>
              <a:cs typeface="Noto Sans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3180258" y="1591182"/>
            <a:ext cx="2313940" cy="3063240"/>
          </a:xfrm>
          <a:custGeom>
            <a:avLst/>
            <a:gdLst/>
            <a:ahLst/>
            <a:cxnLst/>
            <a:rect l="l" t="t" r="r" b="b"/>
            <a:pathLst>
              <a:path w="2313940" h="3063240">
                <a:moveTo>
                  <a:pt x="2313419" y="3057626"/>
                </a:moveTo>
                <a:lnTo>
                  <a:pt x="0" y="3057626"/>
                </a:lnTo>
                <a:lnTo>
                  <a:pt x="0" y="3062757"/>
                </a:lnTo>
                <a:lnTo>
                  <a:pt x="2313419" y="3062757"/>
                </a:lnTo>
                <a:lnTo>
                  <a:pt x="2313419" y="3057626"/>
                </a:lnTo>
                <a:close/>
              </a:path>
              <a:path w="2313940" h="3063240">
                <a:moveTo>
                  <a:pt x="2313419" y="0"/>
                </a:moveTo>
                <a:lnTo>
                  <a:pt x="0" y="0"/>
                </a:lnTo>
                <a:lnTo>
                  <a:pt x="0" y="2585339"/>
                </a:lnTo>
                <a:lnTo>
                  <a:pt x="2313419" y="2585339"/>
                </a:lnTo>
                <a:lnTo>
                  <a:pt x="2313419" y="0"/>
                </a:lnTo>
                <a:close/>
              </a:path>
            </a:pathLst>
          </a:custGeom>
          <a:solidFill>
            <a:srgbClr val="8087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3594100" y="2777728"/>
            <a:ext cx="1483360" cy="660400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1850" spc="-10" b="1">
                <a:solidFill>
                  <a:srgbClr val="FFFFFF"/>
                </a:solidFill>
                <a:latin typeface="Noto Sans"/>
                <a:cs typeface="Noto Sans"/>
              </a:rPr>
              <a:t>SMASHDOCs</a:t>
            </a:r>
            <a:endParaRPr sz="1850">
              <a:latin typeface="Noto Sans"/>
              <a:cs typeface="Noto Sans"/>
            </a:endParaRPr>
          </a:p>
          <a:p>
            <a:pPr marL="63500">
              <a:lnSpc>
                <a:spcPct val="100000"/>
              </a:lnSpc>
              <a:spcBef>
                <a:spcPts val="280"/>
              </a:spcBef>
            </a:pPr>
            <a:r>
              <a:rPr dirty="0" sz="1850" spc="-10" b="1">
                <a:solidFill>
                  <a:srgbClr val="FFFFFF"/>
                </a:solidFill>
                <a:latin typeface="Noto Sans"/>
                <a:cs typeface="Noto Sans"/>
              </a:rPr>
              <a:t>Integration</a:t>
            </a:r>
            <a:endParaRPr sz="1850">
              <a:latin typeface="Noto Sans"/>
              <a:cs typeface="Noto Sans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7441340" y="4053747"/>
            <a:ext cx="2737485" cy="551180"/>
          </a:xfrm>
          <a:custGeom>
            <a:avLst/>
            <a:gdLst/>
            <a:ahLst/>
            <a:cxnLst/>
            <a:rect l="l" t="t" r="r" b="b"/>
            <a:pathLst>
              <a:path w="2737484" h="551179">
                <a:moveTo>
                  <a:pt x="0" y="0"/>
                </a:moveTo>
                <a:lnTo>
                  <a:pt x="2737285" y="0"/>
                </a:lnTo>
                <a:lnTo>
                  <a:pt x="2737285" y="550994"/>
                </a:lnTo>
                <a:lnTo>
                  <a:pt x="0" y="550994"/>
                </a:lnTo>
                <a:lnTo>
                  <a:pt x="0" y="0"/>
                </a:lnTo>
                <a:close/>
              </a:path>
            </a:pathLst>
          </a:custGeom>
          <a:solidFill>
            <a:srgbClr val="D997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8267700" y="4074021"/>
            <a:ext cx="1090295" cy="48260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1400" spc="-10">
                <a:solidFill>
                  <a:srgbClr val="FFFFFF"/>
                </a:solidFill>
                <a:latin typeface="Noto Sans"/>
                <a:cs typeface="Noto Sans"/>
              </a:rPr>
              <a:t>SMASHDOCs</a:t>
            </a:r>
            <a:endParaRPr sz="1400">
              <a:latin typeface="Noto Sans"/>
              <a:cs typeface="Noto Sans"/>
            </a:endParaRPr>
          </a:p>
          <a:p>
            <a:pPr marL="63500">
              <a:lnSpc>
                <a:spcPct val="100000"/>
              </a:lnSpc>
              <a:spcBef>
                <a:spcPts val="120"/>
              </a:spcBef>
            </a:pPr>
            <a:r>
              <a:rPr dirty="0" sz="1400">
                <a:solidFill>
                  <a:srgbClr val="FFFFFF"/>
                </a:solidFill>
                <a:latin typeface="Noto Sans"/>
                <a:cs typeface="Noto Sans"/>
              </a:rPr>
              <a:t>Partner</a:t>
            </a:r>
            <a:r>
              <a:rPr dirty="0" sz="1400" spc="-50">
                <a:solidFill>
                  <a:srgbClr val="FFFFFF"/>
                </a:solidFill>
                <a:latin typeface="Noto Sans"/>
                <a:cs typeface="Noto Sans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Noto Sans"/>
                <a:cs typeface="Noto Sans"/>
              </a:rPr>
              <a:t>API</a:t>
            </a:r>
            <a:endParaRPr sz="1400">
              <a:latin typeface="Noto Sans"/>
              <a:cs typeface="Noto Sans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3172717" y="4176521"/>
            <a:ext cx="2328545" cy="472440"/>
          </a:xfrm>
          <a:custGeom>
            <a:avLst/>
            <a:gdLst/>
            <a:ahLst/>
            <a:cxnLst/>
            <a:rect l="l" t="t" r="r" b="b"/>
            <a:pathLst>
              <a:path w="2328545" h="472439">
                <a:moveTo>
                  <a:pt x="0" y="0"/>
                </a:moveTo>
                <a:lnTo>
                  <a:pt x="2328503" y="0"/>
                </a:lnTo>
                <a:lnTo>
                  <a:pt x="2328503" y="472281"/>
                </a:lnTo>
                <a:lnTo>
                  <a:pt x="0" y="472281"/>
                </a:lnTo>
                <a:lnTo>
                  <a:pt x="0" y="0"/>
                </a:lnTo>
                <a:close/>
              </a:path>
            </a:pathLst>
          </a:custGeom>
          <a:solidFill>
            <a:srgbClr val="D997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3454400" y="4178994"/>
            <a:ext cx="1753870" cy="44132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 indent="127000">
              <a:lnSpc>
                <a:spcPts val="1600"/>
              </a:lnSpc>
              <a:spcBef>
                <a:spcPts val="215"/>
              </a:spcBef>
            </a:pPr>
            <a:r>
              <a:rPr dirty="0" sz="1400" spc="-10" b="0">
                <a:solidFill>
                  <a:srgbClr val="FFFFFF"/>
                </a:solidFill>
                <a:latin typeface="Gill Sans"/>
                <a:cs typeface="Gill Sans"/>
              </a:rPr>
              <a:t>Partner</a:t>
            </a:r>
            <a:r>
              <a:rPr dirty="0" sz="1400" spc="-2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1400" spc="-10" b="0">
                <a:solidFill>
                  <a:srgbClr val="FFFFFF"/>
                </a:solidFill>
                <a:latin typeface="Gill Sans"/>
                <a:cs typeface="Gill Sans"/>
              </a:rPr>
              <a:t>API</a:t>
            </a:r>
            <a:r>
              <a:rPr dirty="0" sz="1400" spc="-8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1400" spc="-10" b="0">
                <a:solidFill>
                  <a:srgbClr val="FFFFFF"/>
                </a:solidFill>
                <a:latin typeface="Gill Sans"/>
                <a:cs typeface="Gill Sans"/>
              </a:rPr>
              <a:t>Wrapper </a:t>
            </a:r>
            <a:r>
              <a:rPr dirty="0" sz="1400" spc="-70" b="0">
                <a:solidFill>
                  <a:srgbClr val="FFFFFF"/>
                </a:solidFill>
                <a:latin typeface="Gill Sans"/>
                <a:cs typeface="Gill Sans"/>
              </a:rPr>
              <a:t>PHP,</a:t>
            </a:r>
            <a:r>
              <a:rPr dirty="0" sz="1400" spc="-55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1400" b="0">
                <a:solidFill>
                  <a:srgbClr val="FFFFFF"/>
                </a:solidFill>
                <a:latin typeface="Gill Sans"/>
                <a:cs typeface="Gill Sans"/>
              </a:rPr>
              <a:t>Python,</a:t>
            </a:r>
            <a:r>
              <a:rPr dirty="0" sz="1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1400" spc="-10" b="0">
                <a:solidFill>
                  <a:srgbClr val="FFFFFF"/>
                </a:solidFill>
                <a:latin typeface="Gill Sans"/>
                <a:cs typeface="Gill Sans"/>
              </a:rPr>
              <a:t>NodeJS,</a:t>
            </a:r>
            <a:r>
              <a:rPr dirty="0" sz="1400" spc="-50" b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dirty="0" sz="1400" spc="-25" b="0">
                <a:solidFill>
                  <a:srgbClr val="FFFFFF"/>
                </a:solidFill>
                <a:latin typeface="Gill Sans"/>
                <a:cs typeface="Gill Sans"/>
              </a:rPr>
              <a:t>C#</a:t>
            </a:r>
            <a:endParaRPr sz="1400">
              <a:latin typeface="Gill Sans"/>
              <a:cs typeface="Gill Sans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455" y="373806"/>
            <a:ext cx="10046490" cy="692150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5934" rIns="0" bIns="0" rtlCol="0" vert="horz">
            <a:spAutoFit/>
          </a:bodyPr>
          <a:lstStyle/>
          <a:p>
            <a:pPr marL="1168400">
              <a:lnSpc>
                <a:spcPct val="100000"/>
              </a:lnSpc>
              <a:spcBef>
                <a:spcPts val="140"/>
              </a:spcBef>
            </a:pPr>
            <a:r>
              <a:rPr dirty="0" sz="2750"/>
              <a:t>Integration</a:t>
            </a:r>
            <a:r>
              <a:rPr dirty="0" sz="2750" spc="50"/>
              <a:t> </a:t>
            </a:r>
            <a:r>
              <a:rPr dirty="0" sz="2750"/>
              <a:t>in</a:t>
            </a:r>
            <a:r>
              <a:rPr dirty="0" sz="2750" spc="50"/>
              <a:t> </a:t>
            </a:r>
            <a:r>
              <a:rPr dirty="0" sz="2750"/>
              <a:t>your</a:t>
            </a:r>
            <a:r>
              <a:rPr dirty="0" sz="2750" spc="55"/>
              <a:t> </a:t>
            </a:r>
            <a:r>
              <a:rPr dirty="0" sz="2750"/>
              <a:t>own</a:t>
            </a:r>
            <a:r>
              <a:rPr dirty="0" sz="2750" spc="50"/>
              <a:t> </a:t>
            </a:r>
            <a:r>
              <a:rPr dirty="0" sz="2750"/>
              <a:t>IT</a:t>
            </a:r>
            <a:r>
              <a:rPr dirty="0" sz="2750" spc="50"/>
              <a:t> </a:t>
            </a:r>
            <a:r>
              <a:rPr dirty="0" sz="2750" spc="-10"/>
              <a:t>infrastructure</a:t>
            </a:r>
            <a:endParaRPr sz="2750"/>
          </a:p>
        </p:txBody>
      </p:sp>
      <p:grpSp>
        <p:nvGrpSpPr>
          <p:cNvPr id="16" name="object 16" descr=""/>
          <p:cNvGrpSpPr/>
          <p:nvPr/>
        </p:nvGrpSpPr>
        <p:grpSpPr>
          <a:xfrm>
            <a:off x="5756182" y="3355274"/>
            <a:ext cx="4472305" cy="1108710"/>
            <a:chOff x="5756182" y="3355274"/>
            <a:chExt cx="4472305" cy="1108710"/>
          </a:xfrm>
        </p:grpSpPr>
        <p:pic>
          <p:nvPicPr>
            <p:cNvPr id="17" name="object 1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2102" y="3355274"/>
              <a:ext cx="2835761" cy="885307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13436" y="3492500"/>
              <a:ext cx="2402316" cy="35560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46030" y="3384269"/>
              <a:ext cx="2737130" cy="788524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5756182" y="4298536"/>
              <a:ext cx="1470025" cy="165735"/>
            </a:xfrm>
            <a:custGeom>
              <a:avLst/>
              <a:gdLst/>
              <a:ahLst/>
              <a:cxnLst/>
              <a:rect l="l" t="t" r="r" b="b"/>
              <a:pathLst>
                <a:path w="1470025" h="165735">
                  <a:moveTo>
                    <a:pt x="197371" y="0"/>
                  </a:moveTo>
                  <a:lnTo>
                    <a:pt x="0" y="82649"/>
                  </a:lnTo>
                  <a:lnTo>
                    <a:pt x="197371" y="165299"/>
                  </a:lnTo>
                  <a:lnTo>
                    <a:pt x="197371" y="109096"/>
                  </a:lnTo>
                  <a:lnTo>
                    <a:pt x="1406437" y="109096"/>
                  </a:lnTo>
                  <a:lnTo>
                    <a:pt x="1469595" y="82649"/>
                  </a:lnTo>
                  <a:lnTo>
                    <a:pt x="1406436" y="56201"/>
                  </a:lnTo>
                  <a:lnTo>
                    <a:pt x="197371" y="56201"/>
                  </a:lnTo>
                  <a:lnTo>
                    <a:pt x="197371" y="0"/>
                  </a:lnTo>
                  <a:close/>
                </a:path>
                <a:path w="1470025" h="165735">
                  <a:moveTo>
                    <a:pt x="1406437" y="109096"/>
                  </a:moveTo>
                  <a:lnTo>
                    <a:pt x="1272223" y="109096"/>
                  </a:lnTo>
                  <a:lnTo>
                    <a:pt x="1272223" y="165299"/>
                  </a:lnTo>
                  <a:lnTo>
                    <a:pt x="1406437" y="109096"/>
                  </a:lnTo>
                  <a:close/>
                </a:path>
                <a:path w="1470025" h="165735">
                  <a:moveTo>
                    <a:pt x="1272223" y="0"/>
                  </a:moveTo>
                  <a:lnTo>
                    <a:pt x="1272223" y="56201"/>
                  </a:lnTo>
                  <a:lnTo>
                    <a:pt x="1406436" y="56201"/>
                  </a:lnTo>
                  <a:lnTo>
                    <a:pt x="1272223" y="0"/>
                  </a:lnTo>
                  <a:close/>
                </a:path>
              </a:pathLst>
            </a:custGeom>
            <a:solidFill>
              <a:srgbClr val="80878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6261100" y="4420294"/>
            <a:ext cx="46355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535353"/>
                </a:solidFill>
                <a:latin typeface="Noto Sans"/>
                <a:cs typeface="Noto Sans"/>
              </a:rPr>
              <a:t>HTTP</a:t>
            </a:r>
            <a:endParaRPr sz="1400">
              <a:latin typeface="Noto Sans"/>
              <a:cs typeface="Noto Sans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5729533" y="2912394"/>
            <a:ext cx="1532255" cy="789305"/>
            <a:chOff x="5729533" y="2912394"/>
            <a:chExt cx="1532255" cy="789305"/>
          </a:xfrm>
        </p:grpSpPr>
        <p:sp>
          <p:nvSpPr>
            <p:cNvPr id="23" name="object 23" descr=""/>
            <p:cNvSpPr/>
            <p:nvPr/>
          </p:nvSpPr>
          <p:spPr>
            <a:xfrm>
              <a:off x="5749218" y="2932079"/>
              <a:ext cx="1382395" cy="703580"/>
            </a:xfrm>
            <a:custGeom>
              <a:avLst/>
              <a:gdLst/>
              <a:ahLst/>
              <a:cxnLst/>
              <a:rect l="l" t="t" r="r" b="b"/>
              <a:pathLst>
                <a:path w="1382395" h="703579">
                  <a:moveTo>
                    <a:pt x="0" y="0"/>
                  </a:moveTo>
                  <a:lnTo>
                    <a:pt x="1364810" y="694316"/>
                  </a:lnTo>
                  <a:lnTo>
                    <a:pt x="1382361" y="703244"/>
                  </a:lnTo>
                </a:path>
              </a:pathLst>
            </a:custGeom>
            <a:ln w="393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076498" y="3552743"/>
              <a:ext cx="185420" cy="149225"/>
            </a:xfrm>
            <a:custGeom>
              <a:avLst/>
              <a:gdLst/>
              <a:ahLst/>
              <a:cxnLst/>
              <a:rect l="l" t="t" r="r" b="b"/>
              <a:pathLst>
                <a:path w="185420" h="149225">
                  <a:moveTo>
                    <a:pt x="75063" y="0"/>
                  </a:moveTo>
                  <a:lnTo>
                    <a:pt x="0" y="147303"/>
                  </a:lnTo>
                  <a:lnTo>
                    <a:pt x="184960" y="148652"/>
                  </a:lnTo>
                  <a:lnTo>
                    <a:pt x="750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6477000" y="2794694"/>
            <a:ext cx="571500" cy="2381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10">
                <a:solidFill>
                  <a:srgbClr val="535353"/>
                </a:solidFill>
                <a:latin typeface="Noto Sans"/>
                <a:cs typeface="Noto Sans"/>
              </a:rPr>
              <a:t>Export</a:t>
            </a:r>
            <a:endParaRPr sz="1400">
              <a:latin typeface="Noto Sans"/>
              <a:cs typeface="Noto Sans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5759173" y="4739947"/>
            <a:ext cx="1491615" cy="1275715"/>
            <a:chOff x="5759173" y="4739947"/>
            <a:chExt cx="1491615" cy="1275715"/>
          </a:xfrm>
        </p:grpSpPr>
        <p:sp>
          <p:nvSpPr>
            <p:cNvPr id="27" name="object 27" descr=""/>
            <p:cNvSpPr/>
            <p:nvPr/>
          </p:nvSpPr>
          <p:spPr>
            <a:xfrm>
              <a:off x="5870011" y="4759632"/>
              <a:ext cx="1361440" cy="1161415"/>
            </a:xfrm>
            <a:custGeom>
              <a:avLst/>
              <a:gdLst/>
              <a:ahLst/>
              <a:cxnLst/>
              <a:rect l="l" t="t" r="r" b="b"/>
              <a:pathLst>
                <a:path w="1361440" h="1161414">
                  <a:moveTo>
                    <a:pt x="1361013" y="0"/>
                  </a:moveTo>
                  <a:lnTo>
                    <a:pt x="14978" y="1148287"/>
                  </a:lnTo>
                  <a:lnTo>
                    <a:pt x="0" y="1161065"/>
                  </a:lnTo>
                </a:path>
              </a:pathLst>
            </a:custGeom>
            <a:ln w="39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759173" y="5845064"/>
              <a:ext cx="179705" cy="170815"/>
            </a:xfrm>
            <a:custGeom>
              <a:avLst/>
              <a:gdLst/>
              <a:ahLst/>
              <a:cxnLst/>
              <a:rect l="l" t="t" r="r" b="b"/>
              <a:pathLst>
                <a:path w="179704" h="170814">
                  <a:moveTo>
                    <a:pt x="72105" y="0"/>
                  </a:moveTo>
                  <a:lnTo>
                    <a:pt x="0" y="170187"/>
                  </a:lnTo>
                  <a:lnTo>
                    <a:pt x="179528" y="125710"/>
                  </a:lnTo>
                  <a:lnTo>
                    <a:pt x="721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6502400" y="5471021"/>
            <a:ext cx="509270" cy="72390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algn="just" marL="12700" marR="5080">
              <a:lnSpc>
                <a:spcPct val="110100"/>
              </a:lnSpc>
              <a:spcBef>
                <a:spcPts val="50"/>
              </a:spcBef>
            </a:pPr>
            <a:r>
              <a:rPr dirty="0" sz="1400" spc="-20">
                <a:solidFill>
                  <a:srgbClr val="535353"/>
                </a:solidFill>
                <a:latin typeface="Noto Sans"/>
                <a:cs typeface="Noto Sans"/>
              </a:rPr>
              <a:t>DOCX HTML </a:t>
            </a:r>
            <a:r>
              <a:rPr dirty="0" sz="1400" spc="-25">
                <a:solidFill>
                  <a:srgbClr val="535353"/>
                </a:solidFill>
                <a:latin typeface="Noto Sans"/>
                <a:cs typeface="Noto Sans"/>
              </a:rPr>
              <a:t>XML</a:t>
            </a:r>
            <a:endParaRPr sz="14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250"/>
              <a:t>SMASHDOCS</a:t>
            </a:r>
            <a:r>
              <a:rPr dirty="0" sz="5250" spc="-35"/>
              <a:t> </a:t>
            </a:r>
            <a:r>
              <a:rPr dirty="0" sz="5250" spc="-10"/>
              <a:t>INTEGRATIONS</a:t>
            </a:r>
            <a:endParaRPr sz="5250"/>
          </a:p>
        </p:txBody>
      </p:sp>
      <p:sp>
        <p:nvSpPr>
          <p:cNvPr id="3" name="object 3" descr=""/>
          <p:cNvSpPr txBox="1"/>
          <p:nvPr/>
        </p:nvSpPr>
        <p:spPr>
          <a:xfrm>
            <a:off x="609600" y="2221573"/>
            <a:ext cx="9344025" cy="15786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76530" indent="-163830">
              <a:lnSpc>
                <a:spcPct val="100000"/>
              </a:lnSpc>
              <a:spcBef>
                <a:spcPts val="105"/>
              </a:spcBef>
              <a:buSzPct val="80952"/>
              <a:buChar char="•"/>
              <a:tabLst>
                <a:tab pos="176530" algn="l"/>
                <a:tab pos="1983739" algn="l"/>
              </a:tabLst>
            </a:pPr>
            <a:r>
              <a:rPr dirty="0" sz="2100" spc="-10" b="1">
                <a:solidFill>
                  <a:srgbClr val="535353"/>
                </a:solidFill>
                <a:latin typeface="Noto Sans"/>
                <a:cs typeface="Noto Sans"/>
              </a:rPr>
              <a:t>SMASHDOCS</a:t>
            </a:r>
            <a:r>
              <a:rPr dirty="0" sz="2100" b="1">
                <a:solidFill>
                  <a:srgbClr val="535353"/>
                </a:solidFill>
                <a:latin typeface="Noto Sans"/>
                <a:cs typeface="Noto Sans"/>
              </a:rPr>
              <a:t>	API</a:t>
            </a:r>
            <a:r>
              <a:rPr dirty="0" sz="2100" spc="10" b="1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 spc="-10" b="1">
                <a:solidFill>
                  <a:srgbClr val="535353"/>
                </a:solidFill>
                <a:latin typeface="Noto Sans"/>
                <a:cs typeface="Noto Sans"/>
              </a:rPr>
              <a:t>wrappers</a:t>
            </a:r>
            <a:endParaRPr sz="2100">
              <a:latin typeface="Noto Sans"/>
              <a:cs typeface="Noto Sans"/>
            </a:endParaRPr>
          </a:p>
          <a:p>
            <a:pPr lvl="1" marL="570230" indent="-151130">
              <a:lnSpc>
                <a:spcPct val="100000"/>
              </a:lnSpc>
              <a:spcBef>
                <a:spcPts val="2280"/>
              </a:spcBef>
              <a:buSzPct val="80952"/>
              <a:buChar char="•"/>
              <a:tabLst>
                <a:tab pos="570230" algn="l"/>
                <a:tab pos="2922905" algn="l"/>
              </a:tabLst>
            </a:pP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Python:</a:t>
            </a: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	</a:t>
            </a: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https://pypi.python.org/pypi/zopyx.smashdocsPHP</a:t>
            </a:r>
            <a:endParaRPr sz="2100">
              <a:latin typeface="Noto Sans"/>
              <a:cs typeface="Noto Sans"/>
            </a:endParaRPr>
          </a:p>
          <a:p>
            <a:pPr lvl="1" marL="570230" indent="-151130">
              <a:lnSpc>
                <a:spcPct val="100000"/>
              </a:lnSpc>
              <a:spcBef>
                <a:spcPts val="2380"/>
              </a:spcBef>
              <a:buSzPct val="80952"/>
              <a:buChar char="•"/>
              <a:tabLst>
                <a:tab pos="570230" algn="l"/>
              </a:tabLst>
            </a:pP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Javascript/NodeJS:</a:t>
            </a:r>
            <a:r>
              <a:rPr dirty="0" sz="2100" spc="-4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https://github.com/zopyx/zopyx.nodejs.smashdocs</a:t>
            </a:r>
            <a:endParaRPr sz="2100">
              <a:latin typeface="Noto Sans"/>
              <a:cs typeface="Noto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530906" y="4075774"/>
            <a:ext cx="6442075" cy="956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https://github.com/zopyx/zopyx.csharp.smashdocs</a:t>
            </a:r>
            <a:endParaRPr sz="2100">
              <a:latin typeface="Noto Sans"/>
              <a:cs typeface="Noto Sans"/>
            </a:endParaRPr>
          </a:p>
          <a:p>
            <a:pPr marL="53340">
              <a:lnSpc>
                <a:spcPct val="100000"/>
              </a:lnSpc>
              <a:spcBef>
                <a:spcPts val="2280"/>
              </a:spcBef>
            </a:pP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https://github.com/zopyx/zopyx.php.smashdocs</a:t>
            </a:r>
            <a:endParaRPr sz="2100">
              <a:latin typeface="Noto Sans"/>
              <a:cs typeface="Noto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09600" y="4075774"/>
            <a:ext cx="2911475" cy="281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70230" indent="-151130">
              <a:lnSpc>
                <a:spcPct val="100000"/>
              </a:lnSpc>
              <a:spcBef>
                <a:spcPts val="105"/>
              </a:spcBef>
              <a:buSzPct val="80952"/>
              <a:buChar char="•"/>
              <a:tabLst>
                <a:tab pos="570230" algn="l"/>
              </a:tabLst>
            </a:pPr>
            <a:r>
              <a:rPr dirty="0" sz="2100" spc="-25">
                <a:solidFill>
                  <a:srgbClr val="535353"/>
                </a:solidFill>
                <a:latin typeface="Noto Sans"/>
                <a:cs typeface="Noto Sans"/>
              </a:rPr>
              <a:t>C#:</a:t>
            </a:r>
            <a:endParaRPr sz="2100">
              <a:latin typeface="Noto Sans"/>
              <a:cs typeface="Noto Sans"/>
            </a:endParaRPr>
          </a:p>
          <a:p>
            <a:pPr marL="570230" indent="-151130">
              <a:lnSpc>
                <a:spcPct val="100000"/>
              </a:lnSpc>
              <a:spcBef>
                <a:spcPts val="2280"/>
              </a:spcBef>
              <a:buSzPct val="80952"/>
              <a:buChar char="•"/>
              <a:tabLst>
                <a:tab pos="570230" algn="l"/>
              </a:tabLst>
            </a:pPr>
            <a:r>
              <a:rPr dirty="0" sz="2100" spc="-20">
                <a:solidFill>
                  <a:srgbClr val="535353"/>
                </a:solidFill>
                <a:latin typeface="Noto Sans"/>
                <a:cs typeface="Noto Sans"/>
              </a:rPr>
              <a:t>PHP:</a:t>
            </a:r>
            <a:endParaRPr sz="2100">
              <a:latin typeface="Noto Sans"/>
              <a:cs typeface="Noto Sans"/>
            </a:endParaRPr>
          </a:p>
          <a:p>
            <a:pPr marL="176530" indent="-163830">
              <a:lnSpc>
                <a:spcPct val="100000"/>
              </a:lnSpc>
              <a:spcBef>
                <a:spcPts val="2380"/>
              </a:spcBef>
              <a:buSzPct val="80952"/>
              <a:buChar char="•"/>
              <a:tabLst>
                <a:tab pos="176530" algn="l"/>
              </a:tabLst>
            </a:pPr>
            <a:r>
              <a:rPr dirty="0" sz="2100" spc="-25" b="1">
                <a:solidFill>
                  <a:srgbClr val="535353"/>
                </a:solidFill>
                <a:latin typeface="Noto Sans"/>
                <a:cs typeface="Noto Sans"/>
              </a:rPr>
              <a:t>CMS</a:t>
            </a:r>
            <a:endParaRPr sz="2100">
              <a:latin typeface="Noto Sans"/>
              <a:cs typeface="Noto Sans"/>
            </a:endParaRPr>
          </a:p>
          <a:p>
            <a:pPr lvl="1" marL="570230" indent="-151130">
              <a:lnSpc>
                <a:spcPct val="100000"/>
              </a:lnSpc>
              <a:spcBef>
                <a:spcPts val="2380"/>
              </a:spcBef>
              <a:buSzPct val="80952"/>
              <a:buChar char="•"/>
              <a:tabLst>
                <a:tab pos="570230" algn="l"/>
              </a:tabLst>
            </a:pP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Plone</a:t>
            </a:r>
            <a:r>
              <a:rPr dirty="0" sz="2100" spc="-5">
                <a:solidFill>
                  <a:srgbClr val="535353"/>
                </a:solidFill>
                <a:latin typeface="Noto Sans"/>
                <a:cs typeface="Noto Sans"/>
              </a:rPr>
              <a:t> </a:t>
            </a: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(production)</a:t>
            </a:r>
            <a:endParaRPr sz="2100">
              <a:latin typeface="Noto Sans"/>
              <a:cs typeface="Noto Sans"/>
            </a:endParaRPr>
          </a:p>
          <a:p>
            <a:pPr lvl="1" marL="570230" indent="-151130">
              <a:lnSpc>
                <a:spcPct val="100000"/>
              </a:lnSpc>
              <a:spcBef>
                <a:spcPts val="2280"/>
              </a:spcBef>
              <a:buSzPct val="80952"/>
              <a:buChar char="•"/>
              <a:tabLst>
                <a:tab pos="570230" algn="l"/>
              </a:tabLst>
            </a:pPr>
            <a:r>
              <a:rPr dirty="0" sz="2100">
                <a:solidFill>
                  <a:srgbClr val="535353"/>
                </a:solidFill>
                <a:latin typeface="Noto Sans"/>
                <a:cs typeface="Noto Sans"/>
              </a:rPr>
              <a:t>Drupal</a:t>
            </a:r>
            <a:r>
              <a:rPr dirty="0" sz="2100" spc="-10">
                <a:solidFill>
                  <a:srgbClr val="535353"/>
                </a:solidFill>
                <a:latin typeface="Noto Sans"/>
                <a:cs typeface="Noto Sans"/>
              </a:rPr>
              <a:t> (Prototype)</a:t>
            </a:r>
            <a:endParaRPr sz="21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91465" indent="-278765">
              <a:lnSpc>
                <a:spcPct val="100000"/>
              </a:lnSpc>
              <a:spcBef>
                <a:spcPts val="95"/>
              </a:spcBef>
              <a:buSzPct val="82000"/>
              <a:buChar char="•"/>
              <a:tabLst>
                <a:tab pos="291465" algn="l"/>
              </a:tabLst>
            </a:pPr>
            <a:r>
              <a:rPr dirty="0" sz="2500" spc="-25">
                <a:hlinkClick r:id="rId2"/>
              </a:rPr>
              <a:t>www.creating-</a:t>
            </a:r>
            <a:r>
              <a:rPr dirty="0" sz="2500" spc="-20">
                <a:hlinkClick r:id="rId2"/>
              </a:rPr>
              <a:t>content-</a:t>
            </a:r>
            <a:r>
              <a:rPr dirty="0" sz="2500" spc="-10">
                <a:hlinkClick r:id="rId2"/>
              </a:rPr>
              <a:t>together.info</a:t>
            </a:r>
            <a:endParaRPr sz="2500"/>
          </a:p>
          <a:p>
            <a:pPr marL="291465" indent="-278765">
              <a:lnSpc>
                <a:spcPct val="100000"/>
              </a:lnSpc>
              <a:spcBef>
                <a:spcPts val="3500"/>
              </a:spcBef>
              <a:buSzPct val="82000"/>
              <a:buChar char="•"/>
              <a:tabLst>
                <a:tab pos="291465" algn="l"/>
              </a:tabLst>
            </a:pPr>
            <a:r>
              <a:rPr dirty="0" sz="2500"/>
              <a:t>Test</a:t>
            </a:r>
            <a:r>
              <a:rPr dirty="0" sz="2500" spc="-85"/>
              <a:t> </a:t>
            </a:r>
            <a:r>
              <a:rPr dirty="0" sz="2500"/>
              <a:t>drive:</a:t>
            </a:r>
            <a:r>
              <a:rPr dirty="0" sz="2500" spc="-80"/>
              <a:t> </a:t>
            </a:r>
            <a:r>
              <a:rPr dirty="0" sz="2500" spc="-25">
                <a:hlinkClick r:id="rId3"/>
              </a:rPr>
              <a:t>www.plone-</a:t>
            </a:r>
            <a:r>
              <a:rPr dirty="0" sz="2500">
                <a:hlinkClick r:id="rId3"/>
              </a:rPr>
              <a:t>demo.info</a:t>
            </a:r>
            <a:r>
              <a:rPr dirty="0" sz="2500" spc="-85"/>
              <a:t> </a:t>
            </a:r>
            <a:r>
              <a:rPr dirty="0" sz="2500"/>
              <a:t>(contact</a:t>
            </a:r>
            <a:r>
              <a:rPr dirty="0" sz="2500" spc="-80"/>
              <a:t> </a:t>
            </a:r>
            <a:r>
              <a:rPr dirty="0" sz="2500" spc="-25"/>
              <a:t>me)</a:t>
            </a:r>
            <a:endParaRPr sz="2500"/>
          </a:p>
          <a:p>
            <a:pPr marL="291465" indent="-278765">
              <a:lnSpc>
                <a:spcPct val="100000"/>
              </a:lnSpc>
              <a:spcBef>
                <a:spcPts val="3500"/>
              </a:spcBef>
              <a:buSzPct val="82000"/>
              <a:buChar char="•"/>
              <a:tabLst>
                <a:tab pos="291465" algn="l"/>
              </a:tabLst>
            </a:pPr>
            <a:r>
              <a:rPr dirty="0" sz="2500" spc="-10"/>
              <a:t>zopyx.plone.smashdocs</a:t>
            </a:r>
            <a:r>
              <a:rPr dirty="0" sz="2500" spc="-80"/>
              <a:t> </a:t>
            </a:r>
            <a:r>
              <a:rPr dirty="0" sz="2500"/>
              <a:t>@</a:t>
            </a:r>
            <a:r>
              <a:rPr dirty="0" sz="2500" spc="-85"/>
              <a:t> </a:t>
            </a:r>
            <a:r>
              <a:rPr dirty="0" sz="2500" spc="-20"/>
              <a:t>pypi</a:t>
            </a:r>
            <a:endParaRPr sz="2500"/>
          </a:p>
          <a:p>
            <a:pPr marL="291465" indent="-278765">
              <a:lnSpc>
                <a:spcPct val="100000"/>
              </a:lnSpc>
              <a:spcBef>
                <a:spcPts val="3500"/>
              </a:spcBef>
              <a:buSzPct val="82000"/>
              <a:buChar char="•"/>
              <a:tabLst>
                <a:tab pos="291465" algn="l"/>
              </a:tabLst>
            </a:pPr>
            <a:r>
              <a:rPr dirty="0" sz="2500" spc="-10"/>
              <a:t>zopyx.smashdocs</a:t>
            </a:r>
            <a:r>
              <a:rPr dirty="0" sz="2500" spc="-70"/>
              <a:t> </a:t>
            </a:r>
            <a:r>
              <a:rPr dirty="0" sz="2500"/>
              <a:t>@</a:t>
            </a:r>
            <a:r>
              <a:rPr dirty="0" sz="2500" spc="-70"/>
              <a:t> </a:t>
            </a:r>
            <a:r>
              <a:rPr dirty="0" sz="2500" spc="-20"/>
              <a:t>pypi</a:t>
            </a:r>
            <a:endParaRPr sz="2500"/>
          </a:p>
          <a:p>
            <a:pPr marL="292100" marR="4389120" indent="-279400">
              <a:lnSpc>
                <a:spcPct val="133300"/>
              </a:lnSpc>
              <a:spcBef>
                <a:spcPts val="2500"/>
              </a:spcBef>
              <a:buSzPct val="82000"/>
              <a:buChar char="•"/>
              <a:tabLst>
                <a:tab pos="292100" algn="l"/>
              </a:tabLst>
            </a:pPr>
            <a:r>
              <a:rPr dirty="0" sz="2500"/>
              <a:t>Andreas</a:t>
            </a:r>
            <a:r>
              <a:rPr dirty="0" sz="2500" spc="-135"/>
              <a:t> </a:t>
            </a:r>
            <a:r>
              <a:rPr dirty="0" sz="2500" spc="-20"/>
              <a:t>Jung </a:t>
            </a:r>
            <a:r>
              <a:rPr dirty="0" sz="2500" spc="-10">
                <a:hlinkClick r:id="rId4"/>
              </a:rPr>
              <a:t>info@zopyx.com</a:t>
            </a:r>
            <a:r>
              <a:rPr dirty="0" sz="2500" spc="-10"/>
              <a:t> </a:t>
            </a:r>
            <a:r>
              <a:rPr dirty="0" sz="2500" spc="-10">
                <a:hlinkClick r:id="rId5"/>
              </a:rPr>
              <a:t>www.zopyx.com</a:t>
            </a:r>
            <a:endParaRPr sz="25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5188" rIns="0" bIns="0" rtlCol="0" vert="horz">
            <a:spAutoFit/>
          </a:bodyPr>
          <a:lstStyle/>
          <a:p>
            <a:pPr marL="3873500">
              <a:lnSpc>
                <a:spcPct val="100000"/>
              </a:lnSpc>
              <a:spcBef>
                <a:spcPts val="114"/>
              </a:spcBef>
            </a:pPr>
            <a:r>
              <a:rPr dirty="0" spc="-10"/>
              <a:t>LINKS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3535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2025-05-27T06:16:35Z</dcterms:created>
  <dcterms:modified xsi:type="dcterms:W3CDTF">2025-05-27T06:16:35Z</dcterms:modified>
</cp:coreProperties>
</file>