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18024" y="2340557"/>
            <a:ext cx="4217670" cy="5079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FA2500"/>
                </a:solidFill>
                <a:latin typeface="Courier New"/>
                <a:cs typeface="Courier New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9080500"/>
            <a:ext cx="13004800" cy="673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9895" y="393700"/>
            <a:ext cx="11110255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1233" y="2588260"/>
            <a:ext cx="10546080" cy="299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929292"/>
                </a:solidFill>
                <a:latin typeface="DejaVu Sans Condensed"/>
                <a:cs typeface="DejaVu Sans Condensed"/>
              </a:defRPr>
            </a:lvl1pPr>
          </a:lstStyle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zopyx.com/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slide" Target="slide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slide" Target="slide8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slide" Target="slide8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" Target="slide8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hyperlink" Target="http://www.pdfreactor.com/" TargetMode="External"/><Relationship Id="rId4" Type="http://schemas.openxmlformats.org/officeDocument/2006/relationships/slide" Target="slide8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slide" Target="slide8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Relationship Id="rId3" Type="http://schemas.openxmlformats.org/officeDocument/2006/relationships/slide" Target="slide8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slide" Target="slide8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8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8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" Target="slide8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slide" Target="slide8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" Target="slide8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2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ntennahouse.com/CSSInfo/float-" TargetMode="External"/><Relationship Id="rId3" Type="http://schemas.openxmlformats.org/officeDocument/2006/relationships/hyperlink" Target="http://www.princexml.com/doc/properties/float/" TargetMode="External"/><Relationship Id="rId4" Type="http://schemas.openxmlformats.org/officeDocument/2006/relationships/hyperlink" Target="http://dev.w3.org/csswg/css-page-floats/" TargetMode="External"/><Relationship Id="rId5" Type="http://schemas.openxmlformats.org/officeDocument/2006/relationships/slide" Target="slide25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6.jpg"/><Relationship Id="rId8" Type="http://schemas.openxmlformats.org/officeDocument/2006/relationships/slide" Target="slide2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slide" Target="slide2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slide" Target="slide2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ndreas-jung.com/" TargetMode="External"/><Relationship Id="rId3" Type="http://schemas.openxmlformats.org/officeDocument/2006/relationships/hyperlink" Target="http://www.zopyx.com/" TargetMode="External"/><Relationship Id="rId4" Type="http://schemas.openxmlformats.org/officeDocument/2006/relationships/hyperlink" Target="http://www.produce-and-publish.com/" TargetMode="External"/><Relationship Id="rId5" Type="http://schemas.openxmlformats.org/officeDocument/2006/relationships/hyperlink" Target="http://www.xml-director.info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3065" y="4868657"/>
            <a:ext cx="12319000" cy="4545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6820"/>
              </a:lnSpc>
              <a:spcBef>
                <a:spcPts val="100"/>
              </a:spcBef>
            </a:pPr>
            <a:r>
              <a:rPr dirty="0" sz="5700" b="1">
                <a:latin typeface="Calibri"/>
                <a:cs typeface="Calibri"/>
              </a:rPr>
              <a:t>Publishing </a:t>
            </a:r>
            <a:r>
              <a:rPr dirty="0" sz="5700" spc="-20" b="1">
                <a:latin typeface="Calibri"/>
                <a:cs typeface="Calibri"/>
              </a:rPr>
              <a:t>with</a:t>
            </a:r>
            <a:r>
              <a:rPr dirty="0" sz="5700" spc="5" b="1">
                <a:latin typeface="Calibri"/>
                <a:cs typeface="Calibri"/>
              </a:rPr>
              <a:t> </a:t>
            </a:r>
            <a:r>
              <a:rPr dirty="0" sz="5700" spc="250" b="1">
                <a:latin typeface="Calibri"/>
                <a:cs typeface="Calibri"/>
              </a:rPr>
              <a:t>CSS</a:t>
            </a:r>
            <a:r>
              <a:rPr dirty="0" sz="5700" spc="5" b="1">
                <a:latin typeface="Calibri"/>
                <a:cs typeface="Calibri"/>
              </a:rPr>
              <a:t> </a:t>
            </a:r>
            <a:r>
              <a:rPr dirty="0" sz="5700" b="1">
                <a:latin typeface="Calibri"/>
                <a:cs typeface="Calibri"/>
              </a:rPr>
              <a:t>Paged</a:t>
            </a:r>
            <a:r>
              <a:rPr dirty="0" sz="5700" spc="5" b="1">
                <a:latin typeface="Calibri"/>
                <a:cs typeface="Calibri"/>
              </a:rPr>
              <a:t> </a:t>
            </a:r>
            <a:r>
              <a:rPr dirty="0" sz="5700" spc="-10" b="1">
                <a:latin typeface="Calibri"/>
                <a:cs typeface="Calibri"/>
              </a:rPr>
              <a:t>Media</a:t>
            </a:r>
            <a:endParaRPr sz="5700">
              <a:latin typeface="Calibri"/>
              <a:cs typeface="Calibri"/>
            </a:endParaRPr>
          </a:p>
          <a:p>
            <a:pPr algn="ctr">
              <a:lnSpc>
                <a:spcPts val="6820"/>
              </a:lnSpc>
            </a:pPr>
            <a:r>
              <a:rPr dirty="0" sz="5700" spc="-280" b="1">
                <a:latin typeface="Calibri"/>
                <a:cs typeface="Calibri"/>
              </a:rPr>
              <a:t>A</a:t>
            </a:r>
            <a:r>
              <a:rPr dirty="0" sz="5700" spc="-45" b="1">
                <a:latin typeface="Calibri"/>
                <a:cs typeface="Calibri"/>
              </a:rPr>
              <a:t> review</a:t>
            </a:r>
            <a:r>
              <a:rPr dirty="0" sz="5700" spc="-220" b="1">
                <a:latin typeface="Calibri"/>
                <a:cs typeface="Calibri"/>
              </a:rPr>
              <a:t> </a:t>
            </a:r>
            <a:r>
              <a:rPr dirty="0" sz="5700" b="1">
                <a:latin typeface="Calibri"/>
                <a:cs typeface="Calibri"/>
              </a:rPr>
              <a:t>of</a:t>
            </a:r>
            <a:r>
              <a:rPr dirty="0" sz="5700" spc="-135" b="1">
                <a:latin typeface="Calibri"/>
                <a:cs typeface="Calibri"/>
              </a:rPr>
              <a:t> </a:t>
            </a:r>
            <a:r>
              <a:rPr dirty="0" sz="5700" spc="75" b="1">
                <a:latin typeface="Calibri"/>
                <a:cs typeface="Calibri"/>
              </a:rPr>
              <a:t>existing</a:t>
            </a:r>
            <a:r>
              <a:rPr dirty="0" sz="5700" spc="-130" b="1">
                <a:latin typeface="Calibri"/>
                <a:cs typeface="Calibri"/>
              </a:rPr>
              <a:t> </a:t>
            </a:r>
            <a:r>
              <a:rPr dirty="0" sz="5700" b="1">
                <a:latin typeface="Calibri"/>
                <a:cs typeface="Calibri"/>
              </a:rPr>
              <a:t>tools</a:t>
            </a:r>
            <a:r>
              <a:rPr dirty="0" sz="5700" spc="-130" b="1">
                <a:latin typeface="Calibri"/>
                <a:cs typeface="Calibri"/>
              </a:rPr>
              <a:t> </a:t>
            </a:r>
            <a:r>
              <a:rPr dirty="0" sz="5700" b="1">
                <a:latin typeface="Calibri"/>
                <a:cs typeface="Calibri"/>
              </a:rPr>
              <a:t>and</a:t>
            </a:r>
            <a:r>
              <a:rPr dirty="0" sz="5700" spc="-135" b="1">
                <a:latin typeface="Calibri"/>
                <a:cs typeface="Calibri"/>
              </a:rPr>
              <a:t> </a:t>
            </a:r>
            <a:r>
              <a:rPr dirty="0" sz="5700" spc="-10" b="1">
                <a:latin typeface="Calibri"/>
                <a:cs typeface="Calibri"/>
              </a:rPr>
              <a:t>techniques</a:t>
            </a:r>
            <a:endParaRPr sz="5700">
              <a:latin typeface="Calibri"/>
              <a:cs typeface="Calibri"/>
            </a:endParaRPr>
          </a:p>
          <a:p>
            <a:pPr algn="ctr" marL="3338195" marR="3330575">
              <a:lnSpc>
                <a:spcPct val="103200"/>
              </a:lnSpc>
              <a:spcBef>
                <a:spcPts val="6345"/>
              </a:spcBef>
            </a:pPr>
            <a:r>
              <a:rPr dirty="0" sz="4200" spc="110">
                <a:latin typeface="Calibri"/>
                <a:cs typeface="Calibri"/>
              </a:rPr>
              <a:t>Andreas</a:t>
            </a:r>
            <a:r>
              <a:rPr dirty="0" sz="4200" spc="-25">
                <a:latin typeface="Calibri"/>
                <a:cs typeface="Calibri"/>
              </a:rPr>
              <a:t> </a:t>
            </a:r>
            <a:r>
              <a:rPr dirty="0" sz="4200" spc="325">
                <a:latin typeface="Calibri"/>
                <a:cs typeface="Calibri"/>
              </a:rPr>
              <a:t>Jung</a:t>
            </a:r>
            <a:r>
              <a:rPr dirty="0" sz="4200" spc="-20">
                <a:latin typeface="Calibri"/>
                <a:cs typeface="Calibri"/>
              </a:rPr>
              <a:t> </a:t>
            </a:r>
            <a:r>
              <a:rPr dirty="0" sz="4200" spc="-10">
                <a:latin typeface="Calibri"/>
                <a:cs typeface="Calibri"/>
              </a:rPr>
              <a:t>@MacYET </a:t>
            </a:r>
            <a:r>
              <a:rPr dirty="0" sz="4200">
                <a:latin typeface="Calibri"/>
                <a:cs typeface="Calibri"/>
              </a:rPr>
              <a:t>ZOPYX</a:t>
            </a:r>
            <a:r>
              <a:rPr dirty="0" sz="4200" spc="5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•</a:t>
            </a:r>
            <a:r>
              <a:rPr dirty="0" sz="4200" spc="60">
                <a:latin typeface="Calibri"/>
                <a:cs typeface="Calibri"/>
              </a:rPr>
              <a:t> </a:t>
            </a:r>
            <a:r>
              <a:rPr dirty="0" sz="4200" spc="40">
                <a:latin typeface="Calibri"/>
                <a:cs typeface="Calibri"/>
                <a:hlinkClick r:id="rId2"/>
              </a:rPr>
              <a:t>www.zopyx.com</a:t>
            </a:r>
            <a:r>
              <a:rPr dirty="0" sz="4200" spc="40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-95">
                <a:latin typeface="Calibri"/>
                <a:cs typeface="Calibri"/>
              </a:rPr>
              <a:t> </a:t>
            </a:r>
            <a:r>
              <a:rPr dirty="0" sz="4200" spc="105">
                <a:latin typeface="Calibri"/>
                <a:cs typeface="Calibri"/>
              </a:rPr>
              <a:t>Prague</a:t>
            </a:r>
            <a:r>
              <a:rPr dirty="0" sz="4200" spc="-95">
                <a:latin typeface="Calibri"/>
                <a:cs typeface="Calibri"/>
              </a:rPr>
              <a:t> </a:t>
            </a:r>
            <a:r>
              <a:rPr dirty="0" sz="4200" spc="-20">
                <a:latin typeface="Calibri"/>
                <a:cs typeface="Calibri"/>
              </a:rPr>
              <a:t>2015</a:t>
            </a:r>
            <a:endParaRPr sz="42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9400" y="647700"/>
            <a:ext cx="1600200" cy="1600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9900" y="1536700"/>
            <a:ext cx="1460500" cy="19812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372123" y="1130300"/>
            <a:ext cx="4655185" cy="2794000"/>
            <a:chOff x="7372123" y="1130300"/>
            <a:chExt cx="4655185" cy="27940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2899" y="1130300"/>
              <a:ext cx="2794000" cy="27940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2123" y="1879600"/>
              <a:ext cx="1877748" cy="1346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04099" y="1892300"/>
              <a:ext cx="1807671" cy="1269999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49400" y="2679700"/>
            <a:ext cx="1600200" cy="1473200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3488051" y="1879600"/>
            <a:ext cx="1878330" cy="1346200"/>
            <a:chOff x="3488051" y="1879600"/>
            <a:chExt cx="1878330" cy="1346200"/>
          </a:xfrm>
        </p:grpSpPr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88051" y="1879600"/>
              <a:ext cx="1877748" cy="13462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30599" y="1892299"/>
              <a:ext cx="1797099" cy="1270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723765">
              <a:lnSpc>
                <a:spcPct val="100000"/>
              </a:lnSpc>
              <a:spcBef>
                <a:spcPts val="100"/>
              </a:spcBef>
            </a:pPr>
            <a:r>
              <a:rPr dirty="0" spc="195"/>
              <a:t>Speaker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8704" y="235988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20204" y="2264833"/>
            <a:ext cx="63334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215">
                <a:latin typeface="Calibri"/>
                <a:cs typeface="Calibri"/>
              </a:rPr>
              <a:t>20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140">
                <a:latin typeface="Calibri"/>
                <a:cs typeface="Calibri"/>
              </a:rPr>
              <a:t>years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electronic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publishing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3204" y="310156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764704" y="3006512"/>
            <a:ext cx="71266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114">
                <a:latin typeface="Calibri"/>
                <a:cs typeface="Calibri"/>
              </a:rPr>
              <a:t>Saarbrücker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Zeitung,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Haufe-</a:t>
            </a:r>
            <a:r>
              <a:rPr dirty="0" sz="3600" spc="50">
                <a:latin typeface="Calibri"/>
                <a:cs typeface="Calibri"/>
              </a:rPr>
              <a:t>Lexware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8704" y="384324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20204" y="3748192"/>
            <a:ext cx="43897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60">
                <a:latin typeface="Calibri"/>
                <a:cs typeface="Calibri"/>
              </a:rPr>
              <a:t>Freelancer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160">
                <a:latin typeface="Calibri"/>
                <a:cs typeface="Calibri"/>
              </a:rPr>
              <a:t>since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235">
                <a:latin typeface="Calibri"/>
                <a:cs typeface="Calibri"/>
              </a:rPr>
              <a:t>2004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93204" y="458492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764704" y="4296833"/>
            <a:ext cx="8173084" cy="1508760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z="3600" spc="60">
                <a:latin typeface="Calibri"/>
                <a:cs typeface="Calibri"/>
              </a:rPr>
              <a:t>Python,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Zope,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Plone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development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3600" spc="60">
                <a:latin typeface="Calibri"/>
                <a:cs typeface="Calibri"/>
              </a:rPr>
              <a:t>content-</a:t>
            </a:r>
            <a:r>
              <a:rPr dirty="0" sz="3600" spc="75">
                <a:latin typeface="Calibri"/>
                <a:cs typeface="Calibri"/>
              </a:rPr>
              <a:t>management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large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web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150">
                <a:latin typeface="Calibri"/>
                <a:cs typeface="Calibri"/>
              </a:rPr>
              <a:t>apps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93204" y="532660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48704" y="606828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20204" y="5780193"/>
            <a:ext cx="10119995" cy="2818765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z="3600">
                <a:latin typeface="Calibri"/>
                <a:cs typeface="Calibri"/>
              </a:rPr>
              <a:t>"Produce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 spc="595">
                <a:latin typeface="Calibri"/>
                <a:cs typeface="Calibri"/>
              </a:rPr>
              <a:t>E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Publish"</a:t>
            </a:r>
            <a:r>
              <a:rPr dirty="0" sz="3600" spc="75">
                <a:latin typeface="Calibri"/>
                <a:cs typeface="Calibri"/>
              </a:rPr>
              <a:t> publishing </a:t>
            </a:r>
            <a:r>
              <a:rPr dirty="0" sz="3600" spc="-10">
                <a:latin typeface="Calibri"/>
                <a:cs typeface="Calibri"/>
              </a:rPr>
              <a:t>platform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3870"/>
              </a:lnSpc>
              <a:spcBef>
                <a:spcPts val="2020"/>
              </a:spcBef>
            </a:pPr>
            <a:r>
              <a:rPr dirty="0" sz="3600" spc="135">
                <a:latin typeface="Calibri"/>
                <a:cs typeface="Calibri"/>
              </a:rPr>
              <a:t>using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w/ </a:t>
            </a: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140">
                <a:latin typeface="Calibri"/>
                <a:cs typeface="Calibri"/>
              </a:rPr>
              <a:t>Paged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Media</a:t>
            </a:r>
            <a:r>
              <a:rPr dirty="0" sz="3600">
                <a:latin typeface="Calibri"/>
                <a:cs typeface="Calibri"/>
              </a:rPr>
              <a:t> in production </a:t>
            </a:r>
            <a:r>
              <a:rPr dirty="0" sz="3600" spc="160">
                <a:latin typeface="Calibri"/>
                <a:cs typeface="Calibri"/>
              </a:rPr>
              <a:t>since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215">
                <a:latin typeface="Calibri"/>
                <a:cs typeface="Calibri"/>
              </a:rPr>
              <a:t>2005 </a:t>
            </a:r>
            <a:r>
              <a:rPr dirty="0" sz="3600" spc="125">
                <a:latin typeface="Calibri"/>
                <a:cs typeface="Calibri"/>
              </a:rPr>
              <a:t>(csstoxslfo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+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FOP)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</a:pPr>
            <a:r>
              <a:rPr dirty="0" sz="3600" spc="-50">
                <a:latin typeface="Calibri"/>
                <a:cs typeface="Calibri"/>
              </a:rPr>
              <a:t>"XML</a:t>
            </a:r>
            <a:r>
              <a:rPr dirty="0" sz="3600" spc="-35">
                <a:latin typeface="Calibri"/>
                <a:cs typeface="Calibri"/>
              </a:rPr>
              <a:t> </a:t>
            </a:r>
            <a:r>
              <a:rPr dirty="0" sz="3600" spc="175">
                <a:latin typeface="Calibri"/>
                <a:cs typeface="Calibri"/>
              </a:rPr>
              <a:t>is</a:t>
            </a:r>
            <a:r>
              <a:rPr dirty="0" sz="3600" spc="-30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data,</a:t>
            </a:r>
            <a:r>
              <a:rPr dirty="0" sz="3600" spc="-3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not</a:t>
            </a:r>
            <a:r>
              <a:rPr dirty="0" sz="3600" spc="-3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a</a:t>
            </a:r>
            <a:r>
              <a:rPr dirty="0" sz="3600" spc="-3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religion"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48704" y="680996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48704" y="8123144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2306" y="8129692"/>
            <a:ext cx="417194" cy="411479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1300"/>
            <a:ext cx="13004800" cy="9182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96745">
              <a:lnSpc>
                <a:spcPct val="100000"/>
              </a:lnSpc>
              <a:spcBef>
                <a:spcPts val="100"/>
              </a:spcBef>
            </a:pPr>
            <a:r>
              <a:rPr dirty="0" spc="95"/>
              <a:t>The</a:t>
            </a:r>
            <a:r>
              <a:rPr dirty="0" spc="-30"/>
              <a:t> </a:t>
            </a:r>
            <a:r>
              <a:rPr dirty="0" spc="425"/>
              <a:t>case</a:t>
            </a:r>
            <a:r>
              <a:rPr dirty="0" spc="-30"/>
              <a:t> </a:t>
            </a:r>
            <a:r>
              <a:rPr dirty="0" spc="265"/>
              <a:t>against</a:t>
            </a:r>
            <a:r>
              <a:rPr dirty="0" spc="-25"/>
              <a:t> </a:t>
            </a:r>
            <a:r>
              <a:rPr dirty="0" spc="320"/>
              <a:t>XSL-</a:t>
            </a:r>
            <a:r>
              <a:rPr dirty="0" spc="-325"/>
              <a:t>FO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8704" y="2873028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20204" y="2784475"/>
            <a:ext cx="626300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155">
                <a:latin typeface="Calibri"/>
                <a:cs typeface="Calibri"/>
              </a:rPr>
              <a:t>XSL-</a:t>
            </a:r>
            <a:r>
              <a:rPr dirty="0" sz="3100" spc="-145">
                <a:latin typeface="Calibri"/>
                <a:cs typeface="Calibri"/>
              </a:rPr>
              <a:t>FO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Working</a:t>
            </a:r>
            <a:r>
              <a:rPr dirty="0" sz="3100" spc="-75">
                <a:latin typeface="Calibri"/>
                <a:cs typeface="Calibri"/>
              </a:rPr>
              <a:t> </a:t>
            </a:r>
            <a:r>
              <a:rPr dirty="0" sz="3100" spc="-20">
                <a:latin typeface="Calibri"/>
                <a:cs typeface="Calibri"/>
              </a:rPr>
              <a:t>Group</a:t>
            </a:r>
            <a:r>
              <a:rPr dirty="0" sz="3100" spc="-50">
                <a:latin typeface="Calibri"/>
                <a:cs typeface="Calibri"/>
              </a:rPr>
              <a:t> </a:t>
            </a:r>
            <a:r>
              <a:rPr dirty="0" sz="3100" spc="185">
                <a:latin typeface="Calibri"/>
                <a:cs typeface="Calibri"/>
              </a:rPr>
              <a:t>has</a:t>
            </a:r>
            <a:r>
              <a:rPr dirty="0" sz="3100" spc="-50">
                <a:latin typeface="Calibri"/>
                <a:cs typeface="Calibri"/>
              </a:rPr>
              <a:t> </a:t>
            </a:r>
            <a:r>
              <a:rPr dirty="0" sz="3100" spc="75">
                <a:latin typeface="Calibri"/>
                <a:cs typeface="Calibri"/>
              </a:rPr>
              <a:t>disbanded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93204" y="3418204"/>
            <a:ext cx="11247755" cy="5380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583565" marR="5080" indent="-571500">
              <a:lnSpc>
                <a:spcPts val="3700"/>
              </a:lnSpc>
              <a:spcBef>
                <a:spcPts val="240"/>
              </a:spcBef>
              <a:buClr>
                <a:srgbClr val="AFAFAF"/>
              </a:buClr>
              <a:buSzPct val="69354"/>
              <a:buFont typeface="DejaVu Sans"/>
              <a:buChar char="‣"/>
              <a:tabLst>
                <a:tab pos="583565" algn="l"/>
              </a:tabLst>
            </a:pPr>
            <a:r>
              <a:rPr dirty="0" sz="3100" spc="-120">
                <a:latin typeface="Calibri"/>
                <a:cs typeface="Calibri"/>
              </a:rPr>
              <a:t>"</a:t>
            </a:r>
            <a:r>
              <a:rPr dirty="0" sz="3100" spc="-120" i="1">
                <a:latin typeface="Calibri"/>
                <a:cs typeface="Calibri"/>
              </a:rPr>
              <a:t>We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spc="85" i="1">
                <a:latin typeface="Calibri"/>
                <a:cs typeface="Calibri"/>
              </a:rPr>
              <a:t>have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spc="140" i="1">
                <a:latin typeface="Calibri"/>
                <a:cs typeface="Calibri"/>
              </a:rPr>
              <a:t>closed</a:t>
            </a:r>
            <a:r>
              <a:rPr dirty="0" sz="3100" spc="-20" i="1">
                <a:latin typeface="Calibri"/>
                <a:cs typeface="Calibri"/>
              </a:rPr>
              <a:t> </a:t>
            </a:r>
            <a:r>
              <a:rPr dirty="0" sz="3100" spc="65" i="1">
                <a:latin typeface="Calibri"/>
                <a:cs typeface="Calibri"/>
              </a:rPr>
              <a:t>the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i="1">
                <a:latin typeface="Calibri"/>
                <a:cs typeface="Calibri"/>
              </a:rPr>
              <a:t>Working</a:t>
            </a:r>
            <a:r>
              <a:rPr dirty="0" sz="3100" spc="-20" i="1">
                <a:latin typeface="Calibri"/>
                <a:cs typeface="Calibri"/>
              </a:rPr>
              <a:t> </a:t>
            </a:r>
            <a:r>
              <a:rPr dirty="0" sz="3100" i="1">
                <a:latin typeface="Calibri"/>
                <a:cs typeface="Calibri"/>
              </a:rPr>
              <a:t>Group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spc="145" i="1">
                <a:latin typeface="Calibri"/>
                <a:cs typeface="Calibri"/>
              </a:rPr>
              <a:t>because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i="1">
                <a:latin typeface="Calibri"/>
                <a:cs typeface="Calibri"/>
              </a:rPr>
              <a:t>not</a:t>
            </a:r>
            <a:r>
              <a:rPr dirty="0" sz="3100" spc="-20" i="1">
                <a:latin typeface="Calibri"/>
                <a:cs typeface="Calibri"/>
              </a:rPr>
              <a:t> </a:t>
            </a:r>
            <a:r>
              <a:rPr dirty="0" sz="3100" spc="60" i="1">
                <a:latin typeface="Calibri"/>
                <a:cs typeface="Calibri"/>
              </a:rPr>
              <a:t>enough</a:t>
            </a:r>
            <a:r>
              <a:rPr dirty="0" sz="3100" spc="-25" i="1">
                <a:latin typeface="Calibri"/>
                <a:cs typeface="Calibri"/>
              </a:rPr>
              <a:t> </a:t>
            </a:r>
            <a:r>
              <a:rPr dirty="0" sz="3100" spc="60" i="1">
                <a:latin typeface="Calibri"/>
                <a:cs typeface="Calibri"/>
              </a:rPr>
              <a:t>people</a:t>
            </a:r>
            <a:r>
              <a:rPr dirty="0" sz="3100" spc="60" i="1">
                <a:latin typeface="Calibri"/>
                <a:cs typeface="Calibri"/>
              </a:rPr>
              <a:t> </a:t>
            </a:r>
            <a:r>
              <a:rPr dirty="0" sz="3100" i="1">
                <a:latin typeface="Calibri"/>
                <a:cs typeface="Calibri"/>
              </a:rPr>
              <a:t>were</a:t>
            </a:r>
            <a:r>
              <a:rPr dirty="0" sz="3100" spc="195" i="1">
                <a:latin typeface="Calibri"/>
                <a:cs typeface="Calibri"/>
              </a:rPr>
              <a:t> </a:t>
            </a:r>
            <a:r>
              <a:rPr dirty="0" sz="3100" i="1">
                <a:latin typeface="Calibri"/>
                <a:cs typeface="Calibri"/>
              </a:rPr>
              <a:t>taking</a:t>
            </a:r>
            <a:r>
              <a:rPr dirty="0" sz="3100" spc="200" i="1">
                <a:latin typeface="Calibri"/>
                <a:cs typeface="Calibri"/>
              </a:rPr>
              <a:t> </a:t>
            </a:r>
            <a:r>
              <a:rPr dirty="0" sz="3100" spc="-10" i="1">
                <a:latin typeface="Calibri"/>
                <a:cs typeface="Calibri"/>
              </a:rPr>
              <a:t>part.</a:t>
            </a:r>
            <a:r>
              <a:rPr dirty="0" sz="3100" spc="-10">
                <a:latin typeface="Calibri"/>
                <a:cs typeface="Calibri"/>
              </a:rPr>
              <a:t>"</a:t>
            </a:r>
            <a:endParaRPr sz="3100">
              <a:latin typeface="Calibri"/>
              <a:cs typeface="Calibri"/>
            </a:endParaRPr>
          </a:p>
          <a:p>
            <a:pPr marL="583565">
              <a:lnSpc>
                <a:spcPts val="3579"/>
              </a:lnSpc>
            </a:pPr>
            <a:r>
              <a:rPr dirty="0" sz="3100">
                <a:latin typeface="Calibri"/>
                <a:cs typeface="Calibri"/>
              </a:rPr>
              <a:t>Liam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R.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E.</a:t>
            </a:r>
            <a:r>
              <a:rPr dirty="0" sz="3100" spc="-30">
                <a:latin typeface="Calibri"/>
                <a:cs typeface="Calibri"/>
              </a:rPr>
              <a:t> Quin </a:t>
            </a:r>
            <a:r>
              <a:rPr dirty="0" sz="3100">
                <a:latin typeface="Calibri"/>
                <a:cs typeface="Calibri"/>
              </a:rPr>
              <a:t>(W3C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XML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70">
                <a:latin typeface="Calibri"/>
                <a:cs typeface="Calibri"/>
              </a:rPr>
              <a:t>Activity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60">
                <a:latin typeface="Calibri"/>
                <a:cs typeface="Calibri"/>
              </a:rPr>
              <a:t>Lead)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140">
                <a:latin typeface="Calibri"/>
                <a:cs typeface="Calibri"/>
              </a:rPr>
              <a:t>-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November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-20">
                <a:latin typeface="Calibri"/>
                <a:cs typeface="Calibri"/>
              </a:rPr>
              <a:t>2013</a:t>
            </a:r>
            <a:endParaRPr sz="3100">
              <a:latin typeface="Calibri"/>
              <a:cs typeface="Calibri"/>
            </a:endParaRPr>
          </a:p>
          <a:p>
            <a:pPr marL="139065">
              <a:lnSpc>
                <a:spcPct val="100000"/>
              </a:lnSpc>
              <a:spcBef>
                <a:spcPts val="2380"/>
              </a:spcBef>
            </a:pPr>
            <a:r>
              <a:rPr dirty="0" sz="3100" spc="-80">
                <a:latin typeface="Calibri"/>
                <a:cs typeface="Calibri"/>
              </a:rPr>
              <a:t>Too</a:t>
            </a:r>
            <a:r>
              <a:rPr dirty="0" sz="3100" spc="114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complicated,</a:t>
            </a:r>
            <a:r>
              <a:rPr dirty="0" sz="3100" spc="12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too</a:t>
            </a:r>
            <a:r>
              <a:rPr dirty="0" sz="3100" spc="114">
                <a:latin typeface="Calibri"/>
                <a:cs typeface="Calibri"/>
              </a:rPr>
              <a:t> </a:t>
            </a:r>
            <a:r>
              <a:rPr dirty="0" sz="3100" spc="70">
                <a:latin typeface="Calibri"/>
                <a:cs typeface="Calibri"/>
              </a:rPr>
              <a:t>verbose</a:t>
            </a:r>
            <a:endParaRPr sz="3100">
              <a:latin typeface="Calibri"/>
              <a:cs typeface="Calibri"/>
            </a:endParaRPr>
          </a:p>
          <a:p>
            <a:pPr marL="139065" marR="3392804">
              <a:lnSpc>
                <a:spcPct val="134100"/>
              </a:lnSpc>
            </a:pPr>
            <a:r>
              <a:rPr dirty="0" sz="3100" spc="155">
                <a:latin typeface="Calibri"/>
                <a:cs typeface="Calibri"/>
              </a:rPr>
              <a:t>Lack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of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75">
                <a:latin typeface="Calibri"/>
                <a:cs typeface="Calibri"/>
              </a:rPr>
              <a:t>experienced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155">
                <a:latin typeface="Calibri"/>
                <a:cs typeface="Calibri"/>
              </a:rPr>
              <a:t>XSL-</a:t>
            </a:r>
            <a:r>
              <a:rPr dirty="0" sz="3100" spc="-145">
                <a:latin typeface="Calibri"/>
                <a:cs typeface="Calibri"/>
              </a:rPr>
              <a:t>FO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developers </a:t>
            </a:r>
            <a:r>
              <a:rPr dirty="0" sz="3100" spc="85">
                <a:latin typeface="Calibri"/>
                <a:cs typeface="Calibri"/>
              </a:rPr>
              <a:t>Publishers</a:t>
            </a:r>
            <a:r>
              <a:rPr dirty="0" sz="3100" spc="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are</a:t>
            </a:r>
            <a:r>
              <a:rPr dirty="0" sz="3100" spc="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on</a:t>
            </a:r>
            <a:r>
              <a:rPr dirty="0" sz="3100" spc="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the</a:t>
            </a:r>
            <a:r>
              <a:rPr dirty="0" sz="3100" spc="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move</a:t>
            </a:r>
            <a:r>
              <a:rPr dirty="0" sz="3100" spc="15">
                <a:latin typeface="Calibri"/>
                <a:cs typeface="Calibri"/>
              </a:rPr>
              <a:t> </a:t>
            </a:r>
            <a:r>
              <a:rPr dirty="0" sz="3100" spc="140">
                <a:latin typeface="Calibri"/>
                <a:cs typeface="Calibri"/>
              </a:rPr>
              <a:t>away</a:t>
            </a:r>
            <a:r>
              <a:rPr dirty="0" sz="3100" spc="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from</a:t>
            </a:r>
            <a:r>
              <a:rPr dirty="0" sz="3100" spc="15">
                <a:latin typeface="Calibri"/>
                <a:cs typeface="Calibri"/>
              </a:rPr>
              <a:t> </a:t>
            </a:r>
            <a:r>
              <a:rPr dirty="0" sz="3100" spc="155">
                <a:latin typeface="Calibri"/>
                <a:cs typeface="Calibri"/>
              </a:rPr>
              <a:t>XSL-</a:t>
            </a:r>
            <a:r>
              <a:rPr dirty="0" sz="3100" spc="-25">
                <a:latin typeface="Calibri"/>
                <a:cs typeface="Calibri"/>
              </a:rPr>
              <a:t>FO </a:t>
            </a:r>
            <a:r>
              <a:rPr dirty="0" sz="3100">
                <a:latin typeface="Calibri"/>
                <a:cs typeface="Calibri"/>
              </a:rPr>
              <a:t>Vendors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are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on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the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move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towards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 spc="254">
                <a:latin typeface="Calibri"/>
                <a:cs typeface="Calibri"/>
              </a:rPr>
              <a:t>CSS</a:t>
            </a:r>
            <a:r>
              <a:rPr dirty="0" sz="3100" spc="80">
                <a:latin typeface="Calibri"/>
                <a:cs typeface="Calibri"/>
              </a:rPr>
              <a:t> </a:t>
            </a:r>
            <a:r>
              <a:rPr dirty="0" sz="3100" spc="60">
                <a:latin typeface="Calibri"/>
                <a:cs typeface="Calibri"/>
              </a:rPr>
              <a:t>support Customers</a:t>
            </a:r>
            <a:r>
              <a:rPr dirty="0" sz="3100" spc="2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are</a:t>
            </a:r>
            <a:r>
              <a:rPr dirty="0" sz="3100" spc="25">
                <a:latin typeface="Calibri"/>
                <a:cs typeface="Calibri"/>
              </a:rPr>
              <a:t> </a:t>
            </a:r>
            <a:r>
              <a:rPr dirty="0" sz="3100" spc="135">
                <a:latin typeface="Calibri"/>
                <a:cs typeface="Calibri"/>
              </a:rPr>
              <a:t>checking</a:t>
            </a:r>
            <a:r>
              <a:rPr dirty="0" sz="3100" spc="2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for</a:t>
            </a:r>
            <a:r>
              <a:rPr dirty="0" sz="3100" spc="25">
                <a:latin typeface="Calibri"/>
                <a:cs typeface="Calibri"/>
              </a:rPr>
              <a:t> </a:t>
            </a:r>
            <a:r>
              <a:rPr dirty="0" sz="3100" spc="55">
                <a:latin typeface="Calibri"/>
                <a:cs typeface="Calibri"/>
              </a:rPr>
              <a:t>alternatives</a:t>
            </a:r>
            <a:endParaRPr sz="3100">
              <a:latin typeface="Calibri"/>
              <a:cs typeface="Calibri"/>
            </a:endParaRPr>
          </a:p>
          <a:p>
            <a:pPr marL="139065">
              <a:lnSpc>
                <a:spcPct val="100000"/>
              </a:lnSpc>
              <a:spcBef>
                <a:spcPts val="1270"/>
              </a:spcBef>
            </a:pPr>
            <a:r>
              <a:rPr dirty="0" sz="3100" spc="155">
                <a:latin typeface="Calibri"/>
                <a:cs typeface="Calibri"/>
              </a:rPr>
              <a:t>XSL-</a:t>
            </a:r>
            <a:r>
              <a:rPr dirty="0" sz="3100" spc="-145">
                <a:latin typeface="Calibri"/>
                <a:cs typeface="Calibri"/>
              </a:rPr>
              <a:t>FO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150">
                <a:latin typeface="Calibri"/>
                <a:cs typeface="Calibri"/>
              </a:rPr>
              <a:t>is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80">
                <a:latin typeface="Calibri"/>
                <a:cs typeface="Calibri"/>
              </a:rPr>
              <a:t>going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to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die</a:t>
            </a:r>
            <a:r>
              <a:rPr dirty="0" sz="3100" spc="-30">
                <a:latin typeface="Calibri"/>
                <a:cs typeface="Calibri"/>
              </a:rPr>
              <a:t> </a:t>
            </a:r>
            <a:r>
              <a:rPr dirty="0" sz="3100" spc="50">
                <a:latin typeface="Calibri"/>
                <a:cs typeface="Calibri"/>
              </a:rPr>
              <a:t>(slowly)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48704" y="5221258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8704" y="5854987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48704" y="6488718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48704" y="7122448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48704" y="7756178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48704" y="8389907"/>
            <a:ext cx="154940" cy="3562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50" spc="-30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15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50035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dirty="0" spc="-40"/>
              <a:t> </a:t>
            </a:r>
            <a:r>
              <a:rPr dirty="0" spc="315"/>
              <a:t>is</a:t>
            </a:r>
            <a:r>
              <a:rPr dirty="0" spc="-40"/>
              <a:t> </a:t>
            </a:r>
            <a:r>
              <a:rPr dirty="0" spc="525"/>
              <a:t>CSS</a:t>
            </a:r>
            <a:r>
              <a:rPr dirty="0" spc="-35"/>
              <a:t> </a:t>
            </a:r>
            <a:r>
              <a:rPr dirty="0" spc="254"/>
              <a:t>Paged</a:t>
            </a:r>
            <a:r>
              <a:rPr dirty="0" spc="-40"/>
              <a:t> </a:t>
            </a:r>
            <a:r>
              <a:rPr dirty="0" spc="-10"/>
              <a:t>Media?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5461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258060"/>
            <a:ext cx="10530840" cy="1508760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 spc="140">
                <a:latin typeface="Calibri"/>
                <a:cs typeface="Calibri"/>
              </a:rPr>
              <a:t>Paged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Media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 spc="-35">
                <a:latin typeface="Calibri"/>
                <a:cs typeface="Calibri"/>
              </a:rPr>
              <a:t>Module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Level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 spc="165">
                <a:latin typeface="Calibri"/>
                <a:cs typeface="Calibri"/>
              </a:rPr>
              <a:t>3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3600">
                <a:latin typeface="Calibri"/>
                <a:cs typeface="Calibri"/>
              </a:rPr>
              <a:t>W3C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Working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Draft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-245">
                <a:latin typeface="Calibri"/>
                <a:cs typeface="Calibri"/>
              </a:rPr>
              <a:t>14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March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2013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-55">
                <a:latin typeface="Calibri"/>
                <a:cs typeface="Calibri"/>
              </a:rPr>
              <a:t>(1st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version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170">
                <a:latin typeface="Calibri"/>
                <a:cs typeface="Calibri"/>
              </a:rPr>
              <a:t>2006)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2878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549400" y="4356100"/>
            <a:ext cx="3327400" cy="2146300"/>
            <a:chOff x="1549400" y="4356100"/>
            <a:chExt cx="3327400" cy="214630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9400" y="4356100"/>
              <a:ext cx="1968500" cy="19812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163027" y="5456659"/>
              <a:ext cx="1519555" cy="927100"/>
            </a:xfrm>
            <a:custGeom>
              <a:avLst/>
              <a:gdLst/>
              <a:ahLst/>
              <a:cxnLst/>
              <a:rect l="l" t="t" r="r" b="b"/>
              <a:pathLst>
                <a:path w="1519554" h="927100">
                  <a:moveTo>
                    <a:pt x="0" y="0"/>
                  </a:moveTo>
                  <a:lnTo>
                    <a:pt x="1492084" y="910543"/>
                  </a:lnTo>
                  <a:lnTo>
                    <a:pt x="1519186" y="927082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87633" y="6256625"/>
              <a:ext cx="288925" cy="245745"/>
            </a:xfrm>
            <a:custGeom>
              <a:avLst/>
              <a:gdLst/>
              <a:ahLst/>
              <a:cxnLst/>
              <a:rect l="l" t="t" r="r" b="b"/>
              <a:pathLst>
                <a:path w="288925" h="245745">
                  <a:moveTo>
                    <a:pt x="134957" y="0"/>
                  </a:moveTo>
                  <a:lnTo>
                    <a:pt x="0" y="221152"/>
                  </a:lnTo>
                  <a:lnTo>
                    <a:pt x="288631" y="245534"/>
                  </a:lnTo>
                  <a:lnTo>
                    <a:pt x="1349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1816100" y="6654800"/>
            <a:ext cx="3010535" cy="1968500"/>
            <a:chOff x="1816100" y="6654800"/>
            <a:chExt cx="3010535" cy="1968500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6100" y="6654800"/>
              <a:ext cx="1460500" cy="19685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301362" y="6783221"/>
              <a:ext cx="1336675" cy="892810"/>
            </a:xfrm>
            <a:custGeom>
              <a:avLst/>
              <a:gdLst/>
              <a:ahLst/>
              <a:cxnLst/>
              <a:rect l="l" t="t" r="r" b="b"/>
              <a:pathLst>
                <a:path w="1336675" h="892809">
                  <a:moveTo>
                    <a:pt x="0" y="892374"/>
                  </a:moveTo>
                  <a:lnTo>
                    <a:pt x="1309667" y="17634"/>
                  </a:lnTo>
                  <a:lnTo>
                    <a:pt x="1336069" y="0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539081" y="6656957"/>
              <a:ext cx="287655" cy="252095"/>
            </a:xfrm>
            <a:custGeom>
              <a:avLst/>
              <a:gdLst/>
              <a:ahLst/>
              <a:cxnLst/>
              <a:rect l="l" t="t" r="r" b="b"/>
              <a:pathLst>
                <a:path w="287654" h="252095">
                  <a:moveTo>
                    <a:pt x="287392" y="0"/>
                  </a:moveTo>
                  <a:lnTo>
                    <a:pt x="0" y="36175"/>
                  </a:lnTo>
                  <a:lnTo>
                    <a:pt x="143897" y="251618"/>
                  </a:lnTo>
                  <a:lnTo>
                    <a:pt x="287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7505700" y="5410200"/>
            <a:ext cx="3644900" cy="2781300"/>
            <a:chOff x="7505700" y="5410200"/>
            <a:chExt cx="3644900" cy="2781300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6600" y="5410200"/>
              <a:ext cx="2794000" cy="278130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505700" y="6673850"/>
              <a:ext cx="711200" cy="0"/>
            </a:xfrm>
            <a:custGeom>
              <a:avLst/>
              <a:gdLst/>
              <a:ahLst/>
              <a:cxnLst/>
              <a:rect l="l" t="t" r="r" b="b"/>
              <a:pathLst>
                <a:path w="711200" h="0">
                  <a:moveTo>
                    <a:pt x="0" y="0"/>
                  </a:moveTo>
                  <a:lnTo>
                    <a:pt x="675769" y="0"/>
                  </a:lnTo>
                  <a:lnTo>
                    <a:pt x="711200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185150" y="6544310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79" h="259079">
                  <a:moveTo>
                    <a:pt x="0" y="0"/>
                  </a:moveTo>
                  <a:lnTo>
                    <a:pt x="0" y="259080"/>
                  </a:lnTo>
                  <a:lnTo>
                    <a:pt x="259079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965700" y="6299200"/>
            <a:ext cx="2413000" cy="749300"/>
          </a:xfrm>
          <a:prstGeom prst="rect">
            <a:avLst/>
          </a:prstGeom>
          <a:ln w="25400">
            <a:solidFill>
              <a:srgbClr val="A6AAA9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65405">
              <a:lnSpc>
                <a:spcPct val="100000"/>
              </a:lnSpc>
              <a:spcBef>
                <a:spcPts val="180"/>
              </a:spcBef>
            </a:pPr>
            <a:r>
              <a:rPr dirty="0" sz="4200" spc="-10" b="0">
                <a:latin typeface="Gill Sans"/>
                <a:cs typeface="Gill Sans"/>
              </a:rPr>
              <a:t>Converter</a:t>
            </a:r>
            <a:endParaRPr sz="4200">
              <a:latin typeface="Gill Sans"/>
              <a:cs typeface="Gill San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50035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dirty="0" spc="-85"/>
              <a:t> </a:t>
            </a:r>
            <a:r>
              <a:rPr dirty="0" spc="-105"/>
              <a:t>HTML</a:t>
            </a:r>
            <a:r>
              <a:rPr dirty="0" spc="-80"/>
              <a:t> </a:t>
            </a:r>
            <a:r>
              <a:rPr dirty="0" spc="160"/>
              <a:t>and</a:t>
            </a:r>
            <a:r>
              <a:rPr dirty="0" spc="-85"/>
              <a:t> </a:t>
            </a:r>
            <a:r>
              <a:rPr dirty="0"/>
              <a:t>not</a:t>
            </a:r>
            <a:r>
              <a:rPr dirty="0" spc="-80"/>
              <a:t> </a:t>
            </a:r>
            <a:r>
              <a:rPr dirty="0" spc="75"/>
              <a:t>XM</a:t>
            </a:r>
            <a:r>
              <a:rPr dirty="0" spc="-450"/>
              <a:t>L</a:t>
            </a:r>
            <a:r>
              <a:rPr dirty="0" spc="75"/>
              <a:t>???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495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16483" y="2098039"/>
            <a:ext cx="10066655" cy="1727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100"/>
              </a:lnSpc>
              <a:spcBef>
                <a:spcPts val="100"/>
              </a:spcBef>
            </a:pPr>
            <a:r>
              <a:rPr dirty="0" sz="3600">
                <a:latin typeface="Calibri"/>
                <a:cs typeface="Calibri"/>
              </a:rPr>
              <a:t>PDFreactor</a:t>
            </a:r>
            <a:r>
              <a:rPr dirty="0" sz="3600" spc="80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PrinceXML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work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natively</a:t>
            </a:r>
            <a:r>
              <a:rPr dirty="0" sz="3600" spc="8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on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HTML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conversion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supported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through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114">
                <a:latin typeface="Calibri"/>
                <a:cs typeface="Calibri"/>
              </a:rPr>
              <a:t>display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property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3462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854949" y="4159250"/>
            <a:ext cx="4597400" cy="27686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  <a:tabLst>
                <a:tab pos="1592580" algn="l"/>
              </a:tabLst>
            </a:pPr>
            <a:r>
              <a:rPr dirty="0" sz="2500" spc="-10" b="1">
                <a:latin typeface="Courier New"/>
                <a:cs typeface="Courier New"/>
              </a:rPr>
              <a:t>mytable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21640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display: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table;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1402080" algn="l"/>
              </a:tabLst>
            </a:pPr>
            <a:r>
              <a:rPr dirty="0" sz="2500" spc="-10" b="1">
                <a:latin typeface="Courier New"/>
                <a:cs typeface="Courier New"/>
              </a:rPr>
              <a:t>mycell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21640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display: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table-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cell</a:t>
            </a:r>
            <a:r>
              <a:rPr dirty="0" sz="2500" spc="-10" b="1">
                <a:latin typeface="Courier New"/>
                <a:cs typeface="Courier New"/>
              </a:rPr>
              <a:t>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724816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21233" y="6960069"/>
            <a:ext cx="9298940" cy="150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can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be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converted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to</a:t>
            </a:r>
            <a:r>
              <a:rPr dirty="0" sz="3600" spc="-65">
                <a:latin typeface="Calibri"/>
                <a:cs typeface="Calibri"/>
              </a:rPr>
              <a:t> </a:t>
            </a:r>
            <a:r>
              <a:rPr dirty="0" sz="3600" spc="-60">
                <a:latin typeface="Calibri"/>
                <a:cs typeface="Calibri"/>
              </a:rPr>
              <a:t>HTML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(easily,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XSLT) </a:t>
            </a:r>
            <a:r>
              <a:rPr dirty="0" sz="3600" spc="204">
                <a:latin typeface="Calibri"/>
                <a:cs typeface="Calibri"/>
              </a:rPr>
              <a:t>Javascript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processing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works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only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on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 spc="-60">
                <a:latin typeface="Calibri"/>
                <a:cs typeface="Calibri"/>
              </a:rPr>
              <a:t>HTML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-310">
                <a:latin typeface="Calibri"/>
                <a:cs typeface="Calibri"/>
              </a:rPr>
              <a:t>DOM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9734" y="798984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62380">
              <a:lnSpc>
                <a:spcPct val="100000"/>
              </a:lnSpc>
              <a:spcBef>
                <a:spcPts val="100"/>
              </a:spcBef>
            </a:pPr>
            <a:r>
              <a:rPr dirty="0" spc="100"/>
              <a:t>Supported</a:t>
            </a:r>
            <a:r>
              <a:rPr dirty="0"/>
              <a:t> </a:t>
            </a:r>
            <a:r>
              <a:rPr dirty="0" spc="75"/>
              <a:t>publication</a:t>
            </a:r>
            <a:r>
              <a:rPr dirty="0"/>
              <a:t> </a:t>
            </a:r>
            <a:r>
              <a:rPr dirty="0" spc="240"/>
              <a:t>types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1912" y="2667000"/>
            <a:ext cx="7632887" cy="53467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06834" y="2419350"/>
            <a:ext cx="4623435" cy="630428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38100" marR="716280">
              <a:lnSpc>
                <a:spcPts val="4200"/>
              </a:lnSpc>
              <a:spcBef>
                <a:spcPts val="140"/>
              </a:spcBef>
            </a:pPr>
            <a:r>
              <a:rPr dirty="0" sz="3400">
                <a:latin typeface="Calibri"/>
                <a:cs typeface="Calibri"/>
              </a:rPr>
              <a:t>Traditional</a:t>
            </a:r>
            <a:r>
              <a:rPr dirty="0" sz="3400" spc="60">
                <a:latin typeface="Calibri"/>
                <a:cs typeface="Calibri"/>
              </a:rPr>
              <a:t> </a:t>
            </a:r>
            <a:r>
              <a:rPr dirty="0" sz="3400" spc="40">
                <a:latin typeface="Calibri"/>
                <a:cs typeface="Calibri"/>
              </a:rPr>
              <a:t>automatic </a:t>
            </a:r>
            <a:r>
              <a:rPr dirty="0" sz="3400" spc="85">
                <a:latin typeface="Calibri"/>
                <a:cs typeface="Calibri"/>
              </a:rPr>
              <a:t>typesetting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236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>
                <a:latin typeface="Calibri"/>
                <a:cs typeface="Calibri"/>
              </a:rPr>
              <a:t>one/multi-col</a:t>
            </a:r>
            <a:r>
              <a:rPr dirty="0" sz="3400" spc="160">
                <a:latin typeface="Calibri"/>
                <a:cs typeface="Calibri"/>
              </a:rPr>
              <a:t> </a:t>
            </a:r>
            <a:r>
              <a:rPr dirty="0" sz="3400" spc="75">
                <a:latin typeface="Calibri"/>
                <a:cs typeface="Calibri"/>
              </a:rPr>
              <a:t>layouts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114">
                <a:latin typeface="Calibri"/>
                <a:cs typeface="Calibri"/>
              </a:rPr>
              <a:t>images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-10">
                <a:latin typeface="Calibri"/>
                <a:cs typeface="Calibri"/>
              </a:rPr>
              <a:t>footnotes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45">
                <a:latin typeface="Calibri"/>
                <a:cs typeface="Calibri"/>
              </a:rPr>
              <a:t>hyphenation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95">
                <a:latin typeface="Calibri"/>
                <a:cs typeface="Calibri"/>
              </a:rPr>
              <a:t>headers</a:t>
            </a:r>
            <a:r>
              <a:rPr dirty="0" sz="3400" spc="-15">
                <a:latin typeface="Calibri"/>
                <a:cs typeface="Calibri"/>
              </a:rPr>
              <a:t> </a:t>
            </a:r>
            <a:r>
              <a:rPr dirty="0" sz="3400" spc="85">
                <a:latin typeface="Calibri"/>
                <a:cs typeface="Calibri"/>
              </a:rPr>
              <a:t>and</a:t>
            </a:r>
            <a:r>
              <a:rPr dirty="0" sz="3400" spc="-10">
                <a:latin typeface="Calibri"/>
                <a:cs typeface="Calibri"/>
              </a:rPr>
              <a:t> footers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-10">
                <a:latin typeface="Calibri"/>
                <a:cs typeface="Calibri"/>
              </a:rPr>
              <a:t>footnotes</a:t>
            </a:r>
            <a:endParaRPr sz="3400">
              <a:latin typeface="Calibri"/>
              <a:cs typeface="Calibri"/>
            </a:endParaRPr>
          </a:p>
          <a:p>
            <a:pPr marL="708660" indent="-353695">
              <a:lnSpc>
                <a:spcPct val="100000"/>
              </a:lnSpc>
              <a:spcBef>
                <a:spcPts val="1680"/>
              </a:spcBef>
              <a:buSzPct val="69117"/>
              <a:buFont typeface="DejaVu Sans"/>
              <a:buChar char="✓"/>
              <a:tabLst>
                <a:tab pos="708660" algn="l"/>
              </a:tabLst>
            </a:pPr>
            <a:r>
              <a:rPr dirty="0" sz="3400" spc="180">
                <a:latin typeface="Calibri"/>
                <a:cs typeface="Calibri"/>
              </a:rPr>
              <a:t>cross-</a:t>
            </a:r>
            <a:r>
              <a:rPr dirty="0" sz="3400" spc="55">
                <a:latin typeface="Calibri"/>
                <a:cs typeface="Calibri"/>
              </a:rPr>
              <a:t>references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62380">
              <a:lnSpc>
                <a:spcPct val="100000"/>
              </a:lnSpc>
              <a:spcBef>
                <a:spcPts val="100"/>
              </a:spcBef>
            </a:pPr>
            <a:r>
              <a:rPr dirty="0" spc="100"/>
              <a:t>Supported</a:t>
            </a:r>
            <a:r>
              <a:rPr dirty="0"/>
              <a:t> </a:t>
            </a:r>
            <a:r>
              <a:rPr dirty="0" spc="75"/>
              <a:t>publication</a:t>
            </a:r>
            <a:r>
              <a:rPr dirty="0"/>
              <a:t> </a:t>
            </a:r>
            <a:r>
              <a:rPr dirty="0" spc="240"/>
              <a:t>types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232147" y="4678407"/>
            <a:ext cx="4368800" cy="467359"/>
            <a:chOff x="8232147" y="4678407"/>
            <a:chExt cx="4368800" cy="467359"/>
          </a:xfrm>
        </p:grpSpPr>
        <p:sp>
          <p:nvSpPr>
            <p:cNvPr id="4" name="object 4" descr=""/>
            <p:cNvSpPr/>
            <p:nvPr/>
          </p:nvSpPr>
          <p:spPr>
            <a:xfrm>
              <a:off x="8232147" y="4678407"/>
              <a:ext cx="4368800" cy="467359"/>
            </a:xfrm>
            <a:custGeom>
              <a:avLst/>
              <a:gdLst/>
              <a:ahLst/>
              <a:cxnLst/>
              <a:rect l="l" t="t" r="r" b="b"/>
              <a:pathLst>
                <a:path w="4368800" h="467360">
                  <a:moveTo>
                    <a:pt x="4257829" y="0"/>
                  </a:moveTo>
                  <a:lnTo>
                    <a:pt x="110752" y="0"/>
                  </a:lnTo>
                  <a:lnTo>
                    <a:pt x="67655" y="8694"/>
                  </a:lnTo>
                  <a:lnTo>
                    <a:pt x="32450" y="32401"/>
                  </a:lnTo>
                  <a:lnTo>
                    <a:pt x="8707" y="67554"/>
                  </a:lnTo>
                  <a:lnTo>
                    <a:pt x="0" y="110586"/>
                  </a:lnTo>
                  <a:lnTo>
                    <a:pt x="0" y="356331"/>
                  </a:lnTo>
                  <a:lnTo>
                    <a:pt x="8707" y="399362"/>
                  </a:lnTo>
                  <a:lnTo>
                    <a:pt x="32450" y="434515"/>
                  </a:lnTo>
                  <a:lnTo>
                    <a:pt x="67655" y="458221"/>
                  </a:lnTo>
                  <a:lnTo>
                    <a:pt x="110752" y="466916"/>
                  </a:lnTo>
                  <a:lnTo>
                    <a:pt x="4257829" y="466916"/>
                  </a:lnTo>
                  <a:lnTo>
                    <a:pt x="4300927" y="458221"/>
                  </a:lnTo>
                  <a:lnTo>
                    <a:pt x="4336132" y="434515"/>
                  </a:lnTo>
                  <a:lnTo>
                    <a:pt x="4359875" y="399362"/>
                  </a:lnTo>
                  <a:lnTo>
                    <a:pt x="4368582" y="356331"/>
                  </a:lnTo>
                  <a:lnTo>
                    <a:pt x="4368582" y="110586"/>
                  </a:lnTo>
                  <a:lnTo>
                    <a:pt x="4359875" y="67554"/>
                  </a:lnTo>
                  <a:lnTo>
                    <a:pt x="4336132" y="32401"/>
                  </a:lnTo>
                  <a:lnTo>
                    <a:pt x="4300927" y="8694"/>
                  </a:lnTo>
                  <a:lnTo>
                    <a:pt x="4257829" y="0"/>
                  </a:lnTo>
                  <a:close/>
                </a:path>
              </a:pathLst>
            </a:custGeom>
            <a:solidFill>
              <a:srgbClr val="46AD9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021" y="4804759"/>
              <a:ext cx="3923300" cy="212591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32147" y="2251671"/>
            <a:ext cx="4368582" cy="231614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32147" y="5268196"/>
            <a:ext cx="3365654" cy="3360568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558863" y="8167578"/>
            <a:ext cx="73025" cy="1143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50" spc="120" b="1">
                <a:latin typeface="Tahoma"/>
                <a:cs typeface="Tahoma"/>
              </a:rPr>
              <a:t>·</a:t>
            </a:r>
            <a:endParaRPr sz="55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1683944" y="5268196"/>
            <a:ext cx="916940" cy="1032510"/>
            <a:chOff x="11683944" y="5268196"/>
            <a:chExt cx="916940" cy="1032510"/>
          </a:xfrm>
        </p:grpSpPr>
        <p:sp>
          <p:nvSpPr>
            <p:cNvPr id="10" name="object 10" descr=""/>
            <p:cNvSpPr/>
            <p:nvPr/>
          </p:nvSpPr>
          <p:spPr>
            <a:xfrm>
              <a:off x="11683944" y="5268196"/>
              <a:ext cx="916940" cy="1032510"/>
            </a:xfrm>
            <a:custGeom>
              <a:avLst/>
              <a:gdLst/>
              <a:ahLst/>
              <a:cxnLst/>
              <a:rect l="l" t="t" r="r" b="b"/>
              <a:pathLst>
                <a:path w="916940" h="1032510">
                  <a:moveTo>
                    <a:pt x="806033" y="0"/>
                  </a:moveTo>
                  <a:lnTo>
                    <a:pt x="110752" y="0"/>
                  </a:lnTo>
                  <a:lnTo>
                    <a:pt x="67655" y="8694"/>
                  </a:lnTo>
                  <a:lnTo>
                    <a:pt x="32450" y="32401"/>
                  </a:lnTo>
                  <a:lnTo>
                    <a:pt x="8707" y="67553"/>
                  </a:lnTo>
                  <a:lnTo>
                    <a:pt x="0" y="110585"/>
                  </a:lnTo>
                  <a:lnTo>
                    <a:pt x="0" y="921545"/>
                  </a:lnTo>
                  <a:lnTo>
                    <a:pt x="8707" y="964576"/>
                  </a:lnTo>
                  <a:lnTo>
                    <a:pt x="32450" y="999729"/>
                  </a:lnTo>
                  <a:lnTo>
                    <a:pt x="67655" y="1023435"/>
                  </a:lnTo>
                  <a:lnTo>
                    <a:pt x="110752" y="1032130"/>
                  </a:lnTo>
                  <a:lnTo>
                    <a:pt x="806033" y="1032130"/>
                  </a:lnTo>
                  <a:lnTo>
                    <a:pt x="849130" y="1023435"/>
                  </a:lnTo>
                  <a:lnTo>
                    <a:pt x="884336" y="999729"/>
                  </a:lnTo>
                  <a:lnTo>
                    <a:pt x="908078" y="964576"/>
                  </a:lnTo>
                  <a:lnTo>
                    <a:pt x="916786" y="921545"/>
                  </a:lnTo>
                  <a:lnTo>
                    <a:pt x="916786" y="110585"/>
                  </a:lnTo>
                  <a:lnTo>
                    <a:pt x="908078" y="67553"/>
                  </a:lnTo>
                  <a:lnTo>
                    <a:pt x="884336" y="32401"/>
                  </a:lnTo>
                  <a:lnTo>
                    <a:pt x="849130" y="8694"/>
                  </a:lnTo>
                  <a:lnTo>
                    <a:pt x="806033" y="0"/>
                  </a:lnTo>
                  <a:close/>
                </a:path>
              </a:pathLst>
            </a:custGeom>
            <a:solidFill>
              <a:srgbClr val="C0D6C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94697" y="5495510"/>
              <a:ext cx="695281" cy="417767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11683944" y="6429343"/>
            <a:ext cx="916940" cy="915669"/>
          </a:xfrm>
          <a:custGeom>
            <a:avLst/>
            <a:gdLst/>
            <a:ahLst/>
            <a:cxnLst/>
            <a:rect l="l" t="t" r="r" b="b"/>
            <a:pathLst>
              <a:path w="916940" h="915670">
                <a:moveTo>
                  <a:pt x="806033" y="0"/>
                </a:moveTo>
                <a:lnTo>
                  <a:pt x="110752" y="0"/>
                </a:lnTo>
                <a:lnTo>
                  <a:pt x="67655" y="8694"/>
                </a:lnTo>
                <a:lnTo>
                  <a:pt x="32450" y="32401"/>
                </a:lnTo>
                <a:lnTo>
                  <a:pt x="8707" y="67553"/>
                </a:lnTo>
                <a:lnTo>
                  <a:pt x="0" y="110585"/>
                </a:lnTo>
                <a:lnTo>
                  <a:pt x="0" y="804815"/>
                </a:lnTo>
                <a:lnTo>
                  <a:pt x="8707" y="847847"/>
                </a:lnTo>
                <a:lnTo>
                  <a:pt x="32450" y="883000"/>
                </a:lnTo>
                <a:lnTo>
                  <a:pt x="67655" y="906707"/>
                </a:lnTo>
                <a:lnTo>
                  <a:pt x="110752" y="915402"/>
                </a:lnTo>
                <a:lnTo>
                  <a:pt x="806033" y="915402"/>
                </a:lnTo>
                <a:lnTo>
                  <a:pt x="849130" y="906707"/>
                </a:lnTo>
                <a:lnTo>
                  <a:pt x="884336" y="883000"/>
                </a:lnTo>
                <a:lnTo>
                  <a:pt x="908078" y="847847"/>
                </a:lnTo>
                <a:lnTo>
                  <a:pt x="916786" y="804815"/>
                </a:lnTo>
                <a:lnTo>
                  <a:pt x="916786" y="110585"/>
                </a:lnTo>
                <a:lnTo>
                  <a:pt x="908078" y="67553"/>
                </a:lnTo>
                <a:lnTo>
                  <a:pt x="884336" y="32401"/>
                </a:lnTo>
                <a:lnTo>
                  <a:pt x="849130" y="8694"/>
                </a:lnTo>
                <a:lnTo>
                  <a:pt x="806033" y="0"/>
                </a:lnTo>
                <a:close/>
              </a:path>
            </a:pathLst>
          </a:custGeom>
          <a:solidFill>
            <a:srgbClr val="C0D6C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83944" y="7473760"/>
            <a:ext cx="916786" cy="1148859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06834" y="2207260"/>
            <a:ext cx="6436995" cy="4475480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20"/>
              </a:spcBef>
            </a:pPr>
            <a:r>
              <a:rPr dirty="0" sz="3600" spc="70">
                <a:latin typeface="Calibri"/>
                <a:cs typeface="Calibri"/>
              </a:rPr>
              <a:t>Layout-</a:t>
            </a:r>
            <a:r>
              <a:rPr dirty="0" sz="3600">
                <a:latin typeface="Calibri"/>
                <a:cs typeface="Calibri"/>
              </a:rPr>
              <a:t>oriented</a:t>
            </a:r>
            <a:r>
              <a:rPr dirty="0" sz="3600" spc="15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publications</a:t>
            </a:r>
            <a:endParaRPr sz="3600">
              <a:latin typeface="Calibri"/>
              <a:cs typeface="Calibri"/>
            </a:endParaRPr>
          </a:p>
          <a:p>
            <a:pPr marL="709295" indent="-354330">
              <a:lnSpc>
                <a:spcPct val="100000"/>
              </a:lnSpc>
              <a:spcBef>
                <a:spcPts val="1520"/>
              </a:spcBef>
              <a:buSzPct val="69444"/>
              <a:buFont typeface="DejaVu Sans"/>
              <a:buChar char="✓"/>
              <a:tabLst>
                <a:tab pos="709295" algn="l"/>
              </a:tabLst>
            </a:pPr>
            <a:r>
              <a:rPr dirty="0" sz="3600" spc="65">
                <a:latin typeface="Calibri"/>
                <a:cs typeface="Calibri"/>
              </a:rPr>
              <a:t>absolute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positioning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95">
                <a:latin typeface="Calibri"/>
                <a:cs typeface="Calibri"/>
              </a:rPr>
              <a:t>boxes</a:t>
            </a:r>
            <a:endParaRPr sz="3600">
              <a:latin typeface="Calibri"/>
              <a:cs typeface="Calibri"/>
            </a:endParaRPr>
          </a:p>
          <a:p>
            <a:pPr marL="709295" indent="-354330">
              <a:lnSpc>
                <a:spcPct val="100000"/>
              </a:lnSpc>
              <a:spcBef>
                <a:spcPts val="1520"/>
              </a:spcBef>
              <a:buSzPct val="69444"/>
              <a:buFont typeface="DejaVu Sans"/>
              <a:buChar char="✓"/>
              <a:tabLst>
                <a:tab pos="709295" algn="l"/>
              </a:tabLst>
            </a:pPr>
            <a:r>
              <a:rPr dirty="0" sz="3600" spc="70">
                <a:latin typeface="Calibri"/>
                <a:cs typeface="Calibri"/>
              </a:rPr>
              <a:t>web-</a:t>
            </a:r>
            <a:r>
              <a:rPr dirty="0" sz="3600" spc="-35">
                <a:latin typeface="Calibri"/>
                <a:cs typeface="Calibri"/>
              </a:rPr>
              <a:t>to-</a:t>
            </a:r>
            <a:r>
              <a:rPr dirty="0" sz="3600">
                <a:latin typeface="Calibri"/>
                <a:cs typeface="Calibri"/>
              </a:rPr>
              <a:t>print</a:t>
            </a:r>
            <a:r>
              <a:rPr dirty="0" sz="3600" spc="215">
                <a:latin typeface="Calibri"/>
                <a:cs typeface="Calibri"/>
              </a:rPr>
              <a:t> </a:t>
            </a:r>
            <a:r>
              <a:rPr dirty="0" sz="3600" spc="90">
                <a:latin typeface="Calibri"/>
                <a:cs typeface="Calibri"/>
              </a:rPr>
              <a:t>applications</a:t>
            </a:r>
            <a:endParaRPr sz="3600">
              <a:latin typeface="Calibri"/>
              <a:cs typeface="Calibri"/>
            </a:endParaRPr>
          </a:p>
          <a:p>
            <a:pPr marL="709295" indent="-354330">
              <a:lnSpc>
                <a:spcPct val="100000"/>
              </a:lnSpc>
              <a:spcBef>
                <a:spcPts val="1520"/>
              </a:spcBef>
              <a:buSzPct val="69444"/>
              <a:buFont typeface="DejaVu Sans"/>
              <a:buChar char="✓"/>
              <a:tabLst>
                <a:tab pos="709295" algn="l"/>
              </a:tabLst>
            </a:pPr>
            <a:r>
              <a:rPr dirty="0" sz="3600" spc="65">
                <a:latin typeface="Calibri"/>
                <a:cs typeface="Calibri"/>
              </a:rPr>
              <a:t>brochures</a:t>
            </a:r>
            <a:endParaRPr sz="3600">
              <a:latin typeface="Calibri"/>
              <a:cs typeface="Calibri"/>
            </a:endParaRPr>
          </a:p>
          <a:p>
            <a:pPr marL="709295" indent="-354330">
              <a:lnSpc>
                <a:spcPct val="100000"/>
              </a:lnSpc>
              <a:spcBef>
                <a:spcPts val="1520"/>
              </a:spcBef>
              <a:buSzPct val="69444"/>
              <a:buFont typeface="DejaVu Sans"/>
              <a:buChar char="✓"/>
              <a:tabLst>
                <a:tab pos="709295" algn="l"/>
              </a:tabLst>
            </a:pPr>
            <a:r>
              <a:rPr dirty="0" sz="3600" spc="50">
                <a:latin typeface="Calibri"/>
                <a:cs typeface="Calibri"/>
              </a:rPr>
              <a:t>flyers</a:t>
            </a:r>
            <a:endParaRPr sz="3600">
              <a:latin typeface="Calibri"/>
              <a:cs typeface="Calibri"/>
            </a:endParaRPr>
          </a:p>
          <a:p>
            <a:pPr marL="709295" indent="-354330">
              <a:lnSpc>
                <a:spcPct val="100000"/>
              </a:lnSpc>
              <a:spcBef>
                <a:spcPts val="1520"/>
              </a:spcBef>
              <a:buSzPct val="69444"/>
              <a:buFont typeface="DejaVu Sans"/>
              <a:buChar char="✓"/>
              <a:tabLst>
                <a:tab pos="709295" algn="l"/>
              </a:tabLst>
            </a:pPr>
            <a:r>
              <a:rPr dirty="0" sz="3600" spc="140">
                <a:latin typeface="Calibri"/>
                <a:cs typeface="Calibri"/>
              </a:rPr>
              <a:t>catalogs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7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7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262880">
              <a:lnSpc>
                <a:spcPct val="100000"/>
              </a:lnSpc>
              <a:spcBef>
                <a:spcPts val="100"/>
              </a:spcBef>
            </a:pPr>
            <a:r>
              <a:rPr dirty="0" spc="-490"/>
              <a:t>T</a:t>
            </a:r>
            <a:r>
              <a:rPr dirty="0" spc="105"/>
              <a:t>ools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94233" y="2876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65734" y="2781300"/>
            <a:ext cx="87026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 spc="-50">
                <a:latin typeface="Calibri"/>
                <a:cs typeface="Calibri"/>
              </a:rPr>
              <a:t> </a:t>
            </a:r>
            <a:r>
              <a:rPr dirty="0" sz="3600" spc="140">
                <a:latin typeface="Calibri"/>
                <a:cs typeface="Calibri"/>
              </a:rPr>
              <a:t>Paged</a:t>
            </a:r>
            <a:r>
              <a:rPr dirty="0" sz="3600" spc="-4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Media</a:t>
            </a:r>
            <a:r>
              <a:rPr dirty="0" sz="3600" spc="-3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Tools</a:t>
            </a:r>
            <a:r>
              <a:rPr dirty="0" sz="3600" spc="-35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with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50" b="1">
                <a:latin typeface="Calibri"/>
                <a:cs typeface="Calibri"/>
              </a:rPr>
              <a:t>a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XSL-</a:t>
            </a:r>
            <a:r>
              <a:rPr dirty="0" sz="3600" spc="-220" b="1">
                <a:latin typeface="Calibri"/>
                <a:cs typeface="Calibri"/>
              </a:rPr>
              <a:t>FO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history: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38734" y="36180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110234" y="3329940"/>
            <a:ext cx="9782810" cy="150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 spc="75">
                <a:latin typeface="Calibri"/>
                <a:cs typeface="Calibri"/>
              </a:rPr>
              <a:t>Antennahouse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6.2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Extensions </a:t>
            </a:r>
            <a:r>
              <a:rPr dirty="0" sz="3600">
                <a:latin typeface="Calibri"/>
                <a:cs typeface="Calibri"/>
              </a:rPr>
              <a:t>cloudformatter.com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(RenderX/XEP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under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hood)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38734" y="4359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94233" y="51013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665734" y="5006340"/>
            <a:ext cx="57785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>
                <a:latin typeface="Calibri"/>
                <a:cs typeface="Calibri"/>
              </a:rPr>
              <a:t>Native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155" b="1">
                <a:latin typeface="Calibri"/>
                <a:cs typeface="Calibri"/>
              </a:rPr>
              <a:t>CSS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Paged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-150" b="1">
                <a:latin typeface="Calibri"/>
                <a:cs typeface="Calibri"/>
              </a:rPr>
              <a:t>Media</a:t>
            </a:r>
            <a:r>
              <a:rPr dirty="0" sz="3600" spc="-35" b="1">
                <a:latin typeface="Calibri"/>
                <a:cs typeface="Calibri"/>
              </a:rPr>
              <a:t> </a:t>
            </a:r>
            <a:r>
              <a:rPr dirty="0" sz="3600" spc="-40" b="1">
                <a:latin typeface="Calibri"/>
                <a:cs typeface="Calibri"/>
              </a:rPr>
              <a:t>Tools: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38734" y="584307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110234" y="5554980"/>
            <a:ext cx="6754495" cy="299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 spc="130">
                <a:latin typeface="Calibri"/>
                <a:cs typeface="Calibri"/>
              </a:rPr>
              <a:t>Pisa,</a:t>
            </a:r>
            <a:r>
              <a:rPr dirty="0" sz="3600" spc="40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Weasyprint</a:t>
            </a:r>
            <a:r>
              <a:rPr dirty="0" sz="3600" spc="4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(free,</a:t>
            </a:r>
            <a:r>
              <a:rPr dirty="0" sz="3600" spc="4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Python) </a:t>
            </a:r>
            <a:r>
              <a:rPr dirty="0" sz="3600" spc="-80">
                <a:latin typeface="Calibri"/>
                <a:cs typeface="Calibri"/>
              </a:rPr>
              <a:t>WKHTMLTOPDF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(free,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open-</a:t>
            </a:r>
            <a:r>
              <a:rPr dirty="0" sz="3600" spc="70">
                <a:latin typeface="Calibri"/>
                <a:cs typeface="Calibri"/>
              </a:rPr>
              <a:t>source) </a:t>
            </a:r>
            <a:r>
              <a:rPr dirty="0" sz="3600" spc="-40" b="1">
                <a:latin typeface="Calibri"/>
                <a:cs typeface="Calibri"/>
              </a:rPr>
              <a:t>PrinceXML</a:t>
            </a:r>
            <a:r>
              <a:rPr dirty="0" sz="3600" spc="5" b="1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(proprietary,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235">
                <a:latin typeface="Calibri"/>
                <a:cs typeface="Calibri"/>
              </a:rPr>
              <a:t>3800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USD) </a:t>
            </a:r>
            <a:r>
              <a:rPr dirty="0" sz="3600" spc="-10" b="1">
                <a:latin typeface="Calibri"/>
                <a:cs typeface="Calibri"/>
              </a:rPr>
              <a:t>PDFreactor</a:t>
            </a:r>
            <a:r>
              <a:rPr dirty="0" sz="3600" spc="-5" b="1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(proprietary, </a:t>
            </a:r>
            <a:r>
              <a:rPr dirty="0" sz="3600" spc="215">
                <a:latin typeface="Calibri"/>
                <a:cs typeface="Calibri"/>
              </a:rPr>
              <a:t>2250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165">
                <a:latin typeface="Calibri"/>
                <a:cs typeface="Calibri"/>
              </a:rPr>
              <a:t>€)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538734" y="65847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538734" y="73264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38734" y="8068112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9565944" y="5207198"/>
            <a:ext cx="2384425" cy="3449320"/>
            <a:chOff x="9565944" y="5207198"/>
            <a:chExt cx="2384425" cy="344932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65944" y="5207198"/>
              <a:ext cx="2383829" cy="344930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4044" y="5219699"/>
              <a:ext cx="2307629" cy="337330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9604044" y="5219699"/>
              <a:ext cx="2308225" cy="3373754"/>
            </a:xfrm>
            <a:custGeom>
              <a:avLst/>
              <a:gdLst/>
              <a:ahLst/>
              <a:cxnLst/>
              <a:rect l="l" t="t" r="r" b="b"/>
              <a:pathLst>
                <a:path w="2308225" h="3373754">
                  <a:moveTo>
                    <a:pt x="2307629" y="2565400"/>
                  </a:moveTo>
                  <a:lnTo>
                    <a:pt x="0" y="2565400"/>
                  </a:lnTo>
                  <a:lnTo>
                    <a:pt x="1153814" y="3373305"/>
                  </a:lnTo>
                  <a:lnTo>
                    <a:pt x="2307629" y="2565400"/>
                  </a:lnTo>
                  <a:close/>
                </a:path>
                <a:path w="2308225" h="3373754">
                  <a:moveTo>
                    <a:pt x="1521155" y="0"/>
                  </a:moveTo>
                  <a:lnTo>
                    <a:pt x="784555" y="0"/>
                  </a:lnTo>
                  <a:lnTo>
                    <a:pt x="784555" y="2565400"/>
                  </a:lnTo>
                  <a:lnTo>
                    <a:pt x="1521155" y="2565400"/>
                  </a:lnTo>
                  <a:lnTo>
                    <a:pt x="1521155" y="0"/>
                  </a:lnTo>
                  <a:close/>
                </a:path>
              </a:pathLst>
            </a:custGeom>
            <a:solidFill>
              <a:srgbClr val="009CFD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41000" y="6159499"/>
              <a:ext cx="431800" cy="1333500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10454349" y="6144671"/>
            <a:ext cx="608965" cy="130619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4570"/>
              </a:lnSpc>
            </a:pPr>
            <a:r>
              <a:rPr dirty="0" sz="4000" spc="-10" b="0">
                <a:solidFill>
                  <a:srgbClr val="FFFFFF"/>
                </a:solidFill>
                <a:latin typeface="Gill Sans"/>
                <a:cs typeface="Gill Sans"/>
              </a:rPr>
              <a:t>better</a:t>
            </a:r>
            <a:endParaRPr sz="4000">
              <a:latin typeface="Gill Sans"/>
              <a:cs typeface="Gill San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26212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@page</a:t>
            </a:r>
            <a:r>
              <a:rPr dirty="0" spc="-270"/>
              <a:t> </a:t>
            </a:r>
            <a:r>
              <a:rPr dirty="0" spc="-20"/>
              <a:t>rule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9550" y="2038350"/>
            <a:ext cx="4584700" cy="172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 marL="441325" marR="2420620" indent="-381635">
              <a:lnSpc>
                <a:spcPts val="3270"/>
              </a:lnSpc>
              <a:spcBef>
                <a:spcPts val="20"/>
              </a:spcBef>
              <a:tabLst>
                <a:tab pos="1203325" algn="l"/>
                <a:tab pos="15843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spc="-10" b="1">
                <a:latin typeface="Courier New"/>
                <a:cs typeface="Courier New"/>
              </a:rPr>
              <a:t>size: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a4;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114"/>
              </a:spcBef>
              <a:tabLst>
                <a:tab pos="1965325" algn="l"/>
              </a:tabLst>
            </a:pPr>
            <a:r>
              <a:rPr dirty="0" sz="2500" spc="-10" b="1">
                <a:latin typeface="Courier New"/>
                <a:cs typeface="Courier New"/>
              </a:rPr>
              <a:t>margin: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0" b="1">
                <a:latin typeface="Courier New"/>
                <a:cs typeface="Courier New"/>
              </a:rPr>
              <a:t>1cm;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86349" y="2038350"/>
            <a:ext cx="4597400" cy="172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35"/>
              </a:spcBef>
              <a:tabLst>
                <a:tab pos="1211580" algn="l"/>
              </a:tabLst>
            </a:pPr>
            <a:r>
              <a:rPr dirty="0" sz="2500" spc="-10" b="1">
                <a:latin typeface="Courier New"/>
                <a:cs typeface="Courier New"/>
              </a:rPr>
              <a:t>@page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 marR="1090930">
              <a:lnSpc>
                <a:spcPct val="109000"/>
              </a:lnSpc>
              <a:tabLst>
                <a:tab pos="1592580" algn="l"/>
                <a:tab pos="1973580" algn="l"/>
                <a:tab pos="2545080" algn="l"/>
              </a:tabLst>
            </a:pPr>
            <a:r>
              <a:rPr dirty="0" sz="2500" spc="-10" b="1">
                <a:latin typeface="Courier New"/>
                <a:cs typeface="Courier New"/>
              </a:rPr>
              <a:t>size: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0" b="1">
                <a:latin typeface="Courier New"/>
                <a:cs typeface="Courier New"/>
              </a:rPr>
              <a:t>20cm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10cm; margin: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0" b="1">
                <a:latin typeface="Courier New"/>
                <a:cs typeface="Courier New"/>
              </a:rPr>
              <a:t>1cm;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09550" y="4210049"/>
            <a:ext cx="4584700" cy="172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 marL="441325" marR="1087120" indent="-381635">
              <a:lnSpc>
                <a:spcPts val="3270"/>
              </a:lnSpc>
              <a:spcBef>
                <a:spcPts val="40"/>
              </a:spcBef>
              <a:tabLst>
                <a:tab pos="1203325" algn="l"/>
                <a:tab pos="2346325" algn="l"/>
                <a:tab pos="29178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:left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b="1">
                <a:latin typeface="Courier New"/>
                <a:cs typeface="Courier New"/>
              </a:rPr>
              <a:t>margin-</a:t>
            </a:r>
            <a:r>
              <a:rPr dirty="0" sz="2500" spc="-10" b="1">
                <a:latin typeface="Courier New"/>
                <a:cs typeface="Courier New"/>
              </a:rPr>
              <a:t>left: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2cm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114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86349" y="4210049"/>
            <a:ext cx="4597400" cy="172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5080" rIns="0" bIns="0" rtlCol="0" vert="horz">
            <a:spAutoFit/>
          </a:bodyPr>
          <a:lstStyle/>
          <a:p>
            <a:pPr marL="449580" marR="900430" indent="-381635">
              <a:lnSpc>
                <a:spcPts val="3270"/>
              </a:lnSpc>
              <a:spcBef>
                <a:spcPts val="40"/>
              </a:spcBef>
              <a:tabLst>
                <a:tab pos="1211580" algn="l"/>
                <a:tab pos="2545080" algn="l"/>
                <a:tab pos="311721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:right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b="1">
                <a:latin typeface="Courier New"/>
                <a:cs typeface="Courier New"/>
              </a:rPr>
              <a:t>margin-</a:t>
            </a:r>
            <a:r>
              <a:rPr dirty="0" sz="2500" spc="-10" b="1">
                <a:latin typeface="Courier New"/>
                <a:cs typeface="Courier New"/>
              </a:rPr>
              <a:t>right: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2cm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114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09550" y="6496049"/>
            <a:ext cx="5638800" cy="2616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397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10"/>
              </a:spcBef>
              <a:tabLst>
                <a:tab pos="2346325" algn="l"/>
              </a:tabLst>
            </a:pPr>
            <a:r>
              <a:rPr dirty="0" sz="2500" spc="-10" b="1">
                <a:latin typeface="Courier New"/>
                <a:cs typeface="Courier New"/>
              </a:rPr>
              <a:t>div.special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270"/>
              </a:spcBef>
              <a:tabLst>
                <a:tab pos="15843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page: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special</a:t>
            </a:r>
            <a:r>
              <a:rPr dirty="0" sz="2500" spc="-10" b="1">
                <a:latin typeface="Courier New"/>
                <a:cs typeface="Courier New"/>
              </a:rPr>
              <a:t>;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441325" marR="2712720" indent="-381635">
              <a:lnSpc>
                <a:spcPct val="109000"/>
              </a:lnSpc>
              <a:tabLst>
                <a:tab pos="1203325" algn="l"/>
                <a:tab pos="1774825" algn="l"/>
                <a:tab pos="27273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special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spc="-10" b="1">
                <a:latin typeface="Courier New"/>
                <a:cs typeface="Courier New"/>
              </a:rPr>
              <a:t>color: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red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898265">
              <a:lnSpc>
                <a:spcPct val="100000"/>
              </a:lnSpc>
              <a:spcBef>
                <a:spcPts val="100"/>
              </a:spcBef>
            </a:pPr>
            <a:r>
              <a:rPr dirty="0" spc="280"/>
              <a:t>Page</a:t>
            </a:r>
            <a:r>
              <a:rPr dirty="0" spc="-30"/>
              <a:t> </a:t>
            </a:r>
            <a:r>
              <a:rPr dirty="0" spc="130"/>
              <a:t>regions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4300" y="2413000"/>
            <a:ext cx="7747000" cy="60325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0694122" y="8647155"/>
            <a:ext cx="17602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0">
                <a:latin typeface="Gill Sans"/>
                <a:cs typeface="Gill Sans"/>
              </a:rPr>
              <a:t>(</a:t>
            </a:r>
            <a:r>
              <a:rPr dirty="0" u="sng" sz="1500" spc="-10" b="0">
                <a:uFill>
                  <a:solidFill>
                    <a:srgbClr val="000000"/>
                  </a:solidFill>
                </a:uFill>
                <a:latin typeface="Gill Sans"/>
                <a:cs typeface="Gill Sans"/>
                <a:hlinkClick r:id="rId3"/>
              </a:rPr>
              <a:t>www.pdfreactor.com</a:t>
            </a:r>
            <a:r>
              <a:rPr dirty="0" u="none" sz="1500" spc="-10" b="0">
                <a:latin typeface="Gill Sans"/>
                <a:cs typeface="Gill Sans"/>
                <a:hlinkClick r:id="rId3"/>
              </a:rPr>
              <a:t>)</a:t>
            </a:r>
            <a:endParaRPr sz="1500">
              <a:latin typeface="Gill Sans"/>
              <a:cs typeface="Gill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09550" y="2038350"/>
            <a:ext cx="5867400" cy="2235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 marL="441325" marR="2750820" indent="-381635">
              <a:lnSpc>
                <a:spcPts val="3270"/>
              </a:lnSpc>
              <a:spcBef>
                <a:spcPts val="20"/>
              </a:spcBef>
              <a:tabLst>
                <a:tab pos="1203325" algn="l"/>
                <a:tab pos="2346325" algn="l"/>
                <a:tab pos="29178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:left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@bottom-</a:t>
            </a:r>
            <a:r>
              <a:rPr dirty="0" sz="2500" spc="-20" b="1">
                <a:solidFill>
                  <a:srgbClr val="FA2500"/>
                </a:solidFill>
                <a:latin typeface="Courier New"/>
                <a:cs typeface="Courier New"/>
              </a:rPr>
              <a:t>left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822325">
              <a:lnSpc>
                <a:spcPct val="100000"/>
              </a:lnSpc>
              <a:spcBef>
                <a:spcPts val="114"/>
              </a:spcBef>
              <a:tabLst>
                <a:tab pos="2536825" algn="l"/>
              </a:tabLst>
            </a:pPr>
            <a:r>
              <a:rPr dirty="0" sz="2500" spc="-10" b="1">
                <a:latin typeface="Courier New"/>
                <a:cs typeface="Courier New"/>
              </a:rPr>
              <a:t>content: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counter(page);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9550" y="4502150"/>
            <a:ext cx="5511800" cy="22479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9525" rIns="0" bIns="0" rtlCol="0" vert="horz">
            <a:spAutoFit/>
          </a:bodyPr>
          <a:lstStyle/>
          <a:p>
            <a:pPr marL="441325" marR="2204720" indent="-381635">
              <a:lnSpc>
                <a:spcPts val="3270"/>
              </a:lnSpc>
              <a:spcBef>
                <a:spcPts val="75"/>
              </a:spcBef>
              <a:tabLst>
                <a:tab pos="1203325" algn="l"/>
                <a:tab pos="2536825" algn="l"/>
                <a:tab pos="31083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:right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@bottom-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right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822325">
              <a:lnSpc>
                <a:spcPct val="100000"/>
              </a:lnSpc>
              <a:spcBef>
                <a:spcPts val="114"/>
              </a:spcBef>
              <a:tabLst>
                <a:tab pos="2536825" algn="l"/>
              </a:tabLst>
            </a:pPr>
            <a:r>
              <a:rPr dirty="0" sz="2500" spc="-10" b="1">
                <a:latin typeface="Courier New"/>
                <a:cs typeface="Courier New"/>
              </a:rPr>
              <a:t>content: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counter(page);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98420">
              <a:lnSpc>
                <a:spcPct val="100000"/>
              </a:lnSpc>
              <a:spcBef>
                <a:spcPts val="100"/>
              </a:spcBef>
            </a:pPr>
            <a:r>
              <a:rPr dirty="0" spc="-130"/>
              <a:t>Multi</a:t>
            </a:r>
            <a:r>
              <a:rPr dirty="0" spc="-120"/>
              <a:t> </a:t>
            </a:r>
            <a:r>
              <a:rPr dirty="0" spc="60"/>
              <a:t>column</a:t>
            </a:r>
            <a:r>
              <a:rPr dirty="0" spc="-120"/>
              <a:t> </a:t>
            </a:r>
            <a:r>
              <a:rPr dirty="0" spc="140"/>
              <a:t>layouts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00" y="2451264"/>
            <a:ext cx="10756900" cy="286987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108450" y="5822949"/>
            <a:ext cx="4813300" cy="18669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20"/>
              </a:spcBef>
              <a:tabLst>
                <a:tab pos="819785" algn="l"/>
              </a:tabLst>
            </a:pPr>
            <a:r>
              <a:rPr dirty="0" sz="2500" spc="-25" b="1">
                <a:latin typeface="Courier New"/>
                <a:cs typeface="Courier New"/>
              </a:rPr>
              <a:t>div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38784" marR="936625">
              <a:lnSpc>
                <a:spcPct val="109000"/>
              </a:lnSpc>
              <a:tabLst>
                <a:tab pos="3106420" algn="l"/>
              </a:tabLst>
            </a:pP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column-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count: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25" b="1">
                <a:solidFill>
                  <a:srgbClr val="FA2500"/>
                </a:solidFill>
                <a:latin typeface="Courier New"/>
                <a:cs typeface="Courier New"/>
              </a:rPr>
              <a:t>3; 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column-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width: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20" b="1">
                <a:solidFill>
                  <a:srgbClr val="FA2500"/>
                </a:solidFill>
                <a:latin typeface="Courier New"/>
                <a:cs typeface="Courier New"/>
              </a:rPr>
              <a:t>5cm;</a:t>
            </a:r>
            <a:endParaRPr sz="2500">
              <a:latin typeface="Courier New"/>
              <a:cs typeface="Courier New"/>
            </a:endParaRPr>
          </a:p>
          <a:p>
            <a:pPr marL="57785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9255959" y="5404396"/>
            <a:ext cx="25704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0">
                <a:latin typeface="Gill Sans"/>
                <a:cs typeface="Gill Sans"/>
              </a:rPr>
              <a:t>(src:</a:t>
            </a:r>
            <a:r>
              <a:rPr dirty="0" sz="1500" spc="-155" b="0">
                <a:latin typeface="Gill Sans"/>
                <a:cs typeface="Gill Sans"/>
              </a:rPr>
              <a:t> </a:t>
            </a:r>
            <a:r>
              <a:rPr dirty="0" sz="1500" b="0">
                <a:latin typeface="Gill Sans"/>
                <a:cs typeface="Gill Sans"/>
              </a:rPr>
              <a:t>PDFreactor</a:t>
            </a:r>
            <a:r>
              <a:rPr dirty="0" sz="1500" spc="-10" b="0">
                <a:latin typeface="Gill Sans"/>
                <a:cs typeface="Gill Sans"/>
              </a:rPr>
              <a:t> documentation)</a:t>
            </a:r>
            <a:endParaRPr sz="15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879340">
              <a:lnSpc>
                <a:spcPct val="100000"/>
              </a:lnSpc>
              <a:spcBef>
                <a:spcPts val="100"/>
              </a:spcBef>
            </a:pPr>
            <a:r>
              <a:rPr dirty="0" spc="235"/>
              <a:t>Images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876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588260"/>
            <a:ext cx="8655050" cy="447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84885">
              <a:lnSpc>
                <a:spcPct val="135200"/>
              </a:lnSpc>
              <a:spcBef>
                <a:spcPts val="100"/>
              </a:spcBef>
            </a:pPr>
            <a:r>
              <a:rPr dirty="0" sz="3600" spc="105">
                <a:latin typeface="Calibri"/>
                <a:cs typeface="Calibri"/>
              </a:rPr>
              <a:t>Raster</a:t>
            </a:r>
            <a:r>
              <a:rPr dirty="0" sz="3600" spc="-6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formats: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PNG,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-130">
                <a:latin typeface="Calibri"/>
                <a:cs typeface="Calibri"/>
              </a:rPr>
              <a:t>GIF,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185">
                <a:latin typeface="Calibri"/>
                <a:cs typeface="Calibri"/>
              </a:rPr>
              <a:t>JPG,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TIFF,</a:t>
            </a:r>
            <a:r>
              <a:rPr dirty="0" sz="3600" spc="-60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BMP </a:t>
            </a:r>
            <a:r>
              <a:rPr dirty="0" sz="3600">
                <a:latin typeface="Calibri"/>
                <a:cs typeface="Calibri"/>
              </a:rPr>
              <a:t>Vector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formats: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SVG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35200"/>
              </a:lnSpc>
            </a:pPr>
            <a:r>
              <a:rPr dirty="0" sz="3600">
                <a:latin typeface="Calibri"/>
                <a:cs typeface="Calibri"/>
              </a:rPr>
              <a:t>Color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165">
                <a:latin typeface="Calibri"/>
                <a:cs typeface="Calibri"/>
              </a:rPr>
              <a:t>spaces: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RGB(A),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CMYK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(PDFreactor,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AH) </a:t>
            </a:r>
            <a:r>
              <a:rPr dirty="0" sz="3600">
                <a:latin typeface="Calibri"/>
                <a:cs typeface="Calibri"/>
              </a:rPr>
              <a:t>Positioning:</a:t>
            </a:r>
            <a:r>
              <a:rPr dirty="0" sz="3600" spc="2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relative</a:t>
            </a:r>
            <a:r>
              <a:rPr dirty="0" sz="3600" spc="229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or</a:t>
            </a:r>
            <a:r>
              <a:rPr dirty="0" sz="3600" spc="229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absolute</a:t>
            </a:r>
            <a:endParaRPr sz="3600">
              <a:latin typeface="Calibri"/>
              <a:cs typeface="Calibri"/>
            </a:endParaRPr>
          </a:p>
          <a:p>
            <a:pPr marL="12700" marR="1403350">
              <a:lnSpc>
                <a:spcPct val="135200"/>
              </a:lnSpc>
            </a:pPr>
            <a:r>
              <a:rPr dirty="0" sz="3600" spc="60">
                <a:latin typeface="Calibri"/>
                <a:cs typeface="Calibri"/>
              </a:rPr>
              <a:t>Size: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i="1">
                <a:latin typeface="Calibri"/>
                <a:cs typeface="Calibri"/>
              </a:rPr>
              <a:t>width</a:t>
            </a:r>
            <a:r>
              <a:rPr dirty="0" sz="3600" spc="25" i="1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60" i="1">
                <a:latin typeface="Calibri"/>
                <a:cs typeface="Calibri"/>
              </a:rPr>
              <a:t>height</a:t>
            </a:r>
            <a:r>
              <a:rPr dirty="0" sz="3600" spc="25" i="1">
                <a:latin typeface="Calibri"/>
                <a:cs typeface="Calibri"/>
              </a:rPr>
              <a:t> </a:t>
            </a:r>
            <a:r>
              <a:rPr dirty="0" sz="3600" spc="40">
                <a:latin typeface="Calibri"/>
                <a:cs typeface="Calibri"/>
              </a:rPr>
              <a:t>properties </a:t>
            </a: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215">
                <a:latin typeface="Calibri"/>
                <a:cs typeface="Calibri"/>
              </a:rPr>
              <a:t>3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transformations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applicable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6180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359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51013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584307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9734" y="65847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879340">
              <a:lnSpc>
                <a:spcPct val="100000"/>
              </a:lnSpc>
              <a:spcBef>
                <a:spcPts val="100"/>
              </a:spcBef>
            </a:pPr>
            <a:r>
              <a:rPr dirty="0" spc="235"/>
              <a:t>Images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8900" y="1790700"/>
            <a:ext cx="10541000" cy="72390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879340">
              <a:lnSpc>
                <a:spcPct val="100000"/>
              </a:lnSpc>
              <a:spcBef>
                <a:spcPts val="100"/>
              </a:spcBef>
            </a:pPr>
            <a:r>
              <a:rPr dirty="0" spc="235"/>
              <a:t>Images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50950" y="2038350"/>
            <a:ext cx="4673600" cy="6604000"/>
            <a:chOff x="1250950" y="2038350"/>
            <a:chExt cx="4673600" cy="6604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7499" y="2196806"/>
              <a:ext cx="4064000" cy="589414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57300" y="2044700"/>
              <a:ext cx="4660900" cy="6591300"/>
            </a:xfrm>
            <a:custGeom>
              <a:avLst/>
              <a:gdLst/>
              <a:ahLst/>
              <a:cxnLst/>
              <a:rect l="l" t="t" r="r" b="b"/>
              <a:pathLst>
                <a:path w="4660900" h="6591300">
                  <a:moveTo>
                    <a:pt x="0" y="0"/>
                  </a:moveTo>
                  <a:lnTo>
                    <a:pt x="4660900" y="0"/>
                  </a:lnTo>
                  <a:lnTo>
                    <a:pt x="4660900" y="6591299"/>
                  </a:lnTo>
                  <a:lnTo>
                    <a:pt x="0" y="65912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6965950" y="2038350"/>
            <a:ext cx="4673600" cy="6604000"/>
            <a:chOff x="6965950" y="2038350"/>
            <a:chExt cx="4673600" cy="66040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2500" y="2501020"/>
              <a:ext cx="4000500" cy="583076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72300" y="2044700"/>
              <a:ext cx="4660900" cy="6591300"/>
            </a:xfrm>
            <a:custGeom>
              <a:avLst/>
              <a:gdLst/>
              <a:ahLst/>
              <a:cxnLst/>
              <a:rect l="l" t="t" r="r" b="b"/>
              <a:pathLst>
                <a:path w="4660900" h="6591300">
                  <a:moveTo>
                    <a:pt x="0" y="0"/>
                  </a:moveTo>
                  <a:lnTo>
                    <a:pt x="4660900" y="0"/>
                  </a:lnTo>
                  <a:lnTo>
                    <a:pt x="4660900" y="6591299"/>
                  </a:lnTo>
                  <a:lnTo>
                    <a:pt x="0" y="65912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52675">
              <a:lnSpc>
                <a:spcPct val="100000"/>
              </a:lnSpc>
              <a:spcBef>
                <a:spcPts val="100"/>
              </a:spcBef>
            </a:pPr>
            <a:r>
              <a:rPr dirty="0" spc="75"/>
              <a:t>Problems</a:t>
            </a:r>
            <a:r>
              <a:rPr dirty="0" spc="25"/>
              <a:t> </a:t>
            </a:r>
            <a:r>
              <a:rPr dirty="0"/>
              <a:t>with</a:t>
            </a:r>
            <a:r>
              <a:rPr dirty="0" spc="30"/>
              <a:t> </a:t>
            </a:r>
            <a:r>
              <a:rPr dirty="0" spc="200"/>
              <a:t>images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876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588260"/>
            <a:ext cx="10016490" cy="4193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125">
              <a:lnSpc>
                <a:spcPct val="135200"/>
              </a:lnSpc>
              <a:spcBef>
                <a:spcPts val="100"/>
              </a:spcBef>
            </a:pPr>
            <a:r>
              <a:rPr dirty="0" sz="3600" spc="55">
                <a:latin typeface="Calibri"/>
                <a:cs typeface="Calibri"/>
              </a:rPr>
              <a:t>Floating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95">
                <a:latin typeface="Calibri"/>
                <a:cs typeface="Calibri"/>
              </a:rPr>
              <a:t>capabilities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(PrinceXML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215">
                <a:latin typeface="Calibri"/>
                <a:cs typeface="Calibri"/>
              </a:rPr>
              <a:t>has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some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options) </a:t>
            </a:r>
            <a:r>
              <a:rPr dirty="0" sz="3600" spc="55">
                <a:latin typeface="Calibri"/>
                <a:cs typeface="Calibri"/>
              </a:rPr>
              <a:t>Correct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 spc="130">
                <a:latin typeface="Calibri"/>
                <a:cs typeface="Calibri"/>
              </a:rPr>
              <a:t>sizing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auto-</a:t>
            </a:r>
            <a:r>
              <a:rPr dirty="0" sz="3600" spc="130">
                <a:latin typeface="Calibri"/>
                <a:cs typeface="Calibri"/>
              </a:rPr>
              <a:t>placing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images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  <a:spcBef>
                <a:spcPts val="1520"/>
              </a:spcBef>
            </a:pPr>
            <a:r>
              <a:rPr dirty="0" sz="3600" spc="-10">
                <a:latin typeface="Calibri"/>
                <a:cs typeface="Calibri"/>
              </a:rPr>
              <a:t>Auto-</a:t>
            </a:r>
            <a:r>
              <a:rPr dirty="0" sz="3600" spc="80">
                <a:latin typeface="Calibri"/>
                <a:cs typeface="Calibri"/>
              </a:rPr>
              <a:t>adjustment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 </a:t>
            </a:r>
            <a:r>
              <a:rPr dirty="0" sz="3600" spc="70">
                <a:latin typeface="Calibri"/>
                <a:cs typeface="Calibri"/>
              </a:rPr>
              <a:t>image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185">
                <a:latin typeface="Calibri"/>
                <a:cs typeface="Calibri"/>
              </a:rPr>
              <a:t>sizes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using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270">
                <a:latin typeface="Calibri"/>
                <a:cs typeface="Calibri"/>
              </a:rPr>
              <a:t>CSS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dirty="0" sz="3600">
                <a:latin typeface="Calibri"/>
                <a:cs typeface="Calibri"/>
              </a:rPr>
              <a:t>(</a:t>
            </a:r>
            <a:r>
              <a:rPr dirty="0" sz="3600" i="1">
                <a:latin typeface="Calibri"/>
                <a:cs typeface="Calibri"/>
              </a:rPr>
              <a:t>min-width,</a:t>
            </a:r>
            <a:r>
              <a:rPr dirty="0" sz="3600" spc="325" i="1">
                <a:latin typeface="Calibri"/>
                <a:cs typeface="Calibri"/>
              </a:rPr>
              <a:t> </a:t>
            </a:r>
            <a:r>
              <a:rPr dirty="0" sz="3600" spc="70" i="1">
                <a:latin typeface="Calibri"/>
                <a:cs typeface="Calibri"/>
              </a:rPr>
              <a:t>max-</a:t>
            </a:r>
            <a:r>
              <a:rPr dirty="0" sz="3600" i="1">
                <a:latin typeface="Calibri"/>
                <a:cs typeface="Calibri"/>
              </a:rPr>
              <a:t>width,</a:t>
            </a:r>
            <a:r>
              <a:rPr dirty="0" sz="3600" spc="330" i="1">
                <a:latin typeface="Calibri"/>
                <a:cs typeface="Calibri"/>
              </a:rPr>
              <a:t> </a:t>
            </a:r>
            <a:r>
              <a:rPr dirty="0" sz="3600" i="1">
                <a:latin typeface="Calibri"/>
                <a:cs typeface="Calibri"/>
              </a:rPr>
              <a:t>min-height,</a:t>
            </a:r>
            <a:r>
              <a:rPr dirty="0" sz="3600" spc="330" i="1">
                <a:latin typeface="Calibri"/>
                <a:cs typeface="Calibri"/>
              </a:rPr>
              <a:t> </a:t>
            </a:r>
            <a:r>
              <a:rPr dirty="0" sz="3600" spc="70" i="1">
                <a:latin typeface="Calibri"/>
                <a:cs typeface="Calibri"/>
              </a:rPr>
              <a:t>max-</a:t>
            </a:r>
            <a:r>
              <a:rPr dirty="0" sz="3600" spc="45" i="1">
                <a:latin typeface="Calibri"/>
                <a:cs typeface="Calibri"/>
              </a:rPr>
              <a:t>height</a:t>
            </a:r>
            <a:r>
              <a:rPr dirty="0" sz="3600" spc="45">
                <a:latin typeface="Calibri"/>
                <a:cs typeface="Calibri"/>
              </a:rPr>
              <a:t>)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4300"/>
              </a:lnSpc>
              <a:spcBef>
                <a:spcPts val="2500"/>
              </a:spcBef>
            </a:pPr>
            <a:r>
              <a:rPr dirty="0" sz="3600" spc="80">
                <a:latin typeface="Calibri"/>
                <a:cs typeface="Calibri"/>
              </a:rPr>
              <a:t>Some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relief: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125">
                <a:latin typeface="Calibri"/>
                <a:cs typeface="Calibri"/>
              </a:rPr>
              <a:t>rescaling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image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through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195">
                <a:latin typeface="Calibri"/>
                <a:cs typeface="Calibri"/>
              </a:rPr>
              <a:t>Javascript </a:t>
            </a:r>
            <a:r>
              <a:rPr dirty="0" sz="3600" spc="155">
                <a:latin typeface="Calibri"/>
                <a:cs typeface="Calibri"/>
              </a:rPr>
              <a:t>based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on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width/height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outer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container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6180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359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5756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039995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T</a:t>
            </a:r>
            <a:r>
              <a:rPr dirty="0" spc="200"/>
              <a:t>ables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876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 spc="90" b="0">
                <a:latin typeface="Calibri"/>
                <a:cs typeface="Calibri"/>
              </a:rPr>
              <a:t>Standard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spc="-60" b="0">
                <a:latin typeface="Calibri"/>
                <a:cs typeface="Calibri"/>
              </a:rPr>
              <a:t>HTML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table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model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with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table</a:t>
            </a:r>
            <a:r>
              <a:rPr dirty="0" sz="3600" spc="45" b="0">
                <a:latin typeface="Calibri"/>
                <a:cs typeface="Calibri"/>
              </a:rPr>
              <a:t> </a:t>
            </a:r>
            <a:r>
              <a:rPr dirty="0" sz="3600" spc="65" b="0">
                <a:latin typeface="Calibri"/>
                <a:cs typeface="Calibri"/>
              </a:rPr>
              <a:t>head,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body,</a:t>
            </a:r>
            <a:r>
              <a:rPr dirty="0" sz="3600" spc="40" b="0">
                <a:latin typeface="Calibri"/>
                <a:cs typeface="Calibri"/>
              </a:rPr>
              <a:t> </a:t>
            </a:r>
            <a:r>
              <a:rPr dirty="0" sz="3600" spc="-20" b="0">
                <a:latin typeface="Calibri"/>
                <a:cs typeface="Calibri"/>
              </a:rPr>
              <a:t>foot </a:t>
            </a:r>
            <a:r>
              <a:rPr dirty="0" sz="3600" spc="60" b="0">
                <a:latin typeface="Calibri"/>
                <a:cs typeface="Calibri"/>
              </a:rPr>
              <a:t>Tables</a:t>
            </a:r>
            <a:r>
              <a:rPr dirty="0" sz="3600" spc="-20" b="0">
                <a:latin typeface="Calibri"/>
                <a:cs typeface="Calibri"/>
              </a:rPr>
              <a:t> </a:t>
            </a:r>
            <a:r>
              <a:rPr dirty="0" sz="3600" spc="204" b="0">
                <a:latin typeface="Calibri"/>
                <a:cs typeface="Calibri"/>
              </a:rPr>
              <a:t>can</a:t>
            </a:r>
            <a:r>
              <a:rPr dirty="0" sz="3600" spc="-20" b="0">
                <a:latin typeface="Calibri"/>
                <a:cs typeface="Calibri"/>
              </a:rPr>
              <a:t> </a:t>
            </a:r>
            <a:r>
              <a:rPr dirty="0" sz="3600" spc="170" b="0">
                <a:latin typeface="Calibri"/>
                <a:cs typeface="Calibri"/>
              </a:rPr>
              <a:t>span</a:t>
            </a:r>
            <a:r>
              <a:rPr dirty="0" sz="3600" spc="-15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multiple</a:t>
            </a:r>
            <a:r>
              <a:rPr dirty="0" sz="3600" spc="-20" b="0">
                <a:latin typeface="Calibri"/>
                <a:cs typeface="Calibri"/>
              </a:rPr>
              <a:t> </a:t>
            </a:r>
            <a:r>
              <a:rPr dirty="0" sz="3600" spc="175" b="0">
                <a:latin typeface="Calibri"/>
                <a:cs typeface="Calibri"/>
              </a:rPr>
              <a:t>pages</a:t>
            </a:r>
            <a:endParaRPr sz="3600">
              <a:latin typeface="Calibri"/>
              <a:cs typeface="Calibri"/>
            </a:endParaRPr>
          </a:p>
          <a:p>
            <a:pPr marL="12700" marR="2270125">
              <a:lnSpc>
                <a:spcPct val="135200"/>
              </a:lnSpc>
            </a:pPr>
            <a:r>
              <a:rPr dirty="0" sz="3600" b="0">
                <a:latin typeface="Calibri"/>
                <a:cs typeface="Calibri"/>
              </a:rPr>
              <a:t>Table</a:t>
            </a:r>
            <a:r>
              <a:rPr dirty="0" sz="3600" spc="-10" b="0">
                <a:latin typeface="Calibri"/>
                <a:cs typeface="Calibri"/>
              </a:rPr>
              <a:t> </a:t>
            </a:r>
            <a:r>
              <a:rPr dirty="0" sz="3600" spc="90" b="0">
                <a:latin typeface="Calibri"/>
                <a:cs typeface="Calibri"/>
              </a:rPr>
              <a:t>head</a:t>
            </a:r>
            <a:r>
              <a:rPr dirty="0" sz="3600" spc="-10" b="0">
                <a:latin typeface="Calibri"/>
                <a:cs typeface="Calibri"/>
              </a:rPr>
              <a:t> </a:t>
            </a:r>
            <a:r>
              <a:rPr dirty="0" sz="3600" spc="55" b="0">
                <a:latin typeface="Calibri"/>
                <a:cs typeface="Calibri"/>
              </a:rPr>
              <a:t>repeating</a:t>
            </a:r>
            <a:r>
              <a:rPr dirty="0" sz="3600" spc="-5" b="0">
                <a:latin typeface="Calibri"/>
                <a:cs typeface="Calibri"/>
              </a:rPr>
              <a:t> </a:t>
            </a:r>
            <a:r>
              <a:rPr dirty="0" sz="3600" b="0">
                <a:latin typeface="Calibri"/>
                <a:cs typeface="Calibri"/>
              </a:rPr>
              <a:t>on</a:t>
            </a:r>
            <a:r>
              <a:rPr dirty="0" sz="3600" spc="-10" b="0">
                <a:latin typeface="Calibri"/>
                <a:cs typeface="Calibri"/>
              </a:rPr>
              <a:t> </a:t>
            </a:r>
            <a:r>
              <a:rPr dirty="0" sz="3600" spc="200" b="0">
                <a:latin typeface="Calibri"/>
                <a:cs typeface="Calibri"/>
              </a:rPr>
              <a:t>successive</a:t>
            </a:r>
            <a:r>
              <a:rPr dirty="0" sz="3600" spc="-5" b="0">
                <a:latin typeface="Calibri"/>
                <a:cs typeface="Calibri"/>
              </a:rPr>
              <a:t> </a:t>
            </a:r>
            <a:r>
              <a:rPr dirty="0" sz="3600" spc="175" b="0">
                <a:latin typeface="Calibri"/>
                <a:cs typeface="Calibri"/>
              </a:rPr>
              <a:t>pages </a:t>
            </a:r>
            <a:r>
              <a:rPr dirty="0" sz="3600" spc="90" b="0">
                <a:latin typeface="Calibri"/>
                <a:cs typeface="Calibri"/>
              </a:rPr>
              <a:t>Extra-</a:t>
            </a:r>
            <a:r>
              <a:rPr dirty="0" sz="3600" spc="70" b="0">
                <a:latin typeface="Calibri"/>
                <a:cs typeface="Calibri"/>
              </a:rPr>
              <a:t>wide</a:t>
            </a:r>
            <a:r>
              <a:rPr dirty="0" sz="3600" spc="-25" b="0">
                <a:latin typeface="Calibri"/>
                <a:cs typeface="Calibri"/>
              </a:rPr>
              <a:t> </a:t>
            </a:r>
            <a:r>
              <a:rPr dirty="0" sz="3600" spc="40" b="0">
                <a:latin typeface="Calibri"/>
                <a:cs typeface="Calibri"/>
              </a:rPr>
              <a:t>tables: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6180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359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51013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88949" y="5848350"/>
            <a:ext cx="6007100" cy="299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5"/>
              </a:spcBef>
              <a:tabLst>
                <a:tab pos="2164080" algn="l"/>
              </a:tabLst>
            </a:pPr>
            <a:r>
              <a:rPr dirty="0" sz="2500" spc="-10" b="1">
                <a:latin typeface="Courier New"/>
                <a:cs typeface="Courier New"/>
              </a:rPr>
              <a:t>table.wide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15925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page: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widetable;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500">
              <a:latin typeface="Courier New"/>
              <a:cs typeface="Courier New"/>
            </a:endParaRPr>
          </a:p>
          <a:p>
            <a:pPr marL="449580" marR="1929130" indent="-381635">
              <a:lnSpc>
                <a:spcPct val="109000"/>
              </a:lnSpc>
              <a:tabLst>
                <a:tab pos="1211580" algn="l"/>
                <a:tab pos="1592580" algn="l"/>
                <a:tab pos="2164080" algn="l"/>
                <a:tab pos="31165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@page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widetable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 </a:t>
            </a:r>
            <a:r>
              <a:rPr dirty="0" sz="2500" spc="-10" b="1">
                <a:latin typeface="Courier New"/>
                <a:cs typeface="Courier New"/>
              </a:rPr>
              <a:t>size: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a4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landscape</a:t>
            </a:r>
            <a:r>
              <a:rPr dirty="0" sz="2500" spc="-10" b="1">
                <a:latin typeface="Courier New"/>
                <a:cs typeface="Courier New"/>
              </a:rPr>
              <a:t>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89750" y="5848350"/>
            <a:ext cx="5842000" cy="29972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05"/>
              </a:spcBef>
              <a:tabLst>
                <a:tab pos="2155825" algn="l"/>
              </a:tabLst>
            </a:pPr>
            <a:r>
              <a:rPr dirty="0" sz="2500" spc="-10" b="1">
                <a:latin typeface="Courier New"/>
                <a:cs typeface="Courier New"/>
              </a:rPr>
              <a:t>table.wide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270"/>
              </a:spcBef>
              <a:tabLst>
                <a:tab pos="253682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transform: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rotate(90deg);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039995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T</a:t>
            </a:r>
            <a:r>
              <a:rPr dirty="0" spc="200"/>
              <a:t>ables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47338" y="8493910"/>
            <a:ext cx="151130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spc="-25">
                <a:latin typeface="DejaVu Sans"/>
                <a:cs typeface="DejaVu Sans"/>
              </a:rPr>
              <a:t>19</a:t>
            </a:r>
            <a:endParaRPr sz="75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13152" y="2555934"/>
            <a:ext cx="3419475" cy="134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300"/>
              </a:lnSpc>
              <a:spcBef>
                <a:spcPts val="100"/>
              </a:spcBef>
            </a:pPr>
            <a:r>
              <a:rPr dirty="0" sz="650">
                <a:latin typeface="DejaVu Sans"/>
                <a:cs typeface="DejaVu Sans"/>
              </a:rPr>
              <a:t>Bei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relevanter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Niereninsuffizienz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muss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individuelle</a:t>
            </a:r>
            <a:r>
              <a:rPr dirty="0" sz="650" spc="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Risikoabschätzung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erfol- </a:t>
            </a:r>
            <a:r>
              <a:rPr dirty="0" sz="650">
                <a:latin typeface="DejaVu Sans"/>
                <a:cs typeface="DejaVu Sans"/>
              </a:rPr>
              <a:t>gen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und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ggf.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Dosisreduktion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des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Bisphosphonates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durchgeführt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werden.</a:t>
            </a:r>
            <a:endParaRPr sz="650">
              <a:latin typeface="DejaVu Sans"/>
              <a:cs typeface="DejaVu Sans"/>
            </a:endParaRPr>
          </a:p>
          <a:p>
            <a:pPr algn="just" marL="12700" marR="5080">
              <a:lnSpc>
                <a:spcPct val="116300"/>
              </a:lnSpc>
              <a:spcBef>
                <a:spcPts val="645"/>
              </a:spcBef>
            </a:pPr>
            <a:r>
              <a:rPr dirty="0" sz="650">
                <a:latin typeface="DejaVu Sans"/>
                <a:cs typeface="DejaVu Sans"/>
              </a:rPr>
              <a:t>Aktuelle</a:t>
            </a:r>
            <a:r>
              <a:rPr dirty="0" sz="650" spc="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Daten</a:t>
            </a:r>
            <a:r>
              <a:rPr dirty="0" sz="650" spc="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der</a:t>
            </a:r>
            <a:r>
              <a:rPr dirty="0" sz="650" spc="3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MRC-</a:t>
            </a:r>
            <a:r>
              <a:rPr dirty="0" sz="650">
                <a:latin typeface="DejaVu Sans"/>
                <a:cs typeface="DejaVu Sans"/>
              </a:rPr>
              <a:t>Studiengruppe,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welche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einen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Überlebensvorteil</a:t>
            </a:r>
            <a:r>
              <a:rPr dirty="0" sz="650" spc="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für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Pati- </a:t>
            </a:r>
            <a:r>
              <a:rPr dirty="0" sz="650">
                <a:latin typeface="DejaVu Sans"/>
                <a:cs typeface="DejaVu Sans"/>
              </a:rPr>
              <a:t>enten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unter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einer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Bisphosphonattherapie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mit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Zoledronat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bis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zum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Krankheitspro- </a:t>
            </a:r>
            <a:r>
              <a:rPr dirty="0" sz="650">
                <a:latin typeface="DejaVu Sans"/>
                <a:cs typeface="DejaVu Sans"/>
              </a:rPr>
              <a:t>gress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zeigen,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haben</a:t>
            </a:r>
            <a:r>
              <a:rPr dirty="0" sz="650" spc="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Diskussion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über</a:t>
            </a:r>
            <a:r>
              <a:rPr dirty="0" sz="650" spc="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Dauer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einer</a:t>
            </a:r>
            <a:r>
              <a:rPr dirty="0" sz="650" spc="5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Bisphosphonattherapie </a:t>
            </a:r>
            <a:r>
              <a:rPr dirty="0" sz="650">
                <a:latin typeface="DejaVu Sans"/>
                <a:cs typeface="DejaVu Sans"/>
              </a:rPr>
              <a:t>verändert.</a:t>
            </a:r>
            <a:r>
              <a:rPr dirty="0" sz="650" spc="1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So</a:t>
            </a:r>
            <a:r>
              <a:rPr dirty="0" sz="650" spc="1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weichen</a:t>
            </a:r>
            <a:r>
              <a:rPr dirty="0" sz="650" spc="1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einige</a:t>
            </a:r>
            <a:r>
              <a:rPr dirty="0" sz="650" spc="1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Empfehlungen</a:t>
            </a:r>
            <a:r>
              <a:rPr dirty="0" sz="650" spc="1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jetzt</a:t>
            </a:r>
            <a:r>
              <a:rPr dirty="0" sz="650" spc="1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wieder</a:t>
            </a:r>
            <a:r>
              <a:rPr dirty="0" sz="650" spc="1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von</a:t>
            </a:r>
            <a:r>
              <a:rPr dirty="0" sz="650" spc="1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dem</a:t>
            </a:r>
            <a:r>
              <a:rPr dirty="0" sz="650" spc="16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bisherigen </a:t>
            </a:r>
            <a:r>
              <a:rPr dirty="0" sz="650">
                <a:latin typeface="DejaVu Sans"/>
                <a:cs typeface="DejaVu Sans"/>
              </a:rPr>
              <a:t>Konsensus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einer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zweijährigen</a:t>
            </a:r>
            <a:r>
              <a:rPr dirty="0" sz="650" spc="4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Bisphosphonatbehandlung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ab</a:t>
            </a:r>
            <a:r>
              <a:rPr dirty="0" sz="650" spc="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und</a:t>
            </a:r>
            <a:r>
              <a:rPr dirty="0" sz="650" spc="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empfehlen</a:t>
            </a:r>
            <a:r>
              <a:rPr dirty="0" sz="650" spc="35">
                <a:latin typeface="DejaVu Sans"/>
                <a:cs typeface="DejaVu Sans"/>
              </a:rPr>
              <a:t> </a:t>
            </a:r>
            <a:r>
              <a:rPr dirty="0" sz="650" spc="-20">
                <a:latin typeface="DejaVu Sans"/>
                <a:cs typeface="DejaVu Sans"/>
              </a:rPr>
              <a:t>eine</a:t>
            </a:r>
            <a:r>
              <a:rPr dirty="0" sz="650">
                <a:latin typeface="DejaVu Sans"/>
                <a:cs typeface="DejaVu Sans"/>
              </a:rPr>
              <a:t> langfristige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Therapie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mit </a:t>
            </a:r>
            <a:r>
              <a:rPr dirty="0" sz="650" spc="-10">
                <a:latin typeface="DejaVu Sans"/>
                <a:cs typeface="DejaVu Sans"/>
              </a:rPr>
              <a:t>Zoledronat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bei </a:t>
            </a:r>
            <a:r>
              <a:rPr dirty="0" sz="650" spc="-10">
                <a:latin typeface="DejaVu Sans"/>
                <a:cs typeface="DejaVu Sans"/>
              </a:rPr>
              <a:t>Patienten,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keine CR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erreichen.</a:t>
            </a:r>
            <a:endParaRPr sz="650">
              <a:latin typeface="DejaVu Sans"/>
              <a:cs typeface="DejaVu Sans"/>
            </a:endParaRPr>
          </a:p>
          <a:p>
            <a:pPr algn="just" marL="12700" marR="5080">
              <a:lnSpc>
                <a:spcPct val="116300"/>
              </a:lnSpc>
              <a:spcBef>
                <a:spcPts val="645"/>
              </a:spcBef>
            </a:pPr>
            <a:r>
              <a:rPr dirty="0" sz="650">
                <a:latin typeface="DejaVu Sans"/>
                <a:cs typeface="DejaVu Sans"/>
              </a:rPr>
              <a:t>Ein Nutzen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für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den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Einsatz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des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Anti-</a:t>
            </a:r>
            <a:r>
              <a:rPr dirty="0" sz="650">
                <a:latin typeface="DejaVu Sans"/>
                <a:cs typeface="DejaVu Sans"/>
              </a:rPr>
              <a:t>RANKL Antikörpers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Denosumab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ist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bei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Patien- </a:t>
            </a:r>
            <a:r>
              <a:rPr dirty="0" sz="650">
                <a:latin typeface="DejaVu Sans"/>
                <a:cs typeface="DejaVu Sans"/>
              </a:rPr>
              <a:t>ten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mit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Multiplem</a:t>
            </a:r>
            <a:r>
              <a:rPr dirty="0" sz="650" spc="-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Myelom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nicht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belegt.</a:t>
            </a:r>
            <a:endParaRPr sz="650">
              <a:latin typeface="DejaVu Sans"/>
              <a:cs typeface="DejaVu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13152" y="4006514"/>
            <a:ext cx="1449705" cy="173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950" b="1">
                <a:latin typeface="DejaVu Sans"/>
                <a:cs typeface="DejaVu Sans"/>
              </a:rPr>
              <a:t>7.</a:t>
            </a:r>
            <a:r>
              <a:rPr dirty="0" sz="950" spc="340" b="1">
                <a:latin typeface="DejaVu Sans"/>
                <a:cs typeface="DejaVu Sans"/>
              </a:rPr>
              <a:t> </a:t>
            </a:r>
            <a:r>
              <a:rPr dirty="0" sz="950" spc="-10" b="1">
                <a:latin typeface="DejaVu Sans"/>
                <a:cs typeface="DejaVu Sans"/>
              </a:rPr>
              <a:t>Verlaufskontrolle</a:t>
            </a:r>
            <a:endParaRPr sz="95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87752" y="4274038"/>
            <a:ext cx="3470275" cy="1683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8100" marR="30480">
              <a:lnSpc>
                <a:spcPct val="116300"/>
              </a:lnSpc>
              <a:spcBef>
                <a:spcPts val="100"/>
              </a:spcBef>
            </a:pPr>
            <a:r>
              <a:rPr dirty="0" sz="650">
                <a:latin typeface="DejaVu Sans"/>
                <a:cs typeface="DejaVu Sans"/>
              </a:rPr>
              <a:t>2006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wurden</a:t>
            </a:r>
            <a:r>
              <a:rPr dirty="0" sz="650" spc="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durch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International</a:t>
            </a:r>
            <a:r>
              <a:rPr dirty="0" sz="650" spc="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Myeloma</a:t>
            </a:r>
            <a:r>
              <a:rPr dirty="0" sz="650" spc="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Working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Group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(IMWG)</a:t>
            </a:r>
            <a:r>
              <a:rPr dirty="0" sz="650" spc="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internatio- </a:t>
            </a:r>
            <a:r>
              <a:rPr dirty="0" sz="650">
                <a:latin typeface="DejaVu Sans"/>
                <a:cs typeface="DejaVu Sans"/>
              </a:rPr>
              <a:t>nal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akzeptierte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Kriterien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vereinbart,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um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Vergleichbarkeit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von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Studienergebnis- </a:t>
            </a:r>
            <a:r>
              <a:rPr dirty="0" sz="650">
                <a:latin typeface="DejaVu Sans"/>
                <a:cs typeface="DejaVu Sans"/>
              </a:rPr>
              <a:t>sen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zu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ermöglichen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[</a:t>
            </a:r>
            <a:r>
              <a:rPr dirty="0" sz="650">
                <a:solidFill>
                  <a:srgbClr val="0000FF"/>
                </a:solidFill>
                <a:latin typeface="DejaVu Sans"/>
                <a:cs typeface="DejaVu Sans"/>
              </a:rPr>
              <a:t>54</a:t>
            </a:r>
            <a:r>
              <a:rPr dirty="0" sz="650">
                <a:latin typeface="DejaVu Sans"/>
                <a:cs typeface="DejaVu Sans"/>
              </a:rPr>
              <a:t>]</a:t>
            </a:r>
            <a:r>
              <a:rPr dirty="0" sz="650" spc="2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.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Wichtigste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Änderung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Bezug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auf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bis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dahin</a:t>
            </a:r>
            <a:r>
              <a:rPr dirty="0" sz="650" spc="114">
                <a:latin typeface="DejaVu Sans"/>
                <a:cs typeface="DejaVu Sans"/>
              </a:rPr>
              <a:t> </a:t>
            </a:r>
            <a:r>
              <a:rPr dirty="0" sz="650" spc="-25">
                <a:latin typeface="DejaVu Sans"/>
                <a:cs typeface="DejaVu Sans"/>
              </a:rPr>
              <a:t>im</a:t>
            </a:r>
            <a:r>
              <a:rPr dirty="0" sz="650">
                <a:latin typeface="DejaVu Sans"/>
                <a:cs typeface="DejaVu Sans"/>
              </a:rPr>
              <a:t> europäischen</a:t>
            </a:r>
            <a:r>
              <a:rPr dirty="0" sz="650" spc="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Raum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benutzten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Ansprechkriterien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der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EBMT</a:t>
            </a:r>
            <a:r>
              <a:rPr dirty="0" sz="650" spc="6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ist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6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Implementie- </a:t>
            </a:r>
            <a:r>
              <a:rPr dirty="0" sz="650">
                <a:latin typeface="DejaVu Sans"/>
                <a:cs typeface="DejaVu Sans"/>
              </a:rPr>
              <a:t>rung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der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Bestimmung</a:t>
            </a:r>
            <a:r>
              <a:rPr dirty="0" sz="650" spc="1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freier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Leichtketten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im</a:t>
            </a:r>
            <a:r>
              <a:rPr dirty="0" sz="650" spc="1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Serum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mittels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FLC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Assay,</a:t>
            </a:r>
            <a:r>
              <a:rPr dirty="0" sz="650" spc="12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welche </a:t>
            </a:r>
            <a:r>
              <a:rPr dirty="0" sz="650">
                <a:latin typeface="DejaVu Sans"/>
                <a:cs typeface="DejaVu Sans"/>
              </a:rPr>
              <a:t>insbesondere die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Verlaufskontrolle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vieler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oligo-</a:t>
            </a:r>
            <a:r>
              <a:rPr dirty="0" sz="650">
                <a:latin typeface="DejaVu Sans"/>
                <a:cs typeface="DejaVu Sans"/>
              </a:rPr>
              <a:t>sekretorischer und </a:t>
            </a:r>
            <a:r>
              <a:rPr dirty="0" sz="650" spc="-10">
                <a:latin typeface="DejaVu Sans"/>
                <a:cs typeface="DejaVu Sans"/>
              </a:rPr>
              <a:t>nicht-sekretori- </a:t>
            </a:r>
            <a:r>
              <a:rPr dirty="0" sz="650">
                <a:latin typeface="DejaVu Sans"/>
                <a:cs typeface="DejaVu Sans"/>
              </a:rPr>
              <a:t>scher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Myelomformen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ermöglicht.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Weiterhin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wurde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10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near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complete</a:t>
            </a:r>
            <a:r>
              <a:rPr dirty="0" sz="650" spc="1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response </a:t>
            </a:r>
            <a:r>
              <a:rPr dirty="0" sz="650">
                <a:latin typeface="DejaVu Sans"/>
                <a:cs typeface="DejaVu Sans"/>
              </a:rPr>
              <a:t>(nCR)</a:t>
            </a:r>
            <a:r>
              <a:rPr dirty="0" sz="650" spc="2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very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good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partial</a:t>
            </a:r>
            <a:r>
              <a:rPr dirty="0" sz="650" spc="2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response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(VGPR)</a:t>
            </a:r>
            <a:r>
              <a:rPr dirty="0" sz="650" spc="2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integriert</a:t>
            </a:r>
            <a:r>
              <a:rPr dirty="0" sz="650" spc="2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und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die</a:t>
            </a:r>
            <a:r>
              <a:rPr dirty="0" sz="650" spc="21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stringent complete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response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(sCR)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als</a:t>
            </a:r>
            <a:r>
              <a:rPr dirty="0" sz="650" spc="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vorerst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höherwertige</a:t>
            </a:r>
            <a:r>
              <a:rPr dirty="0" sz="650" spc="1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Remissionsqualität</a:t>
            </a:r>
            <a:r>
              <a:rPr dirty="0" sz="650" spc="1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eingeführt.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650">
              <a:latin typeface="DejaVu Sans"/>
              <a:cs typeface="DejaVu Sans"/>
            </a:endParaRPr>
          </a:p>
          <a:p>
            <a:pPr marL="179070" indent="-75565">
              <a:lnSpc>
                <a:spcPct val="100000"/>
              </a:lnSpc>
              <a:buSzPct val="90000"/>
              <a:buAutoNum type="arabicPlain"/>
              <a:tabLst>
                <a:tab pos="179070" algn="l"/>
              </a:tabLst>
            </a:pP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FLC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(Free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Light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Chain)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Quotient: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Quotient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aus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beteiligter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und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nicht-beteiligter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10">
                <a:solidFill>
                  <a:srgbClr val="555555"/>
                </a:solidFill>
                <a:latin typeface="DejaVu Sans"/>
                <a:cs typeface="DejaVu Sans"/>
              </a:rPr>
              <a:t>Leichtkette;</a:t>
            </a:r>
            <a:endParaRPr sz="500">
              <a:latin typeface="DejaVu Sans"/>
              <a:cs typeface="DejaVu Sans"/>
            </a:endParaRPr>
          </a:p>
          <a:p>
            <a:pPr marL="103505" marR="184150" indent="55880">
              <a:lnSpc>
                <a:spcPct val="118500"/>
              </a:lnSpc>
              <a:buSzPct val="90000"/>
              <a:buAutoNum type="arabicPlain"/>
              <a:tabLst>
                <a:tab pos="159385" algn="l"/>
              </a:tabLst>
            </a:pP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sCR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(stringent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Complete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Remission)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stringente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komplette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Remission;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2</a:t>
            </a:r>
            <a:r>
              <a:rPr dirty="0" baseline="24691" sz="675" spc="82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CR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(Complete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10">
                <a:solidFill>
                  <a:srgbClr val="555555"/>
                </a:solidFill>
                <a:latin typeface="DejaVu Sans"/>
                <a:cs typeface="DejaVu Sans"/>
              </a:rPr>
              <a:t>Remis-</a:t>
            </a:r>
            <a:r>
              <a:rPr dirty="0" sz="500" spc="50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sion)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komplette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Remission;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4</a:t>
            </a:r>
            <a:r>
              <a:rPr dirty="0" baseline="24691" sz="675" spc="67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VGPR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(Very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Good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Partial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Remission)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sehr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gute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partielle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10">
                <a:solidFill>
                  <a:srgbClr val="555555"/>
                </a:solidFill>
                <a:latin typeface="DejaVu Sans"/>
                <a:cs typeface="DejaVu Sans"/>
              </a:rPr>
              <a:t>Remis-</a:t>
            </a:r>
            <a:r>
              <a:rPr dirty="0" sz="500" spc="50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sion;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5</a:t>
            </a:r>
            <a:r>
              <a:rPr dirty="0" baseline="24691" sz="675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PR</a:t>
            </a:r>
            <a:r>
              <a:rPr dirty="0" sz="500" spc="3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(Partial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Remission)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3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partielle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Remission;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6</a:t>
            </a:r>
            <a:r>
              <a:rPr dirty="0" baseline="24691" sz="675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SD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(Stable</a:t>
            </a:r>
            <a:r>
              <a:rPr dirty="0" sz="500" spc="3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Disease)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3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stabile</a:t>
            </a:r>
            <a:r>
              <a:rPr dirty="0" sz="500" spc="2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10">
                <a:solidFill>
                  <a:srgbClr val="555555"/>
                </a:solidFill>
                <a:latin typeface="DejaVu Sans"/>
                <a:cs typeface="DejaVu Sans"/>
              </a:rPr>
              <a:t>Erkrankung;</a:t>
            </a:r>
            <a:endParaRPr sz="500">
              <a:latin typeface="DejaVu Sans"/>
              <a:cs typeface="DejaVu Sans"/>
            </a:endParaRPr>
          </a:p>
          <a:p>
            <a:pPr marL="103505" marR="121285">
              <a:lnSpc>
                <a:spcPct val="100000"/>
              </a:lnSpc>
              <a:spcBef>
                <a:spcPts val="115"/>
              </a:spcBef>
            </a:pP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7</a:t>
            </a:r>
            <a:r>
              <a:rPr dirty="0" baseline="24691" sz="675" spc="82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PD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(Progressive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Disease)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–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progrediente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Erkrankung;</a:t>
            </a:r>
            <a:r>
              <a:rPr dirty="0" sz="500" spc="3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baseline="24691" sz="675">
                <a:solidFill>
                  <a:srgbClr val="555555"/>
                </a:solidFill>
                <a:latin typeface="DejaVu Sans"/>
                <a:cs typeface="DejaVu Sans"/>
              </a:rPr>
              <a:t>8</a:t>
            </a:r>
            <a:r>
              <a:rPr dirty="0" baseline="24691" sz="675" spc="89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weitere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Kriterien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sind:</a:t>
            </a:r>
            <a:r>
              <a:rPr dirty="0" sz="500" spc="4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Neuauftreten</a:t>
            </a:r>
            <a:r>
              <a:rPr dirty="0" sz="500" spc="45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20">
                <a:solidFill>
                  <a:srgbClr val="555555"/>
                </a:solidFill>
                <a:latin typeface="DejaVu Sans"/>
                <a:cs typeface="DejaVu Sans"/>
              </a:rPr>
              <a:t>oder</a:t>
            </a:r>
            <a:r>
              <a:rPr dirty="0" sz="500" spc="50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Progress</a:t>
            </a:r>
            <a:r>
              <a:rPr dirty="0" sz="500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ossärer</a:t>
            </a:r>
            <a:r>
              <a:rPr dirty="0" sz="500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Manifestationen,</a:t>
            </a:r>
            <a:r>
              <a:rPr dirty="0" sz="500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>
                <a:solidFill>
                  <a:srgbClr val="555555"/>
                </a:solidFill>
                <a:latin typeface="DejaVu Sans"/>
                <a:cs typeface="DejaVu Sans"/>
              </a:rPr>
              <a:t>MM-bedingte</a:t>
            </a:r>
            <a:r>
              <a:rPr dirty="0" sz="500" spc="60">
                <a:solidFill>
                  <a:srgbClr val="555555"/>
                </a:solidFill>
                <a:latin typeface="DejaVu Sans"/>
                <a:cs typeface="DejaVu Sans"/>
              </a:rPr>
              <a:t> </a:t>
            </a:r>
            <a:r>
              <a:rPr dirty="0" sz="500" spc="-10">
                <a:solidFill>
                  <a:srgbClr val="555555"/>
                </a:solidFill>
                <a:latin typeface="DejaVu Sans"/>
                <a:cs typeface="DejaVu Sans"/>
              </a:rPr>
              <a:t>Hyperkalzämie;</a:t>
            </a:r>
            <a:endParaRPr sz="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532011" y="5952146"/>
            <a:ext cx="3382010" cy="2129155"/>
          </a:xfrm>
          <a:custGeom>
            <a:avLst/>
            <a:gdLst/>
            <a:ahLst/>
            <a:cxnLst/>
            <a:rect l="l" t="t" r="r" b="b"/>
            <a:pathLst>
              <a:path w="3382010" h="2129154">
                <a:moveTo>
                  <a:pt x="537413" y="1485519"/>
                </a:moveTo>
                <a:lnTo>
                  <a:pt x="0" y="1485519"/>
                </a:lnTo>
                <a:lnTo>
                  <a:pt x="0" y="1941728"/>
                </a:lnTo>
                <a:lnTo>
                  <a:pt x="0" y="2129015"/>
                </a:lnTo>
                <a:lnTo>
                  <a:pt x="537413" y="2129015"/>
                </a:lnTo>
                <a:lnTo>
                  <a:pt x="537413" y="1672805"/>
                </a:lnTo>
                <a:lnTo>
                  <a:pt x="537413" y="1485519"/>
                </a:lnTo>
                <a:close/>
              </a:path>
              <a:path w="3382010" h="2129154">
                <a:moveTo>
                  <a:pt x="537413" y="962393"/>
                </a:moveTo>
                <a:lnTo>
                  <a:pt x="139547" y="962393"/>
                </a:lnTo>
                <a:lnTo>
                  <a:pt x="0" y="962393"/>
                </a:lnTo>
                <a:lnTo>
                  <a:pt x="0" y="1479359"/>
                </a:lnTo>
                <a:lnTo>
                  <a:pt x="397865" y="1479359"/>
                </a:lnTo>
                <a:lnTo>
                  <a:pt x="537413" y="1479359"/>
                </a:lnTo>
                <a:lnTo>
                  <a:pt x="537413" y="962393"/>
                </a:lnTo>
                <a:close/>
              </a:path>
              <a:path w="3382010" h="2129154">
                <a:moveTo>
                  <a:pt x="537413" y="385013"/>
                </a:moveTo>
                <a:lnTo>
                  <a:pt x="0" y="385013"/>
                </a:lnTo>
                <a:lnTo>
                  <a:pt x="0" y="805116"/>
                </a:lnTo>
                <a:lnTo>
                  <a:pt x="0" y="956233"/>
                </a:lnTo>
                <a:lnTo>
                  <a:pt x="537413" y="956233"/>
                </a:lnTo>
                <a:lnTo>
                  <a:pt x="537413" y="536117"/>
                </a:lnTo>
                <a:lnTo>
                  <a:pt x="537413" y="385013"/>
                </a:lnTo>
                <a:close/>
              </a:path>
              <a:path w="3382010" h="2129154">
                <a:moveTo>
                  <a:pt x="537413" y="0"/>
                </a:moveTo>
                <a:lnTo>
                  <a:pt x="174040" y="0"/>
                </a:lnTo>
                <a:lnTo>
                  <a:pt x="0" y="0"/>
                </a:lnTo>
                <a:lnTo>
                  <a:pt x="0" y="378841"/>
                </a:lnTo>
                <a:lnTo>
                  <a:pt x="363372" y="378841"/>
                </a:lnTo>
                <a:lnTo>
                  <a:pt x="537413" y="378841"/>
                </a:lnTo>
                <a:lnTo>
                  <a:pt x="537413" y="0"/>
                </a:lnTo>
                <a:close/>
              </a:path>
              <a:path w="3382010" h="2129154">
                <a:moveTo>
                  <a:pt x="1048715" y="0"/>
                </a:moveTo>
                <a:lnTo>
                  <a:pt x="701522" y="0"/>
                </a:lnTo>
                <a:lnTo>
                  <a:pt x="543572" y="0"/>
                </a:lnTo>
                <a:lnTo>
                  <a:pt x="543572" y="378841"/>
                </a:lnTo>
                <a:lnTo>
                  <a:pt x="890765" y="378841"/>
                </a:lnTo>
                <a:lnTo>
                  <a:pt x="1048715" y="378841"/>
                </a:lnTo>
                <a:lnTo>
                  <a:pt x="1048715" y="0"/>
                </a:lnTo>
                <a:close/>
              </a:path>
              <a:path w="3382010" h="2129154">
                <a:moveTo>
                  <a:pt x="1520583" y="0"/>
                </a:moveTo>
                <a:lnTo>
                  <a:pt x="1193114" y="0"/>
                </a:lnTo>
                <a:lnTo>
                  <a:pt x="1054874" y="0"/>
                </a:lnTo>
                <a:lnTo>
                  <a:pt x="1054874" y="378841"/>
                </a:lnTo>
                <a:lnTo>
                  <a:pt x="1382356" y="378841"/>
                </a:lnTo>
                <a:lnTo>
                  <a:pt x="1520583" y="378841"/>
                </a:lnTo>
                <a:lnTo>
                  <a:pt x="1520583" y="0"/>
                </a:lnTo>
                <a:close/>
              </a:path>
              <a:path w="3382010" h="2129154">
                <a:moveTo>
                  <a:pt x="2133155" y="0"/>
                </a:moveTo>
                <a:lnTo>
                  <a:pt x="1735289" y="0"/>
                </a:lnTo>
                <a:lnTo>
                  <a:pt x="1526743" y="0"/>
                </a:lnTo>
                <a:lnTo>
                  <a:pt x="1526743" y="378841"/>
                </a:lnTo>
                <a:lnTo>
                  <a:pt x="1924532" y="378841"/>
                </a:lnTo>
                <a:lnTo>
                  <a:pt x="2133155" y="378841"/>
                </a:lnTo>
                <a:lnTo>
                  <a:pt x="2133155" y="0"/>
                </a:lnTo>
                <a:close/>
              </a:path>
              <a:path w="3382010" h="2129154">
                <a:moveTo>
                  <a:pt x="2589504" y="0"/>
                </a:moveTo>
                <a:lnTo>
                  <a:pt x="2269756" y="0"/>
                </a:lnTo>
                <a:lnTo>
                  <a:pt x="2139315" y="0"/>
                </a:lnTo>
                <a:lnTo>
                  <a:pt x="2139315" y="378841"/>
                </a:lnTo>
                <a:lnTo>
                  <a:pt x="2458999" y="378841"/>
                </a:lnTo>
                <a:lnTo>
                  <a:pt x="2589504" y="378841"/>
                </a:lnTo>
                <a:lnTo>
                  <a:pt x="2589504" y="0"/>
                </a:lnTo>
                <a:close/>
              </a:path>
              <a:path w="3382010" h="2129154">
                <a:moveTo>
                  <a:pt x="3381464" y="0"/>
                </a:moveTo>
                <a:lnTo>
                  <a:pt x="2893911" y="0"/>
                </a:lnTo>
                <a:lnTo>
                  <a:pt x="2595676" y="0"/>
                </a:lnTo>
                <a:lnTo>
                  <a:pt x="2595676" y="378841"/>
                </a:lnTo>
                <a:lnTo>
                  <a:pt x="3083153" y="378841"/>
                </a:lnTo>
                <a:lnTo>
                  <a:pt x="3381464" y="378841"/>
                </a:lnTo>
                <a:lnTo>
                  <a:pt x="3381464" y="0"/>
                </a:lnTo>
                <a:close/>
              </a:path>
            </a:pathLst>
          </a:custGeom>
          <a:solidFill>
            <a:srgbClr val="CCEC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2525852" y="5945978"/>
          <a:ext cx="3470275" cy="2134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3560"/>
                <a:gridCol w="511175"/>
                <a:gridCol w="471804"/>
                <a:gridCol w="612775"/>
                <a:gridCol w="456564"/>
                <a:gridCol w="792479"/>
              </a:tblGrid>
              <a:tr h="384810">
                <a:tc>
                  <a:txBody>
                    <a:bodyPr/>
                    <a:lstStyle/>
                    <a:p>
                      <a:pPr marL="8890" marR="198120">
                        <a:lnSpc>
                          <a:spcPct val="181300"/>
                        </a:lnSpc>
                        <a:spcBef>
                          <a:spcPts val="85"/>
                        </a:spcBef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Kriterien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Status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07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62865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M</a:t>
                      </a:r>
                      <a:r>
                        <a:rPr dirty="0" sz="500" spc="1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Elektropho-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rese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34925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M</a:t>
                      </a:r>
                      <a:r>
                        <a:rPr dirty="0" sz="500" spc="1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Immunfixa-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tion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10160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Freie</a:t>
                      </a:r>
                      <a:r>
                        <a:rPr dirty="0" sz="500" spc="4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Leichtket-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b="1">
                          <a:latin typeface="DejaVu Sans"/>
                          <a:cs typeface="DejaVu Sans"/>
                        </a:rPr>
                        <a:t>ten</a:t>
                      </a:r>
                      <a:r>
                        <a:rPr dirty="0" sz="500" spc="9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b="1">
                          <a:latin typeface="DejaVu Sans"/>
                          <a:cs typeface="DejaVu Sans"/>
                        </a:rPr>
                        <a:t>(FLC-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Quoti-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ent</a:t>
                      </a:r>
                      <a:r>
                        <a:rPr dirty="0" baseline="24691" sz="675" spc="-15" b="1">
                          <a:latin typeface="DejaVu Sans"/>
                          <a:cs typeface="DejaVu Sans"/>
                        </a:rPr>
                        <a:t>1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45720">
                        <a:lnSpc>
                          <a:spcPts val="570"/>
                        </a:lnSpc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Weichteil-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Manifesta-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tion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174625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Plasmazellen</a:t>
                      </a:r>
                      <a:r>
                        <a:rPr dirty="0" sz="500" spc="8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 b="1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Knochenmark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577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20">
                          <a:latin typeface="DejaVu Sans"/>
                          <a:cs typeface="DejaVu Sans"/>
                        </a:rPr>
                        <a:t>sCR</a:t>
                      </a:r>
                      <a:r>
                        <a:rPr dirty="0" baseline="24691" sz="675" spc="-30">
                          <a:latin typeface="DejaVu Sans"/>
                          <a:cs typeface="DejaVu Sans"/>
                        </a:rPr>
                        <a:t>2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  <a:p>
                      <a:pPr marL="33655" marR="55880">
                        <a:lnSpc>
                          <a:spcPts val="570"/>
                        </a:lnSpc>
                        <a:spcBef>
                          <a:spcPts val="5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(alle</a:t>
                      </a:r>
                      <a:r>
                        <a:rPr dirty="0" sz="500" spc="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Kriterien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sind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erfüllt)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6223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weisbar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Urin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normalisiert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4699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weisbar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≤</a:t>
                      </a:r>
                      <a:r>
                        <a:rPr dirty="0" sz="500" spc="1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5</a:t>
                      </a:r>
                      <a:r>
                        <a:rPr dirty="0" sz="500" spc="1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%;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62230">
                        <a:lnSpc>
                          <a:spcPts val="570"/>
                        </a:lnSpc>
                        <a:spcBef>
                          <a:spcPts val="535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keine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klonalen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Plas-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mazellen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nachweis-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bar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(Immunhistoche-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mie)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522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25">
                          <a:latin typeface="DejaVu Sans"/>
                          <a:cs typeface="DejaVu Sans"/>
                        </a:rPr>
                        <a:t>CR</a:t>
                      </a:r>
                      <a:r>
                        <a:rPr dirty="0" baseline="24691" sz="675" spc="-37">
                          <a:latin typeface="DejaVu Sans"/>
                          <a:cs typeface="DejaVu Sans"/>
                        </a:rPr>
                        <a:t>3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  <a:p>
                      <a:pPr marL="33655" marR="106045">
                        <a:lnSpc>
                          <a:spcPts val="570"/>
                        </a:lnSpc>
                        <a:spcBef>
                          <a:spcPts val="530"/>
                        </a:spcBef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(alle</a:t>
                      </a:r>
                      <a:r>
                        <a:rPr dirty="0" sz="500" spc="2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Krite-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b="1">
                          <a:latin typeface="DejaVu Sans"/>
                          <a:cs typeface="DejaVu Sans"/>
                        </a:rPr>
                        <a:t>rien</a:t>
                      </a:r>
                      <a:r>
                        <a:rPr dirty="0" sz="500" spc="3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sind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erfüllt)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6223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weisbar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Urin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4699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weisbar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u="sng" sz="500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&lt;</a:t>
                      </a:r>
                      <a:r>
                        <a:rPr dirty="0" u="sng" sz="500" spc="1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5</a:t>
                      </a:r>
                      <a:r>
                        <a:rPr dirty="0" u="sng" sz="500" spc="1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 spc="-50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%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649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VGPR</a:t>
                      </a:r>
                      <a:r>
                        <a:rPr dirty="0" baseline="24691" sz="675" spc="-15">
                          <a:latin typeface="DejaVu Sans"/>
                          <a:cs typeface="DejaVu Sans"/>
                        </a:rPr>
                        <a:t>4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  <a:p>
                      <a:pPr marL="33655" marR="55880">
                        <a:lnSpc>
                          <a:spcPts val="570"/>
                        </a:lnSpc>
                        <a:spcBef>
                          <a:spcPts val="5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(alle</a:t>
                      </a:r>
                      <a:r>
                        <a:rPr dirty="0" sz="500" spc="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Kriterien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sind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erfüllt)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85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1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90%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33020">
                        <a:lnSpc>
                          <a:spcPts val="570"/>
                        </a:lnSpc>
                        <a:spcBef>
                          <a:spcPts val="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Reduktion</a:t>
                      </a:r>
                      <a:r>
                        <a:rPr dirty="0" sz="500" spc="6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 spc="-2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und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85090">
                        <a:lnSpc>
                          <a:spcPts val="570"/>
                        </a:lnSpc>
                        <a:spcBef>
                          <a:spcPts val="515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&lt;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100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mg/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24h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Urin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oder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100330">
                        <a:lnSpc>
                          <a:spcPts val="570"/>
                        </a:lnSpc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nachweis-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 descr=""/>
          <p:cNvSpPr/>
          <p:nvPr/>
        </p:nvSpPr>
        <p:spPr>
          <a:xfrm>
            <a:off x="1778000" y="1879599"/>
            <a:ext cx="4889500" cy="6921500"/>
          </a:xfrm>
          <a:custGeom>
            <a:avLst/>
            <a:gdLst/>
            <a:ahLst/>
            <a:cxnLst/>
            <a:rect l="l" t="t" r="r" b="b"/>
            <a:pathLst>
              <a:path w="4889500" h="6921500">
                <a:moveTo>
                  <a:pt x="0" y="0"/>
                </a:moveTo>
                <a:lnTo>
                  <a:pt x="4889499" y="0"/>
                </a:lnTo>
                <a:lnTo>
                  <a:pt x="4889499" y="6921500"/>
                </a:lnTo>
                <a:lnTo>
                  <a:pt x="0" y="69215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944726" y="8493910"/>
            <a:ext cx="151765" cy="1441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750" spc="-25">
                <a:latin typeface="DejaVu Sans"/>
                <a:cs typeface="DejaVu Sans"/>
              </a:rPr>
              <a:t>20</a:t>
            </a:r>
            <a:endParaRPr sz="750">
              <a:latin typeface="DejaVu Sans"/>
              <a:cs typeface="DejaVu Sans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8325167" y="2584995"/>
            <a:ext cx="3390265" cy="2863850"/>
          </a:xfrm>
          <a:custGeom>
            <a:avLst/>
            <a:gdLst/>
            <a:ahLst/>
            <a:cxnLst/>
            <a:rect l="l" t="t" r="r" b="b"/>
            <a:pathLst>
              <a:path w="3390265" h="2863850">
                <a:moveTo>
                  <a:pt x="538810" y="1931212"/>
                </a:moveTo>
                <a:lnTo>
                  <a:pt x="0" y="1931212"/>
                </a:lnTo>
                <a:lnTo>
                  <a:pt x="0" y="2531948"/>
                </a:lnTo>
                <a:lnTo>
                  <a:pt x="0" y="2863761"/>
                </a:lnTo>
                <a:lnTo>
                  <a:pt x="538810" y="2863761"/>
                </a:lnTo>
                <a:lnTo>
                  <a:pt x="538810" y="2263025"/>
                </a:lnTo>
                <a:lnTo>
                  <a:pt x="538810" y="1931212"/>
                </a:lnTo>
                <a:close/>
              </a:path>
              <a:path w="3390265" h="2863850">
                <a:moveTo>
                  <a:pt x="538810" y="1690725"/>
                </a:moveTo>
                <a:lnTo>
                  <a:pt x="210731" y="1690725"/>
                </a:lnTo>
                <a:lnTo>
                  <a:pt x="0" y="1690725"/>
                </a:lnTo>
                <a:lnTo>
                  <a:pt x="0" y="1925040"/>
                </a:lnTo>
                <a:lnTo>
                  <a:pt x="328079" y="1925040"/>
                </a:lnTo>
                <a:lnTo>
                  <a:pt x="538810" y="1925040"/>
                </a:lnTo>
                <a:lnTo>
                  <a:pt x="538810" y="1690725"/>
                </a:lnTo>
                <a:close/>
              </a:path>
              <a:path w="3390265" h="2863850">
                <a:moveTo>
                  <a:pt x="538810" y="896543"/>
                </a:moveTo>
                <a:lnTo>
                  <a:pt x="0" y="896543"/>
                </a:lnTo>
                <a:lnTo>
                  <a:pt x="0" y="1425016"/>
                </a:lnTo>
                <a:lnTo>
                  <a:pt x="0" y="1684566"/>
                </a:lnTo>
                <a:lnTo>
                  <a:pt x="538810" y="1684566"/>
                </a:lnTo>
                <a:lnTo>
                  <a:pt x="538810" y="1156093"/>
                </a:lnTo>
                <a:lnTo>
                  <a:pt x="538810" y="896543"/>
                </a:lnTo>
                <a:close/>
              </a:path>
              <a:path w="3390265" h="2863850">
                <a:moveTo>
                  <a:pt x="538810" y="385013"/>
                </a:moveTo>
                <a:lnTo>
                  <a:pt x="142875" y="385013"/>
                </a:lnTo>
                <a:lnTo>
                  <a:pt x="0" y="385013"/>
                </a:lnTo>
                <a:lnTo>
                  <a:pt x="0" y="890384"/>
                </a:lnTo>
                <a:lnTo>
                  <a:pt x="395935" y="890384"/>
                </a:lnTo>
                <a:lnTo>
                  <a:pt x="538810" y="890384"/>
                </a:lnTo>
                <a:lnTo>
                  <a:pt x="538810" y="385013"/>
                </a:lnTo>
                <a:close/>
              </a:path>
              <a:path w="3390265" h="2863850">
                <a:moveTo>
                  <a:pt x="538810" y="0"/>
                </a:moveTo>
                <a:lnTo>
                  <a:pt x="174498" y="0"/>
                </a:lnTo>
                <a:lnTo>
                  <a:pt x="0" y="0"/>
                </a:lnTo>
                <a:lnTo>
                  <a:pt x="0" y="378841"/>
                </a:lnTo>
                <a:lnTo>
                  <a:pt x="364312" y="378841"/>
                </a:lnTo>
                <a:lnTo>
                  <a:pt x="538810" y="378841"/>
                </a:lnTo>
                <a:lnTo>
                  <a:pt x="538810" y="0"/>
                </a:lnTo>
                <a:close/>
              </a:path>
              <a:path w="3390265" h="2863850">
                <a:moveTo>
                  <a:pt x="1051445" y="0"/>
                </a:moveTo>
                <a:lnTo>
                  <a:pt x="703351" y="0"/>
                </a:lnTo>
                <a:lnTo>
                  <a:pt x="544982" y="0"/>
                </a:lnTo>
                <a:lnTo>
                  <a:pt x="544982" y="378841"/>
                </a:lnTo>
                <a:lnTo>
                  <a:pt x="893076" y="378841"/>
                </a:lnTo>
                <a:lnTo>
                  <a:pt x="1051445" y="378841"/>
                </a:lnTo>
                <a:lnTo>
                  <a:pt x="1051445" y="0"/>
                </a:lnTo>
                <a:close/>
              </a:path>
              <a:path w="3390265" h="2863850">
                <a:moveTo>
                  <a:pt x="1524533" y="0"/>
                </a:moveTo>
                <a:lnTo>
                  <a:pt x="1196213" y="0"/>
                </a:lnTo>
                <a:lnTo>
                  <a:pt x="1057617" y="0"/>
                </a:lnTo>
                <a:lnTo>
                  <a:pt x="1057617" y="378841"/>
                </a:lnTo>
                <a:lnTo>
                  <a:pt x="1385938" y="378841"/>
                </a:lnTo>
                <a:lnTo>
                  <a:pt x="1524533" y="378841"/>
                </a:lnTo>
                <a:lnTo>
                  <a:pt x="1524533" y="0"/>
                </a:lnTo>
                <a:close/>
              </a:path>
              <a:path w="3390265" h="2863850">
                <a:moveTo>
                  <a:pt x="2138705" y="0"/>
                </a:moveTo>
                <a:lnTo>
                  <a:pt x="1739798" y="0"/>
                </a:lnTo>
                <a:lnTo>
                  <a:pt x="1530718" y="0"/>
                </a:lnTo>
                <a:lnTo>
                  <a:pt x="1530718" y="378841"/>
                </a:lnTo>
                <a:lnTo>
                  <a:pt x="1929536" y="378841"/>
                </a:lnTo>
                <a:lnTo>
                  <a:pt x="2138705" y="378841"/>
                </a:lnTo>
                <a:lnTo>
                  <a:pt x="2138705" y="0"/>
                </a:lnTo>
                <a:close/>
              </a:path>
              <a:path w="3390265" h="2863850">
                <a:moveTo>
                  <a:pt x="2596235" y="0"/>
                </a:moveTo>
                <a:lnTo>
                  <a:pt x="2275649" y="0"/>
                </a:lnTo>
                <a:lnTo>
                  <a:pt x="2144877" y="0"/>
                </a:lnTo>
                <a:lnTo>
                  <a:pt x="2144877" y="378841"/>
                </a:lnTo>
                <a:lnTo>
                  <a:pt x="2465387" y="378841"/>
                </a:lnTo>
                <a:lnTo>
                  <a:pt x="2596235" y="378841"/>
                </a:lnTo>
                <a:lnTo>
                  <a:pt x="2596235" y="0"/>
                </a:lnTo>
                <a:close/>
              </a:path>
              <a:path w="3390265" h="2863850">
                <a:moveTo>
                  <a:pt x="3390252" y="0"/>
                </a:moveTo>
                <a:lnTo>
                  <a:pt x="2901429" y="0"/>
                </a:lnTo>
                <a:lnTo>
                  <a:pt x="2602420" y="0"/>
                </a:lnTo>
                <a:lnTo>
                  <a:pt x="2602420" y="378841"/>
                </a:lnTo>
                <a:lnTo>
                  <a:pt x="3091167" y="378841"/>
                </a:lnTo>
                <a:lnTo>
                  <a:pt x="3390252" y="378841"/>
                </a:lnTo>
                <a:lnTo>
                  <a:pt x="3390252" y="0"/>
                </a:lnTo>
                <a:close/>
              </a:path>
            </a:pathLst>
          </a:custGeom>
          <a:solidFill>
            <a:srgbClr val="CCEC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 descr=""/>
          <p:cNvGraphicFramePr>
            <a:graphicFrameLocks noGrp="1"/>
          </p:cNvGraphicFramePr>
          <p:nvPr/>
        </p:nvGraphicFramePr>
        <p:xfrm>
          <a:off x="8318995" y="2578828"/>
          <a:ext cx="3479165" cy="2868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830"/>
                <a:gridCol w="512445"/>
                <a:gridCol w="473075"/>
                <a:gridCol w="614044"/>
                <a:gridCol w="457200"/>
                <a:gridCol w="793750"/>
              </a:tblGrid>
              <a:tr h="384810">
                <a:tc>
                  <a:txBody>
                    <a:bodyPr/>
                    <a:lstStyle/>
                    <a:p>
                      <a:pPr marL="8890" marR="198755">
                        <a:lnSpc>
                          <a:spcPct val="181300"/>
                        </a:lnSpc>
                        <a:spcBef>
                          <a:spcPts val="85"/>
                        </a:spcBef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Kriterien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Status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07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63500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M</a:t>
                      </a:r>
                      <a:r>
                        <a:rPr dirty="0" sz="500" spc="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Elektropho-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rese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34925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M</a:t>
                      </a:r>
                      <a:r>
                        <a:rPr dirty="0" sz="500" spc="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Immunfixa-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tion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10160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Freie</a:t>
                      </a:r>
                      <a:r>
                        <a:rPr dirty="0" sz="500" spc="4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Leichtket-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b="1">
                          <a:latin typeface="DejaVu Sans"/>
                          <a:cs typeface="DejaVu Sans"/>
                        </a:rPr>
                        <a:t>ten</a:t>
                      </a:r>
                      <a:r>
                        <a:rPr dirty="0" sz="500" spc="10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b="1">
                          <a:latin typeface="DejaVu Sans"/>
                          <a:cs typeface="DejaVu Sans"/>
                        </a:rPr>
                        <a:t>(FLC-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Quoti-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88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ent</a:t>
                      </a:r>
                      <a:r>
                        <a:rPr dirty="0" baseline="24691" sz="675" spc="-15" b="1">
                          <a:latin typeface="DejaVu Sans"/>
                          <a:cs typeface="DejaVu Sans"/>
                        </a:rPr>
                        <a:t>1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45085">
                        <a:lnSpc>
                          <a:spcPts val="570"/>
                        </a:lnSpc>
                      </a:pPr>
                      <a:r>
                        <a:rPr dirty="0" sz="500" spc="-10" b="1">
                          <a:latin typeface="DejaVu Sans"/>
                          <a:cs typeface="DejaVu Sans"/>
                        </a:rPr>
                        <a:t>Weichteil-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Manifesta-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 b="1">
                          <a:latin typeface="DejaVu Sans"/>
                          <a:cs typeface="DejaVu Sans"/>
                        </a:rPr>
                        <a:t>tion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8890" marR="175260">
                        <a:lnSpc>
                          <a:spcPts val="570"/>
                        </a:lnSpc>
                      </a:pPr>
                      <a:r>
                        <a:rPr dirty="0" sz="500" b="1">
                          <a:latin typeface="DejaVu Sans"/>
                          <a:cs typeface="DejaVu Sans"/>
                        </a:rPr>
                        <a:t>Plasmazellen</a:t>
                      </a:r>
                      <a:r>
                        <a:rPr dirty="0" sz="500" spc="8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 b="1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 b="1">
                          <a:latin typeface="DejaVu Sans"/>
                          <a:cs typeface="DejaVu Sans"/>
                        </a:rPr>
                        <a:t>Knochenmark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10922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kein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50">
                          <a:latin typeface="DejaVu Sans"/>
                          <a:cs typeface="DejaVu Sans"/>
                        </a:rPr>
                        <a:t>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6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5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Urin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nach-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weisbar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25">
                          <a:latin typeface="DejaVu Sans"/>
                          <a:cs typeface="DejaVu Sans"/>
                        </a:rPr>
                        <a:t>PR</a:t>
                      </a:r>
                      <a:r>
                        <a:rPr dirty="0" baseline="24691" sz="675" spc="-37">
                          <a:latin typeface="DejaVu Sans"/>
                          <a:cs typeface="DejaVu Sans"/>
                        </a:rPr>
                        <a:t>5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85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1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50%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33020">
                        <a:lnSpc>
                          <a:spcPts val="570"/>
                        </a:lnSpc>
                        <a:spcBef>
                          <a:spcPts val="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Reduktion</a:t>
                      </a:r>
                      <a:r>
                        <a:rPr dirty="0" sz="500" spc="7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5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 spc="-2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und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>
                        <a:lnSpc>
                          <a:spcPts val="585"/>
                        </a:lnSpc>
                        <a:spcBef>
                          <a:spcPts val="475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1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90%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33020">
                        <a:lnSpc>
                          <a:spcPts val="570"/>
                        </a:lnSpc>
                        <a:spcBef>
                          <a:spcPts val="25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Reduktion</a:t>
                      </a:r>
                      <a:r>
                        <a:rPr dirty="0" sz="500" spc="7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Urin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oder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50">
                          <a:latin typeface="DejaVu Sans"/>
                          <a:cs typeface="DejaVu Sans"/>
                        </a:rPr>
                        <a:t>&lt;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200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mg/24h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1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Urin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7620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50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%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Reduk-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tion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des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Quoti-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enten,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falls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M-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6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bestimmbar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85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50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50">
                          <a:latin typeface="DejaVu Sans"/>
                          <a:cs typeface="DejaVu Sans"/>
                        </a:rPr>
                        <a:t>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>
                        <a:lnSpc>
                          <a:spcPts val="585"/>
                        </a:lnSpc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Reduktion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83820">
                        <a:lnSpc>
                          <a:spcPts val="570"/>
                        </a:lnSpc>
                        <a:spcBef>
                          <a:spcPts val="535"/>
                        </a:spcBef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(obligates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Kriterium)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4699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50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%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Reduktion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der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Infiltration,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falls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Anteil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vor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Therapie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5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30%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falls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M-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Protein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sz="500" spc="5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FLC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Quotient</a:t>
                      </a:r>
                      <a:r>
                        <a:rPr dirty="0" sz="500" spc="6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nicht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bestimmbar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2400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25">
                          <a:latin typeface="DejaVu Sans"/>
                          <a:cs typeface="DejaVu Sans"/>
                        </a:rPr>
                        <a:t>SD</a:t>
                      </a:r>
                      <a:r>
                        <a:rPr dirty="0" baseline="24691" sz="675" spc="-37">
                          <a:latin typeface="DejaVu Sans"/>
                          <a:cs typeface="DejaVu Sans"/>
                        </a:rPr>
                        <a:t>6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weder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Kriterien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von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sCR,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CR,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VGPR,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PR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noch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PD</a:t>
                      </a:r>
                      <a:r>
                        <a:rPr dirty="0" sz="500" spc="3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erfüllt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8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500" spc="-25">
                          <a:latin typeface="DejaVu Sans"/>
                          <a:cs typeface="DejaVu Sans"/>
                        </a:rPr>
                        <a:t>PD</a:t>
                      </a:r>
                      <a:r>
                        <a:rPr dirty="0" baseline="24691" sz="675" spc="-37">
                          <a:latin typeface="DejaVu Sans"/>
                          <a:cs typeface="DejaVu Sans"/>
                        </a:rPr>
                        <a:t>7</a:t>
                      </a:r>
                      <a:endParaRPr baseline="24691" sz="675">
                        <a:latin typeface="DejaVu Sans"/>
                        <a:cs typeface="DejaVu Sans"/>
                      </a:endParaRPr>
                    </a:p>
                    <a:p>
                      <a:pPr marL="33655" marR="74930">
                        <a:lnSpc>
                          <a:spcPts val="570"/>
                        </a:lnSpc>
                        <a:spcBef>
                          <a:spcPts val="530"/>
                        </a:spcBef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(mindestens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ein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Kriterium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ist</a:t>
                      </a:r>
                      <a:r>
                        <a:rPr dirty="0" sz="500" spc="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erfüllt,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oder</a:t>
                      </a:r>
                      <a:r>
                        <a:rPr dirty="0" sz="500" spc="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neue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Symptome</a:t>
                      </a:r>
                      <a:r>
                        <a:rPr dirty="0" baseline="24691" sz="675" spc="-15">
                          <a:latin typeface="DejaVu Sans"/>
                          <a:cs typeface="DejaVu Sans"/>
                        </a:rPr>
                        <a:t>8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)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1714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585"/>
                        </a:lnSpc>
                        <a:spcBef>
                          <a:spcPts val="5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1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25%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26034">
                        <a:lnSpc>
                          <a:spcPts val="570"/>
                        </a:lnSpc>
                        <a:spcBef>
                          <a:spcPts val="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Anstieg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Serum</a:t>
                      </a:r>
                      <a:r>
                        <a:rPr dirty="0" sz="500" spc="5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 spc="-2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u="none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absolut</a:t>
                      </a:r>
                      <a:r>
                        <a:rPr dirty="0" u="none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u="none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 spc="-25">
                          <a:latin typeface="DejaVu Sans"/>
                          <a:cs typeface="DejaVu Sans"/>
                        </a:rPr>
                        <a:t>0,5</a:t>
                      </a:r>
                      <a:r>
                        <a:rPr dirty="0" u="none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g/dl</a:t>
                      </a:r>
                      <a:r>
                        <a:rPr dirty="0" u="none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 spc="-10">
                          <a:latin typeface="DejaVu Sans"/>
                          <a:cs typeface="DejaVu Sans"/>
                        </a:rPr>
                        <a:t>und/oder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>
                        <a:lnSpc>
                          <a:spcPts val="585"/>
                        </a:lnSpc>
                        <a:spcBef>
                          <a:spcPts val="47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1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25%</a:t>
                      </a:r>
                      <a:endParaRPr sz="500">
                        <a:latin typeface="DejaVu Sans"/>
                        <a:cs typeface="DejaVu Sans"/>
                      </a:endParaRPr>
                    </a:p>
                    <a:p>
                      <a:pPr marL="33655" marR="33020">
                        <a:lnSpc>
                          <a:spcPts val="570"/>
                        </a:lnSpc>
                        <a:spcBef>
                          <a:spcPts val="30"/>
                        </a:spcBef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Reduktion</a:t>
                      </a:r>
                      <a:r>
                        <a:rPr dirty="0" sz="500" spc="7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5">
                          <a:latin typeface="DejaVu Sans"/>
                          <a:cs typeface="DejaVu Sans"/>
                        </a:rPr>
                        <a:t>im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Urin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oder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absolut</a:t>
                      </a:r>
                      <a:r>
                        <a:rPr dirty="0" sz="500" spc="4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50">
                          <a:latin typeface="DejaVu Sans"/>
                          <a:cs typeface="DejaVu Sans"/>
                        </a:rPr>
                        <a:t>≥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200</a:t>
                      </a:r>
                      <a:r>
                        <a:rPr dirty="0" sz="500" spc="5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mg/24h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7239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60325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25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%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Anstieg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des</a:t>
                      </a:r>
                      <a:r>
                        <a:rPr dirty="0" sz="500" spc="2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Quotienten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61594">
                        <a:lnSpc>
                          <a:spcPts val="570"/>
                        </a:lnSpc>
                      </a:pPr>
                      <a:r>
                        <a:rPr dirty="0" sz="500" spc="-10">
                          <a:latin typeface="DejaVu Sans"/>
                          <a:cs typeface="DejaVu Sans"/>
                        </a:rPr>
                        <a:t>Neuauftre-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ten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20">
                          <a:latin typeface="DejaVu Sans"/>
                          <a:cs typeface="DejaVu Sans"/>
                        </a:rPr>
                        <a:t>oder</a:t>
                      </a:r>
                      <a:r>
                        <a:rPr dirty="0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 spc="-10">
                          <a:latin typeface="DejaVu Sans"/>
                          <a:cs typeface="DejaVu Sans"/>
                        </a:rPr>
                        <a:t>Progress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3655" marR="93980">
                        <a:lnSpc>
                          <a:spcPts val="570"/>
                        </a:lnSpc>
                      </a:pPr>
                      <a:r>
                        <a:rPr dirty="0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25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%</a:t>
                      </a:r>
                      <a:r>
                        <a:rPr dirty="0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500">
                          <a:latin typeface="DejaVu Sans"/>
                          <a:cs typeface="DejaVu Sans"/>
                        </a:rPr>
                        <a:t>Anstieg</a:t>
                      </a:r>
                      <a:r>
                        <a:rPr dirty="0" sz="500" spc="2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sng" sz="500" spc="-25">
                          <a:uFill>
                            <a:solidFill>
                              <a:srgbClr val="000000"/>
                            </a:solidFill>
                          </a:uFill>
                          <a:latin typeface="DejaVu Sans"/>
                          <a:cs typeface="DejaVu Sans"/>
                        </a:rPr>
                        <a:t>und</a:t>
                      </a:r>
                      <a:r>
                        <a:rPr dirty="0" u="none" sz="500" spc="50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absolut</a:t>
                      </a:r>
                      <a:r>
                        <a:rPr dirty="0" u="none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um</a:t>
                      </a:r>
                      <a:r>
                        <a:rPr dirty="0" u="none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>
                          <a:latin typeface="DejaVu Sans"/>
                          <a:cs typeface="DejaVu Sans"/>
                        </a:rPr>
                        <a:t>&gt;</a:t>
                      </a:r>
                      <a:r>
                        <a:rPr dirty="0" u="none" sz="500" spc="3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u="none" sz="500" spc="-25">
                          <a:latin typeface="DejaVu Sans"/>
                          <a:cs typeface="DejaVu Sans"/>
                        </a:rPr>
                        <a:t>10%</a:t>
                      </a:r>
                      <a:endParaRPr sz="500">
                        <a:latin typeface="DejaVu Sans"/>
                        <a:cs typeface="DejaVu Sans"/>
                      </a:endParaRPr>
                    </a:p>
                  </a:txBody>
                  <a:tcPr marL="0" marR="0" marB="0" marT="508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 descr=""/>
          <p:cNvSpPr txBox="1"/>
          <p:nvPr/>
        </p:nvSpPr>
        <p:spPr>
          <a:xfrm>
            <a:off x="8306294" y="5530677"/>
            <a:ext cx="1310005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65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Weitere</a:t>
            </a:r>
            <a:r>
              <a:rPr dirty="0" u="sng" sz="650" spc="-3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dirty="0" u="sng" sz="65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Definitionen</a:t>
            </a:r>
            <a:r>
              <a:rPr dirty="0" u="sng" sz="650" spc="-3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dirty="0" u="sng" sz="650" spc="-1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betreffen:</a:t>
            </a:r>
            <a:endParaRPr sz="650">
              <a:latin typeface="DejaVu Sans"/>
              <a:cs typeface="DejaVu San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306294" y="5727990"/>
            <a:ext cx="882650" cy="1244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65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Refraktäres</a:t>
            </a:r>
            <a:r>
              <a:rPr dirty="0" u="sng" sz="650" spc="-35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 </a:t>
            </a:r>
            <a:r>
              <a:rPr dirty="0" u="sng" sz="650" spc="-1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Myelom:</a:t>
            </a:r>
            <a:endParaRPr sz="650">
              <a:latin typeface="DejaVu Sans"/>
              <a:cs typeface="DejaVu San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306294" y="5925303"/>
            <a:ext cx="3058160" cy="2097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0350" indent="-100965">
              <a:lnSpc>
                <a:spcPct val="100000"/>
              </a:lnSpc>
              <a:spcBef>
                <a:spcPts val="95"/>
              </a:spcBef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Fortschreiten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der</a:t>
            </a:r>
            <a:r>
              <a:rPr dirty="0" sz="650" spc="-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Erkrankung</a:t>
            </a:r>
            <a:r>
              <a:rPr dirty="0" sz="650" spc="-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unter</a:t>
            </a:r>
            <a:r>
              <a:rPr dirty="0" sz="650" spc="-3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Therapie</a:t>
            </a:r>
            <a:r>
              <a:rPr dirty="0" sz="650" spc="-30">
                <a:latin typeface="DejaVu Sans"/>
                <a:cs typeface="DejaVu Sans"/>
              </a:rPr>
              <a:t> </a:t>
            </a:r>
            <a:r>
              <a:rPr dirty="0" sz="650" spc="-20">
                <a:latin typeface="DejaVu Sans"/>
                <a:cs typeface="DejaVu Sans"/>
              </a:rPr>
              <a:t>oder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spcBef>
                <a:spcPts val="5"/>
              </a:spcBef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innerhalb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von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60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Tagen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nach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Therapie.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dirty="0" sz="650">
                <a:latin typeface="DejaVu Sans"/>
                <a:cs typeface="DejaVu Sans"/>
              </a:rPr>
              <a:t>Minor</a:t>
            </a:r>
            <a:r>
              <a:rPr dirty="0" sz="650" spc="-3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response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(MR)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bei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rezidivierten,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refraktären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Myelomerkrankungen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Reduktion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des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Serum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M-</a:t>
            </a:r>
            <a:r>
              <a:rPr dirty="0" sz="650">
                <a:latin typeface="DejaVu Sans"/>
                <a:cs typeface="DejaVu Sans"/>
              </a:rPr>
              <a:t>Gradienten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&gt;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25%,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aber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&lt;</a:t>
            </a:r>
            <a:r>
              <a:rPr dirty="0" sz="650" spc="-2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49%</a:t>
            </a:r>
            <a:r>
              <a:rPr dirty="0" sz="650" spc="-25">
                <a:latin typeface="DejaVu Sans"/>
                <a:cs typeface="DejaVu Sans"/>
              </a:rPr>
              <a:t> UND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Reduktion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des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Urin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M-</a:t>
            </a:r>
            <a:r>
              <a:rPr dirty="0" sz="650">
                <a:latin typeface="DejaVu Sans"/>
                <a:cs typeface="DejaVu Sans"/>
              </a:rPr>
              <a:t>Gradienten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um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50-</a:t>
            </a:r>
            <a:r>
              <a:rPr dirty="0" sz="650">
                <a:latin typeface="DejaVu Sans"/>
                <a:cs typeface="DejaVu Sans"/>
              </a:rPr>
              <a:t>89%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(&gt;200mg/24h)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 spc="-10">
                <a:latin typeface="DejaVu Sans"/>
                <a:cs typeface="DejaVu Sans"/>
              </a:rPr>
              <a:t>Größenreduktion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von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Weichteilmanifestationen</a:t>
            </a:r>
            <a:r>
              <a:rPr dirty="0" sz="650" spc="5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um</a:t>
            </a:r>
            <a:r>
              <a:rPr dirty="0" sz="650" spc="5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24-</a:t>
            </a:r>
            <a:r>
              <a:rPr dirty="0" sz="650" spc="-25">
                <a:latin typeface="DejaVu Sans"/>
                <a:cs typeface="DejaVu Sans"/>
              </a:rPr>
              <a:t>49%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spcBef>
                <a:spcPts val="5"/>
              </a:spcBef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keine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Zunahme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Anzahl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und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Größen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von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Osteolysen.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</a:pPr>
            <a:r>
              <a:rPr dirty="0" sz="650">
                <a:latin typeface="DejaVu Sans"/>
                <a:cs typeface="DejaVu Sans"/>
              </a:rPr>
              <a:t>Übergang</a:t>
            </a:r>
            <a:r>
              <a:rPr dirty="0" sz="650" spc="-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in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ein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aktives</a:t>
            </a:r>
            <a:r>
              <a:rPr dirty="0" sz="650" spc="-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Myelom bei</a:t>
            </a:r>
            <a:r>
              <a:rPr dirty="0" sz="650" spc="-5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bestehendem</a:t>
            </a:r>
            <a:r>
              <a:rPr dirty="0" sz="65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Smouldering myeloma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Kriterien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der</a:t>
            </a:r>
            <a:r>
              <a:rPr dirty="0" sz="650" spc="-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PD</a:t>
            </a:r>
            <a:r>
              <a:rPr dirty="0" sz="650" spc="-10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nach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>
                <a:latin typeface="DejaVu Sans"/>
                <a:cs typeface="DejaVu Sans"/>
              </a:rPr>
              <a:t>IMWG</a:t>
            </a:r>
            <a:r>
              <a:rPr dirty="0" sz="650" spc="-10">
                <a:latin typeface="DejaVu Sans"/>
                <a:cs typeface="DejaVu Sans"/>
              </a:rPr>
              <a:t> </a:t>
            </a:r>
            <a:r>
              <a:rPr dirty="0" sz="650" spc="-20">
                <a:latin typeface="DejaVu Sans"/>
                <a:cs typeface="DejaVu Sans"/>
              </a:rPr>
              <a:t>oder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>
                <a:latin typeface="DejaVu Sans"/>
                <a:cs typeface="DejaVu Sans"/>
              </a:rPr>
              <a:t>positive</a:t>
            </a:r>
            <a:r>
              <a:rPr dirty="0" sz="650" spc="-2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CRAB-</a:t>
            </a:r>
            <a:r>
              <a:rPr dirty="0" sz="650">
                <a:latin typeface="DejaVu Sans"/>
                <a:cs typeface="DejaVu Sans"/>
              </a:rPr>
              <a:t>Kriterien</a:t>
            </a:r>
            <a:r>
              <a:rPr dirty="0" sz="650" spc="-15">
                <a:latin typeface="DejaVu Sans"/>
                <a:cs typeface="DejaVu Sans"/>
              </a:rPr>
              <a:t> </a:t>
            </a:r>
            <a:r>
              <a:rPr dirty="0" sz="650" spc="-20">
                <a:latin typeface="DejaVu Sans"/>
                <a:cs typeface="DejaVu Sans"/>
              </a:rPr>
              <a:t>oder</a:t>
            </a:r>
            <a:endParaRPr sz="65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DejaVu Sans"/>
              <a:buChar char="•"/>
            </a:pPr>
            <a:endParaRPr sz="650">
              <a:latin typeface="DejaVu Sans"/>
              <a:cs typeface="DejaVu Sans"/>
            </a:endParaRPr>
          </a:p>
          <a:p>
            <a:pPr marL="260350" indent="-100965">
              <a:lnSpc>
                <a:spcPct val="100000"/>
              </a:lnSpc>
              <a:buChar char="•"/>
              <a:tabLst>
                <a:tab pos="260350" algn="l"/>
              </a:tabLst>
            </a:pPr>
            <a:r>
              <a:rPr dirty="0" sz="650" spc="-10">
                <a:latin typeface="DejaVu Sans"/>
                <a:cs typeface="DejaVu Sans"/>
              </a:rPr>
              <a:t>Entwicklung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extramedullärer</a:t>
            </a:r>
            <a:r>
              <a:rPr dirty="0" sz="650" spc="70">
                <a:latin typeface="DejaVu Sans"/>
                <a:cs typeface="DejaVu Sans"/>
              </a:rPr>
              <a:t> </a:t>
            </a:r>
            <a:r>
              <a:rPr dirty="0" sz="650" spc="-10">
                <a:latin typeface="DejaVu Sans"/>
                <a:cs typeface="DejaVu Sans"/>
              </a:rPr>
              <a:t>Weichteilmanifestationen.</a:t>
            </a:r>
            <a:endParaRPr sz="650">
              <a:latin typeface="DejaVu Sans"/>
              <a:cs typeface="DejaVu Sans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7569199" y="1879599"/>
            <a:ext cx="4902200" cy="6921500"/>
          </a:xfrm>
          <a:custGeom>
            <a:avLst/>
            <a:gdLst/>
            <a:ahLst/>
            <a:cxnLst/>
            <a:rect l="l" t="t" r="r" b="b"/>
            <a:pathLst>
              <a:path w="4902200" h="6921500">
                <a:moveTo>
                  <a:pt x="0" y="0"/>
                </a:moveTo>
                <a:lnTo>
                  <a:pt x="4902200" y="0"/>
                </a:lnTo>
                <a:lnTo>
                  <a:pt x="4902200" y="6921500"/>
                </a:lnTo>
                <a:lnTo>
                  <a:pt x="0" y="69215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039995">
              <a:lnSpc>
                <a:spcPct val="100000"/>
              </a:lnSpc>
              <a:spcBef>
                <a:spcPts val="100"/>
              </a:spcBef>
            </a:pPr>
            <a:r>
              <a:rPr dirty="0" spc="-395"/>
              <a:t>T</a:t>
            </a:r>
            <a:r>
              <a:rPr dirty="0" spc="200"/>
              <a:t>ables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41099" y="3087997"/>
            <a:ext cx="262636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b="1">
                <a:latin typeface="DejaVu Sans"/>
                <a:cs typeface="DejaVu Sans"/>
              </a:rPr>
              <a:t>7.4</a:t>
            </a:r>
            <a:r>
              <a:rPr dirty="0" sz="900" spc="175" b="1">
                <a:latin typeface="DejaVu Sans"/>
                <a:cs typeface="DejaVu Sans"/>
              </a:rPr>
              <a:t>  </a:t>
            </a:r>
            <a:r>
              <a:rPr dirty="0" sz="900" spc="-10" b="1">
                <a:latin typeface="DejaVu Sans"/>
                <a:cs typeface="DejaVu Sans"/>
              </a:rPr>
              <a:t>Anti-</a:t>
            </a:r>
            <a:r>
              <a:rPr dirty="0" sz="900" b="1">
                <a:latin typeface="DejaVu Sans"/>
                <a:cs typeface="DejaVu Sans"/>
              </a:rPr>
              <a:t>VEGF</a:t>
            </a:r>
            <a:r>
              <a:rPr dirty="0" sz="900" spc="10" b="1">
                <a:latin typeface="DejaVu Sans"/>
                <a:cs typeface="DejaVu Sans"/>
              </a:rPr>
              <a:t> </a:t>
            </a:r>
            <a:r>
              <a:rPr dirty="0" sz="900" b="1">
                <a:latin typeface="DejaVu Sans"/>
                <a:cs typeface="DejaVu Sans"/>
              </a:rPr>
              <a:t>Therapie</a:t>
            </a:r>
            <a:r>
              <a:rPr dirty="0" sz="900" spc="10" b="1">
                <a:latin typeface="DejaVu Sans"/>
                <a:cs typeface="DejaVu Sans"/>
              </a:rPr>
              <a:t> </a:t>
            </a:r>
            <a:r>
              <a:rPr dirty="0" sz="900" spc="-10" b="1">
                <a:latin typeface="DejaVu Sans"/>
                <a:cs typeface="DejaVu Sans"/>
              </a:rPr>
              <a:t>(Bevacizumab)</a:t>
            </a:r>
            <a:endParaRPr sz="900">
              <a:latin typeface="DejaVu Sans"/>
              <a:cs typeface="DejaVu Sans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753799" y="3419786"/>
          <a:ext cx="7672705" cy="4405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690"/>
                <a:gridCol w="711835"/>
                <a:gridCol w="721994"/>
                <a:gridCol w="683259"/>
                <a:gridCol w="662939"/>
                <a:gridCol w="442595"/>
                <a:gridCol w="620395"/>
                <a:gridCol w="550545"/>
                <a:gridCol w="451485"/>
                <a:gridCol w="892175"/>
                <a:gridCol w="1155065"/>
              </a:tblGrid>
              <a:tr h="923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Erstautor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/</a:t>
                      </a:r>
                      <a:r>
                        <a:rPr dirty="0" sz="800" spc="-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Jahr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Studie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Patienten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Kontrolle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74295" indent="103505">
                        <a:lnSpc>
                          <a:spcPct val="146100"/>
                        </a:lnSpc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Neue Therapie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dirty="0" baseline="-24305" sz="1200" spc="-37" b="1">
                          <a:latin typeface="DejaVu Sans"/>
                          <a:cs typeface="DejaVu Sans"/>
                        </a:rPr>
                        <a:t>N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1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dirty="0" sz="800" spc="-25" b="1">
                          <a:latin typeface="DejaVu Sans"/>
                          <a:cs typeface="DejaVu Sans"/>
                        </a:rPr>
                        <a:t>RR</a:t>
                      </a:r>
                      <a:r>
                        <a:rPr dirty="0" baseline="24305" sz="1200" spc="-37" b="1">
                          <a:latin typeface="DejaVu Sans"/>
                          <a:cs typeface="DejaVu Sans"/>
                        </a:rPr>
                        <a:t>2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3664" marR="106045" indent="14604">
                        <a:lnSpc>
                          <a:spcPct val="1461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PFÜ</a:t>
                      </a:r>
                      <a:r>
                        <a:rPr dirty="0" baseline="24305" sz="1200" spc="-30" b="1">
                          <a:latin typeface="DejaVu Sans"/>
                          <a:cs typeface="DejaVu Sans"/>
                        </a:rPr>
                        <a:t>4 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(HR</a:t>
                      </a:r>
                      <a:r>
                        <a:rPr dirty="0" baseline="24305" sz="1200" spc="-30" b="1">
                          <a:latin typeface="DejaVu Sans"/>
                          <a:cs typeface="DejaVu Sans"/>
                        </a:rPr>
                        <a:t>3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)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ÜLZ</a:t>
                      </a:r>
                      <a:r>
                        <a:rPr dirty="0" baseline="24305" sz="1200" spc="-30" b="1">
                          <a:latin typeface="DejaVu Sans"/>
                          <a:cs typeface="DejaVu Sans"/>
                        </a:rPr>
                        <a:t>5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Anmerkung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DOI,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10" b="1">
                          <a:latin typeface="DejaVu Sans"/>
                          <a:cs typeface="DejaVu Sans"/>
                        </a:rPr>
                        <a:t>PMID</a:t>
                      </a:r>
                      <a:r>
                        <a:rPr dirty="0" baseline="24305" sz="1200" spc="-15" b="1">
                          <a:latin typeface="DejaVu Sans"/>
                          <a:cs typeface="DejaVu Sans"/>
                        </a:rPr>
                        <a:t>6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  <a:solidFill>
                      <a:srgbClr val="DBE5F1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260985">
                        <a:lnSpc>
                          <a:spcPct val="146100"/>
                        </a:lnSpc>
                      </a:pPr>
                      <a:r>
                        <a:rPr dirty="0" sz="800" spc="-35" b="1">
                          <a:latin typeface="DejaVu Sans"/>
                          <a:cs typeface="DejaVu Sans"/>
                        </a:rPr>
                        <a:t>Miller, 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2007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 marR="313055">
                        <a:lnSpc>
                          <a:spcPct val="146100"/>
                        </a:lnSpc>
                      </a:pPr>
                      <a:r>
                        <a:rPr dirty="0" sz="800" spc="-40" b="1">
                          <a:latin typeface="DejaVu Sans"/>
                          <a:cs typeface="DejaVu Sans"/>
                        </a:rPr>
                        <a:t>Gray, 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2009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E2100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Erstlinie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Pac</a:t>
                      </a:r>
                      <a:r>
                        <a:rPr dirty="0" baseline="24305" sz="1200" spc="-30" b="1">
                          <a:latin typeface="DejaVu Sans"/>
                          <a:cs typeface="DejaVu Sans"/>
                        </a:rPr>
                        <a:t>7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256540">
                        <a:lnSpc>
                          <a:spcPct val="146100"/>
                        </a:lnSpc>
                      </a:pPr>
                      <a:r>
                        <a:rPr dirty="0" sz="80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Pac</a:t>
                      </a:r>
                      <a:r>
                        <a:rPr dirty="0" sz="800" spc="-6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5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+ </a:t>
                      </a:r>
                      <a:r>
                        <a:rPr dirty="0" sz="800" spc="-25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Bev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5" b="1">
                          <a:latin typeface="DejaVu Sans"/>
                          <a:cs typeface="DejaVu Sans"/>
                        </a:rPr>
                        <a:t>722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21,2</a:t>
                      </a:r>
                      <a:r>
                        <a:rPr dirty="0" baseline="24305" sz="1200" spc="-15" b="1">
                          <a:latin typeface="DejaVu Sans"/>
                          <a:cs typeface="DejaVu Sans"/>
                        </a:rPr>
                        <a:t>6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  <a:p>
                      <a:pPr marL="81280" marR="126364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vs</a:t>
                      </a:r>
                      <a:r>
                        <a:rPr dirty="0" sz="800" spc="-5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5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36,9 </a:t>
                      </a: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&lt; </a:t>
                      </a:r>
                      <a:r>
                        <a:rPr dirty="0" sz="800" spc="-10" b="1">
                          <a:latin typeface="DejaVu Sans"/>
                          <a:cs typeface="DejaVu Sans"/>
                        </a:rPr>
                        <a:t>0,001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5,9</a:t>
                      </a:r>
                      <a:r>
                        <a:rPr dirty="0" sz="800" spc="-7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vs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11,8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800" spc="-1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0,60</a:t>
                      </a:r>
                      <a:r>
                        <a:rPr dirty="0" baseline="24305" sz="1200" spc="-15" b="1">
                          <a:latin typeface="DejaVu Sans"/>
                          <a:cs typeface="DejaVu Sans"/>
                        </a:rPr>
                        <a:t>10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  <a:p>
                      <a:pPr marL="81280" marR="144145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&lt;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0,001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99695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R="3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n.s.</a:t>
                      </a:r>
                      <a:r>
                        <a:rPr dirty="0" baseline="24305" sz="1200" spc="-15" b="1">
                          <a:latin typeface="DejaVu Sans"/>
                          <a:cs typeface="DejaVu Sans"/>
                        </a:rPr>
                        <a:t>9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156210">
                        <a:lnSpc>
                          <a:spcPct val="146100"/>
                        </a:lnSpc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PMID:</a:t>
                      </a:r>
                      <a:r>
                        <a:rPr dirty="0" sz="800" spc="-65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10">
                          <a:latin typeface="DejaVu Sans"/>
                          <a:cs typeface="DejaVu Sans"/>
                        </a:rPr>
                        <a:t>18160686 </a:t>
                      </a:r>
                      <a:r>
                        <a:rPr dirty="0" sz="800">
                          <a:latin typeface="DejaVu Sans"/>
                          <a:cs typeface="DejaVu Sans"/>
                        </a:rPr>
                        <a:t>DOI:</a:t>
                      </a:r>
                      <a:r>
                        <a:rPr dirty="0" sz="800" spc="-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10">
                          <a:latin typeface="DejaVu Sans"/>
                          <a:cs typeface="DejaVu Sans"/>
                        </a:rPr>
                        <a:t>10.1200/ </a:t>
                      </a:r>
                      <a:r>
                        <a:rPr dirty="0" sz="800" spc="-20">
                          <a:latin typeface="DejaVu Sans"/>
                          <a:cs typeface="DejaVu Sans"/>
                        </a:rPr>
                        <a:t>JCO.2008.21.6630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270510">
                        <a:lnSpc>
                          <a:spcPct val="1461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Miles, 2010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AVADO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Erstlinie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5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Doc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223520">
                        <a:lnSpc>
                          <a:spcPct val="146100"/>
                        </a:lnSpc>
                      </a:pPr>
                      <a:r>
                        <a:rPr dirty="0" sz="80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Doc</a:t>
                      </a:r>
                      <a:r>
                        <a:rPr dirty="0" sz="800" spc="-35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5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+ </a:t>
                      </a:r>
                      <a:r>
                        <a:rPr dirty="0" sz="800" spc="-25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Bev</a:t>
                      </a:r>
                      <a:r>
                        <a:rPr dirty="0" baseline="24305" sz="1200" spc="-37" b="1">
                          <a:latin typeface="DejaVu Sans"/>
                          <a:cs typeface="DejaVu Sans"/>
                        </a:rPr>
                        <a:t>11</a:t>
                      </a:r>
                      <a:endParaRPr baseline="24305" sz="12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5" b="1">
                          <a:latin typeface="DejaVu Sans"/>
                          <a:cs typeface="DejaVu Sans"/>
                        </a:rPr>
                        <a:t>488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46,4</a:t>
                      </a:r>
                      <a:r>
                        <a:rPr dirty="0" sz="800" spc="-45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vs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64,1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 marR="144145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=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0,0003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8,1</a:t>
                      </a:r>
                      <a:r>
                        <a:rPr dirty="0" sz="800" spc="-7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vs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10,0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0,67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 marR="74295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=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0,0002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99695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R="73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n.s.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156210">
                        <a:lnSpc>
                          <a:spcPct val="146100"/>
                        </a:lnSpc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DOI:</a:t>
                      </a:r>
                      <a:r>
                        <a:rPr dirty="0" sz="800" spc="-40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10">
                          <a:latin typeface="DejaVu Sans"/>
                          <a:cs typeface="DejaVu Sans"/>
                        </a:rPr>
                        <a:t>10.1200/ </a:t>
                      </a:r>
                      <a:r>
                        <a:rPr dirty="0" sz="800" spc="-20">
                          <a:latin typeface="DejaVu Sans"/>
                          <a:cs typeface="DejaVu Sans"/>
                        </a:rPr>
                        <a:t>JCO.2008.21.6457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</a:tr>
              <a:tr h="923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99695">
                        <a:lnSpc>
                          <a:spcPct val="1461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Valachis, 2010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Erstlinie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+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10" b="1">
                          <a:latin typeface="DejaVu Sans"/>
                          <a:cs typeface="DejaVu Sans"/>
                        </a:rPr>
                        <a:t>spätere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solidFill>
                            <a:srgbClr val="FF0000"/>
                          </a:solidFill>
                          <a:latin typeface="DejaVu Sans"/>
                          <a:cs typeface="DejaVu Sans"/>
                        </a:rPr>
                        <a:t>Chemo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1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Chemo-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80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+</a:t>
                      </a: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25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Bev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3163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1,26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 marR="74295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&lt;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0,00001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99695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dirty="0" sz="800" spc="-20" b="1">
                          <a:solidFill>
                            <a:srgbClr val="00B050"/>
                          </a:solidFill>
                          <a:latin typeface="DejaVu Sans"/>
                          <a:cs typeface="DejaVu Sans"/>
                        </a:rPr>
                        <a:t>0,70</a:t>
                      </a:r>
                      <a:endParaRPr sz="800">
                        <a:latin typeface="DejaVu Sans"/>
                        <a:cs typeface="DejaVu Sans"/>
                      </a:endParaRPr>
                    </a:p>
                    <a:p>
                      <a:pPr marL="81280" marR="74295">
                        <a:lnSpc>
                          <a:spcPct val="146100"/>
                        </a:lnSpc>
                      </a:pPr>
                      <a:r>
                        <a:rPr dirty="0" sz="800" b="1">
                          <a:latin typeface="DejaVu Sans"/>
                          <a:cs typeface="DejaVu Sans"/>
                        </a:rPr>
                        <a:t>p</a:t>
                      </a:r>
                      <a:r>
                        <a:rPr dirty="0" sz="800" spc="-20" b="1">
                          <a:latin typeface="DejaVu Sans"/>
                          <a:cs typeface="DejaVu Sans"/>
                        </a:rPr>
                        <a:t> </a:t>
                      </a:r>
                      <a:r>
                        <a:rPr dirty="0" sz="800" spc="-60" b="1">
                          <a:latin typeface="DejaVu Sans"/>
                          <a:cs typeface="DejaVu Sans"/>
                        </a:rPr>
                        <a:t>&lt; </a:t>
                      </a:r>
                      <a:r>
                        <a:rPr dirty="0" sz="800" spc="-25" b="1">
                          <a:latin typeface="DejaVu Sans"/>
                          <a:cs typeface="DejaVu Sans"/>
                        </a:rPr>
                        <a:t>0,0001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99695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R="73025">
                        <a:lnSpc>
                          <a:spcPct val="100000"/>
                        </a:lnSpc>
                      </a:pPr>
                      <a:r>
                        <a:rPr dirty="0" sz="800" spc="-20" b="1">
                          <a:latin typeface="DejaVu Sans"/>
                          <a:cs typeface="DejaVu Sans"/>
                        </a:rPr>
                        <a:t>n.s.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R="1905">
                        <a:lnSpc>
                          <a:spcPct val="100000"/>
                        </a:lnSpc>
                      </a:pPr>
                      <a:r>
                        <a:rPr dirty="0" sz="800" spc="-10" b="1">
                          <a:latin typeface="DejaVu Sans"/>
                          <a:cs typeface="DejaVu Sans"/>
                        </a:rPr>
                        <a:t>Metaanalyse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1280" marR="73660">
                        <a:lnSpc>
                          <a:spcPct val="146100"/>
                        </a:lnSpc>
                      </a:pPr>
                      <a:r>
                        <a:rPr dirty="0" sz="800" spc="-10">
                          <a:latin typeface="DejaVu Sans"/>
                          <a:cs typeface="DejaVu Sans"/>
                        </a:rPr>
                        <a:t>DOI:10.1007/ </a:t>
                      </a:r>
                      <a:r>
                        <a:rPr dirty="0" sz="800" spc="-20">
                          <a:latin typeface="DejaVu Sans"/>
                          <a:cs typeface="DejaVu Sans"/>
                        </a:rPr>
                        <a:t>s10549-009-0727-</a:t>
                      </a:r>
                      <a:r>
                        <a:rPr dirty="0" sz="800" spc="-50">
                          <a:latin typeface="DejaVu Sans"/>
                          <a:cs typeface="DejaVu Sans"/>
                        </a:rPr>
                        <a:t>0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AFAFAF"/>
                      </a:solidFill>
                      <a:prstDash val="solid"/>
                    </a:lnL>
                    <a:lnR w="9525">
                      <a:solidFill>
                        <a:srgbClr val="AFAFAF"/>
                      </a:solidFill>
                      <a:prstDash val="solid"/>
                    </a:lnR>
                    <a:lnT w="9525">
                      <a:solidFill>
                        <a:srgbClr val="AFAFAF"/>
                      </a:solidFill>
                      <a:prstDash val="solid"/>
                    </a:lnT>
                    <a:lnB w="9525">
                      <a:solidFill>
                        <a:srgbClr val="AFAFA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10089552" y="8330637"/>
            <a:ext cx="175895" cy="1676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00" spc="-25">
                <a:latin typeface="DejaVu Serif"/>
                <a:cs typeface="DejaVu Serif"/>
              </a:rPr>
              <a:t>60</a:t>
            </a:r>
            <a:endParaRPr sz="900">
              <a:latin typeface="DejaVu Serif"/>
              <a:cs typeface="DejaVu Serif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803399" y="2082799"/>
            <a:ext cx="9398000" cy="6654800"/>
          </a:xfrm>
          <a:custGeom>
            <a:avLst/>
            <a:gdLst/>
            <a:ahLst/>
            <a:cxnLst/>
            <a:rect l="l" t="t" r="r" b="b"/>
            <a:pathLst>
              <a:path w="9398000" h="6654800">
                <a:moveTo>
                  <a:pt x="0" y="0"/>
                </a:moveTo>
                <a:lnTo>
                  <a:pt x="9398000" y="0"/>
                </a:lnTo>
                <a:lnTo>
                  <a:pt x="9398000" y="6654800"/>
                </a:lnTo>
                <a:lnTo>
                  <a:pt x="0" y="6654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DCDE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596765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Counters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3050" y="2089149"/>
            <a:ext cx="5448300" cy="19431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64135">
              <a:lnSpc>
                <a:spcPct val="100000"/>
              </a:lnSpc>
              <a:spcBef>
                <a:spcPts val="140"/>
              </a:spcBef>
            </a:pPr>
            <a:r>
              <a:rPr dirty="0" sz="2500" spc="-10" b="1">
                <a:latin typeface="Courier New"/>
                <a:cs typeface="Courier New"/>
              </a:rPr>
              <a:t>&lt;h1&gt;title&lt;/h1&gt;</a:t>
            </a:r>
            <a:endParaRPr sz="2500">
              <a:latin typeface="Courier New"/>
              <a:cs typeface="Courier New"/>
            </a:endParaRPr>
          </a:p>
          <a:p>
            <a:pPr marL="64135">
              <a:lnSpc>
                <a:spcPct val="100000"/>
              </a:lnSpc>
              <a:spcBef>
                <a:spcPts val="270"/>
              </a:spcBef>
            </a:pPr>
            <a:r>
              <a:rPr dirty="0" sz="2500" spc="-10" b="1">
                <a:latin typeface="Courier New"/>
                <a:cs typeface="Courier New"/>
              </a:rPr>
              <a:t>&lt;h2&gt;subtitle&lt;/h1&gt;</a:t>
            </a:r>
            <a:endParaRPr sz="2500">
              <a:latin typeface="Courier New"/>
              <a:cs typeface="Courier New"/>
            </a:endParaRPr>
          </a:p>
          <a:p>
            <a:pPr marL="64135">
              <a:lnSpc>
                <a:spcPct val="100000"/>
              </a:lnSpc>
              <a:spcBef>
                <a:spcPts val="270"/>
              </a:spcBef>
              <a:tabLst>
                <a:tab pos="2350770" algn="l"/>
              </a:tabLst>
            </a:pPr>
            <a:r>
              <a:rPr dirty="0" sz="2500" spc="-10" b="1">
                <a:latin typeface="Courier New"/>
                <a:cs typeface="Courier New"/>
              </a:rPr>
              <a:t>&lt;h2&gt;another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subtitle&lt;/h2&gt;</a:t>
            </a:r>
            <a:endParaRPr sz="2500">
              <a:latin typeface="Courier New"/>
              <a:cs typeface="Courier New"/>
            </a:endParaRPr>
          </a:p>
          <a:p>
            <a:pPr marL="64135">
              <a:lnSpc>
                <a:spcPct val="100000"/>
              </a:lnSpc>
              <a:spcBef>
                <a:spcPts val="270"/>
              </a:spcBef>
              <a:tabLst>
                <a:tab pos="1969770" algn="l"/>
              </a:tabLst>
            </a:pPr>
            <a:r>
              <a:rPr dirty="0" sz="2500" spc="-10" b="1">
                <a:latin typeface="Courier New"/>
                <a:cs typeface="Courier New"/>
              </a:rPr>
              <a:t>&lt;h1&gt;title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2&lt;/h1&gt;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59550" y="2089149"/>
            <a:ext cx="6223000" cy="66421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40"/>
              </a:spcBef>
              <a:tabLst>
                <a:tab pos="640080" algn="l"/>
              </a:tabLst>
            </a:pPr>
            <a:r>
              <a:rPr dirty="0" sz="2500" spc="-25" b="1">
                <a:latin typeface="Courier New"/>
                <a:cs typeface="Courier New"/>
              </a:rPr>
              <a:t>h1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 marR="1573530">
              <a:lnSpc>
                <a:spcPct val="109000"/>
              </a:lnSpc>
              <a:tabLst>
                <a:tab pos="3307715" algn="l"/>
                <a:tab pos="4069715" algn="l"/>
              </a:tabLst>
            </a:pP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counter-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increment</a:t>
            </a:r>
            <a:r>
              <a:rPr dirty="0" sz="2500" spc="-10" b="1">
                <a:latin typeface="Courier New"/>
                <a:cs typeface="Courier New"/>
              </a:rPr>
              <a:t>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c1; 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counter-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reset</a:t>
            </a:r>
            <a:r>
              <a:rPr dirty="0" sz="2500" spc="-10" b="1">
                <a:latin typeface="Courier New"/>
                <a:cs typeface="Courier New"/>
              </a:rPr>
              <a:t>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c2;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640080" algn="l"/>
              </a:tabLst>
            </a:pPr>
            <a:r>
              <a:rPr dirty="0" sz="2500" spc="-25" b="1">
                <a:latin typeface="Courier New"/>
                <a:cs typeface="Courier New"/>
              </a:rPr>
              <a:t>h2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4069715" algn="l"/>
              </a:tabLst>
            </a:pPr>
            <a:r>
              <a:rPr dirty="0" sz="2500" b="1">
                <a:latin typeface="Courier New"/>
                <a:cs typeface="Courier New"/>
              </a:rPr>
              <a:t>counter-</a:t>
            </a:r>
            <a:r>
              <a:rPr dirty="0" sz="2500" spc="-10" b="1">
                <a:latin typeface="Courier New"/>
                <a:cs typeface="Courier New"/>
              </a:rPr>
              <a:t>increment: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c2;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1974214" algn="l"/>
              </a:tabLst>
            </a:pPr>
            <a:r>
              <a:rPr dirty="0" sz="2500" spc="-10" b="1">
                <a:latin typeface="Courier New"/>
                <a:cs typeface="Courier New"/>
              </a:rPr>
              <a:t>h1:before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2164715" algn="l"/>
                <a:tab pos="4450715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content: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counter(c1)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"."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2500">
              <a:latin typeface="Courier New"/>
              <a:cs typeface="Courier New"/>
            </a:endParaRPr>
          </a:p>
          <a:p>
            <a:pPr algn="ctr" marR="3981450">
              <a:lnSpc>
                <a:spcPct val="100000"/>
              </a:lnSpc>
              <a:spcBef>
                <a:spcPts val="5"/>
              </a:spcBef>
              <a:tabLst>
                <a:tab pos="1905000" algn="l"/>
              </a:tabLst>
            </a:pPr>
            <a:r>
              <a:rPr dirty="0" sz="2500" spc="-10" b="1">
                <a:latin typeface="Courier New"/>
                <a:cs typeface="Courier New"/>
              </a:rPr>
              <a:t>h2:before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algn="ctr" marL="11430">
              <a:lnSpc>
                <a:spcPct val="100000"/>
              </a:lnSpc>
              <a:spcBef>
                <a:spcPts val="270"/>
              </a:spcBef>
              <a:tabLst>
                <a:tab pos="1726564" algn="l"/>
                <a:tab pos="4012565" algn="l"/>
              </a:tabLst>
            </a:pPr>
            <a:r>
              <a:rPr dirty="0" sz="2500" spc="-10" b="1">
                <a:latin typeface="Courier New"/>
                <a:cs typeface="Courier New"/>
              </a:rPr>
              <a:t>content: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counter</a:t>
            </a:r>
            <a:r>
              <a:rPr dirty="0" sz="2500" spc="-10" b="1">
                <a:latin typeface="Courier New"/>
                <a:cs typeface="Courier New"/>
              </a:rPr>
              <a:t>(c1)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"."</a:t>
            </a:r>
            <a:endParaRPr sz="2500">
              <a:latin typeface="Courier New"/>
              <a:cs typeface="Courier New"/>
            </a:endParaRPr>
          </a:p>
          <a:p>
            <a:pPr algn="ctr" marL="1155065">
              <a:lnSpc>
                <a:spcPct val="100000"/>
              </a:lnSpc>
              <a:spcBef>
                <a:spcPts val="270"/>
              </a:spcBef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counter</a:t>
            </a:r>
            <a:r>
              <a:rPr dirty="0" sz="2500" spc="-10" b="1">
                <a:latin typeface="Courier New"/>
                <a:cs typeface="Courier New"/>
              </a:rPr>
              <a:t>(c2);</a:t>
            </a:r>
            <a:endParaRPr sz="2500">
              <a:latin typeface="Courier New"/>
              <a:cs typeface="Courier New"/>
            </a:endParaRPr>
          </a:p>
          <a:p>
            <a:pPr algn="ctr" marR="588645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73050" y="5264149"/>
            <a:ext cx="5448300" cy="19431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504825" indent="-440690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504825" algn="l"/>
              </a:tabLst>
            </a:pPr>
            <a:r>
              <a:rPr dirty="0" sz="2500" spc="-10" b="1">
                <a:latin typeface="Courier New"/>
                <a:cs typeface="Courier New"/>
              </a:rPr>
              <a:t>title</a:t>
            </a:r>
            <a:endParaRPr sz="2500">
              <a:latin typeface="Courier New"/>
              <a:cs typeface="Courier New"/>
            </a:endParaRPr>
          </a:p>
          <a:p>
            <a:pPr lvl="1" marL="826769" indent="-762635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826769" algn="l"/>
              </a:tabLst>
            </a:pPr>
            <a:r>
              <a:rPr dirty="0" sz="2500" spc="-10" b="1">
                <a:latin typeface="Courier New"/>
                <a:cs typeface="Courier New"/>
              </a:rPr>
              <a:t>subtitle</a:t>
            </a:r>
            <a:endParaRPr sz="2500">
              <a:latin typeface="Courier New"/>
              <a:cs typeface="Courier New"/>
            </a:endParaRPr>
          </a:p>
          <a:p>
            <a:pPr lvl="1" marL="826769" indent="-762635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826769" algn="l"/>
                <a:tab pos="2350770" algn="l"/>
              </a:tabLst>
            </a:pPr>
            <a:r>
              <a:rPr dirty="0" sz="2500" spc="-10" b="1">
                <a:latin typeface="Courier New"/>
                <a:cs typeface="Courier New"/>
              </a:rPr>
              <a:t>another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subtitle</a:t>
            </a:r>
            <a:endParaRPr sz="2500">
              <a:latin typeface="Courier New"/>
              <a:cs typeface="Courier New"/>
            </a:endParaRPr>
          </a:p>
          <a:p>
            <a:pPr marL="64135">
              <a:lnSpc>
                <a:spcPct val="100000"/>
              </a:lnSpc>
              <a:spcBef>
                <a:spcPts val="270"/>
              </a:spcBef>
              <a:tabLst>
                <a:tab pos="636270" algn="l"/>
                <a:tab pos="1779270" algn="l"/>
              </a:tabLst>
            </a:pPr>
            <a:r>
              <a:rPr dirty="0" sz="2500" spc="-25" b="1">
                <a:latin typeface="Courier New"/>
                <a:cs typeface="Courier New"/>
              </a:rPr>
              <a:t>2.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title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2</a:t>
            </a:r>
            <a:endParaRPr sz="25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1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395735" y="746125"/>
            <a:ext cx="114554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FFFFFF"/>
                </a:solidFill>
                <a:latin typeface="Calibri"/>
                <a:cs typeface="Calibri"/>
              </a:rPr>
              <a:t>Footnotes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85750" y="5060949"/>
            <a:ext cx="12153900" cy="30734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841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45"/>
              </a:spcBef>
              <a:tabLst>
                <a:tab pos="729615" algn="l"/>
              </a:tabLst>
            </a:pPr>
            <a:r>
              <a:rPr dirty="0" sz="2200" spc="-25" b="1">
                <a:latin typeface="Courier New"/>
                <a:cs typeface="Courier New"/>
              </a:rPr>
              <a:t>.</a:t>
            </a:r>
            <a:r>
              <a:rPr dirty="0" sz="2200" spc="-25" b="1">
                <a:solidFill>
                  <a:srgbClr val="FA2500"/>
                </a:solidFill>
                <a:latin typeface="Courier New"/>
                <a:cs typeface="Courier New"/>
              </a:rPr>
              <a:t>fn</a:t>
            </a:r>
            <a:r>
              <a:rPr dirty="0" sz="22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200" spc="-50" b="1">
                <a:solidFill>
                  <a:srgbClr val="FA2500"/>
                </a:solidFill>
                <a:latin typeface="Courier New"/>
                <a:cs typeface="Courier New"/>
              </a:rPr>
              <a:t>{</a:t>
            </a:r>
            <a:endParaRPr sz="2200">
              <a:latin typeface="Courier New"/>
              <a:cs typeface="Courier New"/>
            </a:endParaRPr>
          </a:p>
          <a:p>
            <a:pPr marL="729615">
              <a:lnSpc>
                <a:spcPct val="100000"/>
              </a:lnSpc>
              <a:spcBef>
                <a:spcPts val="509"/>
              </a:spcBef>
              <a:tabLst>
                <a:tab pos="1903730" algn="l"/>
              </a:tabLst>
            </a:pPr>
            <a:r>
              <a:rPr dirty="0" sz="2200" spc="-10" b="1">
                <a:solidFill>
                  <a:srgbClr val="FA2500"/>
                </a:solidFill>
                <a:latin typeface="Courier New"/>
                <a:cs typeface="Courier New"/>
              </a:rPr>
              <a:t>float:</a:t>
            </a:r>
            <a:r>
              <a:rPr dirty="0" sz="22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200" spc="-10" b="1">
                <a:solidFill>
                  <a:srgbClr val="FA2500"/>
                </a:solidFill>
                <a:latin typeface="Courier New"/>
                <a:cs typeface="Courier New"/>
              </a:rPr>
              <a:t>footnote</a:t>
            </a:r>
            <a:endParaRPr sz="2200">
              <a:latin typeface="Courier New"/>
              <a:cs typeface="Courier New"/>
            </a:endParaRPr>
          </a:p>
          <a:p>
            <a:pPr marL="59055">
              <a:lnSpc>
                <a:spcPct val="100000"/>
              </a:lnSpc>
              <a:spcBef>
                <a:spcPts val="509"/>
              </a:spcBef>
            </a:pPr>
            <a:r>
              <a:rPr dirty="0" sz="2200" spc="-50" b="1">
                <a:solidFill>
                  <a:srgbClr val="FA2500"/>
                </a:solidFill>
                <a:latin typeface="Courier New"/>
                <a:cs typeface="Courier New"/>
              </a:rPr>
              <a:t>}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9550" y="1962149"/>
            <a:ext cx="12306300" cy="27305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45"/>
              </a:spcBef>
            </a:pPr>
            <a:r>
              <a:rPr dirty="0" sz="2400" spc="-25" b="1">
                <a:latin typeface="Courier New"/>
                <a:cs typeface="Courier New"/>
              </a:rPr>
              <a:t>&lt;p&gt;</a:t>
            </a:r>
            <a:endParaRPr sz="2400">
              <a:latin typeface="Courier New"/>
              <a:cs typeface="Courier New"/>
            </a:endParaRPr>
          </a:p>
          <a:p>
            <a:pPr marL="63500">
              <a:lnSpc>
                <a:spcPct val="100000"/>
              </a:lnSpc>
              <a:spcBef>
                <a:spcPts val="330"/>
              </a:spcBef>
              <a:tabLst>
                <a:tab pos="1892300" algn="l"/>
                <a:tab pos="2989580" algn="l"/>
                <a:tab pos="5367655" algn="l"/>
                <a:tab pos="7013575" algn="l"/>
                <a:tab pos="7562215" algn="l"/>
                <a:tab pos="7928609" algn="l"/>
                <a:tab pos="8843010" algn="l"/>
                <a:tab pos="10123170" algn="l"/>
              </a:tabLst>
            </a:pPr>
            <a:r>
              <a:rPr dirty="0" sz="2400" spc="-10" b="1">
                <a:latin typeface="Courier New"/>
                <a:cs typeface="Courier New"/>
              </a:rPr>
              <a:t>Footnotes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&lt;span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class="fn"&gt;A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footnote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is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0" b="1">
                <a:solidFill>
                  <a:srgbClr val="FA2500"/>
                </a:solidFill>
                <a:latin typeface="Courier New"/>
                <a:cs typeface="Courier New"/>
              </a:rPr>
              <a:t>note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placed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at</a:t>
            </a:r>
            <a:endParaRPr sz="2400">
              <a:latin typeface="Courier New"/>
              <a:cs typeface="Courier New"/>
            </a:endParaRPr>
          </a:p>
          <a:p>
            <a:pPr marL="63500" marR="528320">
              <a:lnSpc>
                <a:spcPts val="3210"/>
              </a:lnSpc>
              <a:spcBef>
                <a:spcPts val="160"/>
              </a:spcBef>
              <a:tabLst>
                <a:tab pos="795020" algn="l"/>
                <a:tab pos="1160780" algn="l"/>
                <a:tab pos="1526540" algn="l"/>
                <a:tab pos="2075180" algn="l"/>
                <a:tab pos="2623820" algn="l"/>
                <a:tab pos="2989580" algn="l"/>
                <a:tab pos="3355340" algn="l"/>
                <a:tab pos="3903979" algn="l"/>
                <a:tab pos="4087495" algn="l"/>
                <a:tab pos="4453255" algn="l"/>
                <a:tab pos="4819015" algn="l"/>
                <a:tab pos="5733415" algn="l"/>
                <a:tab pos="6282055" algn="l"/>
                <a:tab pos="6464935" algn="l"/>
                <a:tab pos="7379334" algn="l"/>
                <a:tab pos="7928609" algn="l"/>
                <a:tab pos="8294370" algn="l"/>
                <a:tab pos="8660130" algn="l"/>
                <a:tab pos="9208770" algn="l"/>
                <a:tab pos="10854690" algn="l"/>
                <a:tab pos="11403330" algn="l"/>
              </a:tabLst>
            </a:pP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the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bottom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of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0" b="1">
                <a:solidFill>
                  <a:srgbClr val="FA2500"/>
                </a:solidFill>
                <a:latin typeface="Courier New"/>
                <a:cs typeface="Courier New"/>
              </a:rPr>
              <a:t>page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of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0" b="1">
                <a:solidFill>
                  <a:srgbClr val="FA2500"/>
                </a:solidFill>
                <a:latin typeface="Courier New"/>
                <a:cs typeface="Courier New"/>
              </a:rPr>
              <a:t>book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or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manuscript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0" b="1">
                <a:solidFill>
                  <a:srgbClr val="FA2500"/>
                </a:solidFill>
                <a:latin typeface="Courier New"/>
                <a:cs typeface="Courier New"/>
              </a:rPr>
              <a:t>that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comments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on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or 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cites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reference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for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	</a:t>
            </a: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a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designated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	</a:t>
            </a:r>
            <a:r>
              <a:rPr dirty="0" sz="2400" spc="-20" b="1">
                <a:solidFill>
                  <a:srgbClr val="FA2500"/>
                </a:solidFill>
                <a:latin typeface="Courier New"/>
                <a:cs typeface="Courier New"/>
              </a:rPr>
              <a:t>part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of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25" b="1">
                <a:solidFill>
                  <a:srgbClr val="FA2500"/>
                </a:solidFill>
                <a:latin typeface="Courier New"/>
                <a:cs typeface="Courier New"/>
              </a:rPr>
              <a:t>the</a:t>
            </a:r>
            <a:r>
              <a:rPr dirty="0" sz="24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400" spc="-10" b="1">
                <a:solidFill>
                  <a:srgbClr val="FA2500"/>
                </a:solidFill>
                <a:latin typeface="Courier New"/>
                <a:cs typeface="Courier New"/>
              </a:rPr>
              <a:t>text.&lt;/span&gt;</a:t>
            </a:r>
            <a:endParaRPr sz="2400">
              <a:latin typeface="Courier New"/>
              <a:cs typeface="Courier New"/>
            </a:endParaRPr>
          </a:p>
          <a:p>
            <a:pPr marL="63500">
              <a:lnSpc>
                <a:spcPct val="100000"/>
              </a:lnSpc>
              <a:spcBef>
                <a:spcPts val="170"/>
              </a:spcBef>
            </a:pPr>
            <a:r>
              <a:rPr dirty="0" sz="2400" spc="-50" b="1">
                <a:solidFill>
                  <a:srgbClr val="FA2500"/>
                </a:solidFill>
                <a:latin typeface="Courier New"/>
                <a:cs typeface="Courier New"/>
              </a:rPr>
              <a:t>…</a:t>
            </a:r>
            <a:endParaRPr sz="2400">
              <a:latin typeface="Courier New"/>
              <a:cs typeface="Courier New"/>
            </a:endParaRPr>
          </a:p>
          <a:p>
            <a:pPr marL="63500">
              <a:lnSpc>
                <a:spcPct val="100000"/>
              </a:lnSpc>
              <a:spcBef>
                <a:spcPts val="330"/>
              </a:spcBef>
            </a:pPr>
            <a:r>
              <a:rPr dirty="0" sz="2400" spc="-20" b="1">
                <a:latin typeface="Courier New"/>
                <a:cs typeface="Courier New"/>
              </a:rPr>
              <a:t>&lt;/p&gt;</a:t>
            </a:r>
            <a:endParaRPr sz="24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44119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Footnotes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19137" y="2344737"/>
            <a:ext cx="7375525" cy="4048125"/>
            <a:chOff x="719137" y="2344737"/>
            <a:chExt cx="7375525" cy="4048125"/>
          </a:xfrm>
        </p:grpSpPr>
        <p:sp>
          <p:nvSpPr>
            <p:cNvPr id="4" name="object 4" descr=""/>
            <p:cNvSpPr/>
            <p:nvPr/>
          </p:nvSpPr>
          <p:spPr>
            <a:xfrm>
              <a:off x="879810" y="4348206"/>
              <a:ext cx="2117090" cy="19685"/>
            </a:xfrm>
            <a:custGeom>
              <a:avLst/>
              <a:gdLst/>
              <a:ahLst/>
              <a:cxnLst/>
              <a:rect l="l" t="t" r="r" b="b"/>
              <a:pathLst>
                <a:path w="2117090" h="19685">
                  <a:moveTo>
                    <a:pt x="1053436" y="0"/>
                  </a:moveTo>
                  <a:lnTo>
                    <a:pt x="0" y="0"/>
                  </a:lnTo>
                  <a:lnTo>
                    <a:pt x="0" y="19427"/>
                  </a:lnTo>
                  <a:lnTo>
                    <a:pt x="1063050" y="19427"/>
                  </a:lnTo>
                  <a:lnTo>
                    <a:pt x="1053436" y="0"/>
                  </a:lnTo>
                  <a:close/>
                </a:path>
                <a:path w="2117090" h="19685">
                  <a:moveTo>
                    <a:pt x="2116487" y="0"/>
                  </a:moveTo>
                  <a:lnTo>
                    <a:pt x="1053436" y="0"/>
                  </a:lnTo>
                  <a:lnTo>
                    <a:pt x="1063050" y="19427"/>
                  </a:lnTo>
                  <a:lnTo>
                    <a:pt x="2116487" y="19427"/>
                  </a:lnTo>
                  <a:lnTo>
                    <a:pt x="21164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23900" y="2349499"/>
              <a:ext cx="7366000" cy="4038600"/>
            </a:xfrm>
            <a:custGeom>
              <a:avLst/>
              <a:gdLst/>
              <a:ahLst/>
              <a:cxnLst/>
              <a:rect l="l" t="t" r="r" b="b"/>
              <a:pathLst>
                <a:path w="7366000" h="4038600">
                  <a:moveTo>
                    <a:pt x="0" y="0"/>
                  </a:moveTo>
                  <a:lnTo>
                    <a:pt x="7365999" y="0"/>
                  </a:lnTo>
                  <a:lnTo>
                    <a:pt x="7365999" y="4038600"/>
                  </a:lnTo>
                  <a:lnTo>
                    <a:pt x="0" y="4038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A6AAA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7086600"/>
            <a:ext cx="8597900" cy="3810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16310" y="2302608"/>
            <a:ext cx="8624570" cy="512381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63500" marR="1684655">
              <a:lnSpc>
                <a:spcPts val="2690"/>
              </a:lnSpc>
              <a:spcBef>
                <a:spcPts val="395"/>
              </a:spcBef>
            </a:pPr>
            <a:r>
              <a:rPr dirty="0" sz="2450">
                <a:latin typeface="Times New Roman"/>
                <a:cs typeface="Times New Roman"/>
              </a:rPr>
              <a:t>Footnotes</a:t>
            </a:r>
            <a:r>
              <a:rPr dirty="0" baseline="28490" sz="2925">
                <a:latin typeface="Times New Roman"/>
                <a:cs typeface="Times New Roman"/>
              </a:rPr>
              <a:t>1</a:t>
            </a:r>
            <a:r>
              <a:rPr dirty="0" baseline="28490" sz="2925" spc="179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are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essential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in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printed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documents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 spc="-25">
                <a:latin typeface="Times New Roman"/>
                <a:cs typeface="Times New Roman"/>
              </a:rPr>
              <a:t>and </a:t>
            </a:r>
            <a:r>
              <a:rPr dirty="0" sz="2450">
                <a:latin typeface="Times New Roman"/>
                <a:cs typeface="Times New Roman"/>
              </a:rPr>
              <a:t>Prince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knows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how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to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generate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them.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Most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readers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20">
                <a:latin typeface="Times New Roman"/>
                <a:cs typeface="Times New Roman"/>
              </a:rPr>
              <a:t>will </a:t>
            </a:r>
            <a:r>
              <a:rPr dirty="0" sz="2450">
                <a:latin typeface="Times New Roman"/>
                <a:cs typeface="Times New Roman"/>
              </a:rPr>
              <a:t>read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footnotes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before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they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read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text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from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10">
                <a:latin typeface="Times New Roman"/>
                <a:cs typeface="Times New Roman"/>
              </a:rPr>
              <a:t>where </a:t>
            </a:r>
            <a:r>
              <a:rPr dirty="0" sz="2450">
                <a:latin typeface="Times New Roman"/>
                <a:cs typeface="Times New Roman"/>
              </a:rPr>
              <a:t>the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footnotes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are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10">
                <a:latin typeface="Times New Roman"/>
                <a:cs typeface="Times New Roman"/>
              </a:rPr>
              <a:t>anchored</a:t>
            </a:r>
            <a:r>
              <a:rPr dirty="0" baseline="28490" sz="2925" spc="-15">
                <a:latin typeface="Times New Roman"/>
                <a:cs typeface="Times New Roman"/>
              </a:rPr>
              <a:t>2</a:t>
            </a:r>
            <a:r>
              <a:rPr dirty="0" sz="2450" spc="-10">
                <a:latin typeface="Times New Roman"/>
                <a:cs typeface="Times New Roman"/>
              </a:rPr>
              <a:t>.</a:t>
            </a:r>
            <a:endParaRPr sz="2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2450">
              <a:latin typeface="Times New Roman"/>
              <a:cs typeface="Times New Roman"/>
            </a:endParaRPr>
          </a:p>
          <a:p>
            <a:pPr marL="63500" marR="1511300">
              <a:lnSpc>
                <a:spcPts val="2690"/>
              </a:lnSpc>
            </a:pPr>
            <a:r>
              <a:rPr dirty="0" baseline="28490" sz="2925" b="1">
                <a:latin typeface="Times New Roman"/>
                <a:cs typeface="Times New Roman"/>
              </a:rPr>
              <a:t>1</a:t>
            </a:r>
            <a:r>
              <a:rPr dirty="0" baseline="28490" sz="2925" spc="7" b="1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A footnote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is a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note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placed at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 bottom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of a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page of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50">
                <a:latin typeface="Times New Roman"/>
                <a:cs typeface="Times New Roman"/>
              </a:rPr>
              <a:t>a </a:t>
            </a:r>
            <a:r>
              <a:rPr dirty="0" sz="2450">
                <a:latin typeface="Times New Roman"/>
                <a:cs typeface="Times New Roman"/>
              </a:rPr>
              <a:t>book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or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manuscript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that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comments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on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or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cites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50">
                <a:latin typeface="Times New Roman"/>
                <a:cs typeface="Times New Roman"/>
              </a:rPr>
              <a:t>a </a:t>
            </a:r>
            <a:r>
              <a:rPr dirty="0" sz="2450">
                <a:latin typeface="Times New Roman"/>
                <a:cs typeface="Times New Roman"/>
              </a:rPr>
              <a:t>reference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for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a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designated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part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of</a:t>
            </a:r>
            <a:r>
              <a:rPr dirty="0" sz="2450" spc="-10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 spc="-10">
                <a:latin typeface="Times New Roman"/>
                <a:cs typeface="Times New Roman"/>
              </a:rPr>
              <a:t>text.</a:t>
            </a:r>
            <a:endParaRPr sz="2450">
              <a:latin typeface="Times New Roman"/>
              <a:cs typeface="Times New Roman"/>
            </a:endParaRPr>
          </a:p>
          <a:p>
            <a:pPr marL="63500" marR="1614170">
              <a:lnSpc>
                <a:spcPts val="2690"/>
              </a:lnSpc>
              <a:spcBef>
                <a:spcPts val="5"/>
              </a:spcBef>
            </a:pPr>
            <a:r>
              <a:rPr dirty="0" baseline="28490" sz="2925" b="1">
                <a:latin typeface="Times New Roman"/>
                <a:cs typeface="Times New Roman"/>
              </a:rPr>
              <a:t>2</a:t>
            </a:r>
            <a:r>
              <a:rPr dirty="0" baseline="28490" sz="2925" spc="-7" b="1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Often,</a:t>
            </a:r>
            <a:r>
              <a:rPr dirty="0" sz="2450" spc="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the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most interesting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information is found</a:t>
            </a:r>
            <a:r>
              <a:rPr dirty="0" sz="2450" spc="-5">
                <a:latin typeface="Times New Roman"/>
                <a:cs typeface="Times New Roman"/>
              </a:rPr>
              <a:t> </a:t>
            </a:r>
            <a:r>
              <a:rPr dirty="0" sz="2450">
                <a:latin typeface="Times New Roman"/>
                <a:cs typeface="Times New Roman"/>
              </a:rPr>
              <a:t>in</a:t>
            </a:r>
            <a:r>
              <a:rPr dirty="0" sz="2450" spc="5">
                <a:latin typeface="Times New Roman"/>
                <a:cs typeface="Times New Roman"/>
              </a:rPr>
              <a:t> </a:t>
            </a:r>
            <a:r>
              <a:rPr dirty="0" sz="2450" spc="-25">
                <a:latin typeface="Times New Roman"/>
                <a:cs typeface="Times New Roman"/>
              </a:rPr>
              <a:t>the </a:t>
            </a:r>
            <a:r>
              <a:rPr dirty="0" sz="2450" spc="-10">
                <a:latin typeface="Times New Roman"/>
                <a:cs typeface="Times New Roman"/>
              </a:rPr>
              <a:t>footnotes.</a:t>
            </a:r>
            <a:endParaRPr sz="2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24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</a:pPr>
            <a:r>
              <a:rPr dirty="0" sz="2500" spc="-30" b="1">
                <a:solidFill>
                  <a:srgbClr val="C82506"/>
                </a:solidFill>
                <a:latin typeface="Calibri"/>
                <a:cs typeface="Calibri"/>
              </a:rPr>
              <a:t>Limitation:</a:t>
            </a:r>
            <a:r>
              <a:rPr dirty="0" sz="2500" spc="-70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spc="-50" b="1">
                <a:solidFill>
                  <a:srgbClr val="C82506"/>
                </a:solidFill>
                <a:latin typeface="Calibri"/>
                <a:cs typeface="Calibri"/>
              </a:rPr>
              <a:t>no</a:t>
            </a:r>
            <a:r>
              <a:rPr dirty="0" sz="2500" spc="-65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spc="-30" b="1">
                <a:solidFill>
                  <a:srgbClr val="C82506"/>
                </a:solidFill>
                <a:latin typeface="Calibri"/>
                <a:cs typeface="Calibri"/>
              </a:rPr>
              <a:t>footnotes</a:t>
            </a:r>
            <a:r>
              <a:rPr dirty="0" sz="2500" spc="-70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b="1">
                <a:solidFill>
                  <a:srgbClr val="C82506"/>
                </a:solidFill>
                <a:latin typeface="Calibri"/>
                <a:cs typeface="Calibri"/>
              </a:rPr>
              <a:t>in</a:t>
            </a:r>
            <a:r>
              <a:rPr dirty="0" sz="2500" spc="-65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spc="-40" b="1">
                <a:solidFill>
                  <a:srgbClr val="C82506"/>
                </a:solidFill>
                <a:latin typeface="Calibri"/>
                <a:cs typeface="Calibri"/>
              </a:rPr>
              <a:t>multi-</a:t>
            </a:r>
            <a:r>
              <a:rPr dirty="0" sz="2500" spc="-25" b="1">
                <a:solidFill>
                  <a:srgbClr val="C82506"/>
                </a:solidFill>
                <a:latin typeface="Calibri"/>
                <a:cs typeface="Calibri"/>
              </a:rPr>
              <a:t>column</a:t>
            </a:r>
            <a:r>
              <a:rPr dirty="0" sz="2500" spc="-70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b="1">
                <a:solidFill>
                  <a:srgbClr val="C82506"/>
                </a:solidFill>
                <a:latin typeface="Calibri"/>
                <a:cs typeface="Calibri"/>
              </a:rPr>
              <a:t>layouts</a:t>
            </a:r>
            <a:r>
              <a:rPr dirty="0" sz="2500" spc="-65" b="1">
                <a:solidFill>
                  <a:srgbClr val="C82506"/>
                </a:solidFill>
                <a:latin typeface="Calibri"/>
                <a:cs typeface="Calibri"/>
              </a:rPr>
              <a:t> </a:t>
            </a:r>
            <a:r>
              <a:rPr dirty="0" sz="2500" spc="-10" b="1">
                <a:solidFill>
                  <a:srgbClr val="C82506"/>
                </a:solidFill>
                <a:latin typeface="Calibri"/>
                <a:cs typeface="Calibri"/>
              </a:rPr>
              <a:t>(Antennahouse?)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27705">
              <a:lnSpc>
                <a:spcPct val="100000"/>
              </a:lnSpc>
              <a:spcBef>
                <a:spcPts val="100"/>
              </a:spcBef>
            </a:pPr>
            <a:r>
              <a:rPr dirty="0" spc="270"/>
              <a:t>Cross</a:t>
            </a:r>
            <a:r>
              <a:rPr dirty="0" spc="-20"/>
              <a:t> </a:t>
            </a:r>
            <a:r>
              <a:rPr dirty="0" spc="114"/>
              <a:t>references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273050" y="2089149"/>
            <a:ext cx="12255500" cy="2997200"/>
          </a:xfrm>
          <a:custGeom>
            <a:avLst/>
            <a:gdLst/>
            <a:ahLst/>
            <a:cxnLst/>
            <a:rect l="l" t="t" r="r" b="b"/>
            <a:pathLst>
              <a:path w="12255500" h="2997200">
                <a:moveTo>
                  <a:pt x="0" y="0"/>
                </a:moveTo>
                <a:lnTo>
                  <a:pt x="12255500" y="0"/>
                </a:lnTo>
                <a:lnTo>
                  <a:pt x="122555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DCDE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25089" y="2094393"/>
            <a:ext cx="993330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  <a:tab pos="3632200" algn="l"/>
                <a:tab pos="7252334" algn="l"/>
                <a:tab pos="8014334" algn="l"/>
              </a:tabLst>
            </a:pPr>
            <a:r>
              <a:rPr dirty="0" sz="2500" spc="-25" b="1">
                <a:latin typeface="Courier New"/>
                <a:cs typeface="Courier New"/>
              </a:rPr>
              <a:t>&lt;a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class="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pageref</a:t>
            </a:r>
            <a:r>
              <a:rPr dirty="0" sz="2500" spc="-10" b="1">
                <a:latin typeface="Courier New"/>
                <a:cs typeface="Courier New"/>
              </a:rPr>
              <a:t>"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href="#figure"&gt;see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the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figure&lt;/a&gt;</a:t>
            </a:r>
            <a:endParaRPr sz="2500">
              <a:latin typeface="Courier New"/>
              <a:cs typeface="Courier New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306039" y="2990848"/>
          <a:ext cx="10809605" cy="774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0385"/>
                <a:gridCol w="857250"/>
                <a:gridCol w="381000"/>
                <a:gridCol w="5144135"/>
                <a:gridCol w="1269999"/>
              </a:tblGrid>
              <a:tr h="387350">
                <a:tc>
                  <a:txBody>
                    <a:bodyPr/>
                    <a:lstStyle/>
                    <a:p>
                      <a:pPr marL="31750">
                        <a:lnSpc>
                          <a:spcPts val="2580"/>
                        </a:lnSpc>
                      </a:pPr>
                      <a:r>
                        <a:rPr dirty="0" sz="2500" spc="-1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a.pageref::after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2580"/>
                        </a:lnSpc>
                      </a:pPr>
                      <a:r>
                        <a:rPr dirty="0" sz="2500" spc="-50" b="1">
                          <a:latin typeface="Courier New"/>
                          <a:cs typeface="Courier New"/>
                        </a:rPr>
                        <a:t>{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7350">
                <a:tc>
                  <a:txBody>
                    <a:bodyPr/>
                    <a:lstStyle/>
                    <a:p>
                      <a:pPr marL="412750">
                        <a:lnSpc>
                          <a:spcPts val="2800"/>
                        </a:lnSpc>
                        <a:tabLst>
                          <a:tab pos="2127250" algn="l"/>
                          <a:tab pos="2508250" algn="l"/>
                        </a:tabLst>
                      </a:pPr>
                      <a:r>
                        <a:rPr dirty="0" sz="2500" spc="-10" b="1">
                          <a:latin typeface="Courier New"/>
                          <a:cs typeface="Courier New"/>
                        </a:rPr>
                        <a:t>content:</a:t>
                      </a:r>
                      <a:r>
                        <a:rPr dirty="0" sz="2500" b="1">
                          <a:latin typeface="Courier New"/>
                          <a:cs typeface="Courier New"/>
                        </a:rPr>
                        <a:t>	</a:t>
                      </a:r>
                      <a:r>
                        <a:rPr dirty="0" sz="2500" spc="-50" b="1">
                          <a:latin typeface="Courier New"/>
                          <a:cs typeface="Courier New"/>
                        </a:rPr>
                        <a:t>"</a:t>
                      </a:r>
                      <a:r>
                        <a:rPr dirty="0" sz="2500" b="1">
                          <a:latin typeface="Courier New"/>
                          <a:cs typeface="Courier New"/>
                        </a:rPr>
                        <a:t>	</a:t>
                      </a:r>
                      <a:r>
                        <a:rPr dirty="0" sz="2500" spc="-25" b="1">
                          <a:latin typeface="Courier New"/>
                          <a:cs typeface="Courier New"/>
                        </a:rPr>
                        <a:t>on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800"/>
                        </a:lnSpc>
                      </a:pPr>
                      <a:r>
                        <a:rPr dirty="0" sz="2500" spc="-20" b="1">
                          <a:latin typeface="Courier New"/>
                          <a:cs typeface="Courier New"/>
                        </a:rPr>
                        <a:t>page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spc="-50" b="1">
                          <a:latin typeface="Courier New"/>
                          <a:cs typeface="Courier New"/>
                        </a:rPr>
                        <a:t>"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target-</a:t>
                      </a:r>
                      <a:r>
                        <a:rPr dirty="0" sz="2500" spc="-1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counter(attr(href),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spc="-1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page)</a:t>
                      </a:r>
                      <a:r>
                        <a:rPr dirty="0" sz="2500" spc="-10" b="1">
                          <a:latin typeface="Courier New"/>
                          <a:cs typeface="Courier New"/>
                        </a:rPr>
                        <a:t>;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" y="4305300"/>
            <a:ext cx="5511800" cy="508000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273050" y="5581650"/>
            <a:ext cx="12255500" cy="3276600"/>
          </a:xfrm>
          <a:custGeom>
            <a:avLst/>
            <a:gdLst/>
            <a:ahLst/>
            <a:cxnLst/>
            <a:rect l="l" t="t" r="r" b="b"/>
            <a:pathLst>
              <a:path w="12255500" h="3276600">
                <a:moveTo>
                  <a:pt x="0" y="0"/>
                </a:moveTo>
                <a:lnTo>
                  <a:pt x="12255500" y="0"/>
                </a:lnTo>
                <a:lnTo>
                  <a:pt x="12255500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DCDE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25089" y="3718447"/>
            <a:ext cx="9933305" cy="268541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101600">
              <a:lnSpc>
                <a:spcPct val="100000"/>
              </a:lnSpc>
              <a:spcBef>
                <a:spcPts val="420"/>
              </a:spcBef>
            </a:pP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"…see</a:t>
            </a:r>
            <a:r>
              <a:rPr dirty="0" sz="3600" spc="-6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the</a:t>
            </a:r>
            <a:r>
              <a:rPr dirty="0" sz="3600" spc="-60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figure</a:t>
            </a:r>
            <a:r>
              <a:rPr dirty="0" sz="3600" spc="-6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spc="-95" b="1">
                <a:solidFill>
                  <a:srgbClr val="70BF41"/>
                </a:solidFill>
                <a:latin typeface="Calibri"/>
                <a:cs typeface="Calibri"/>
              </a:rPr>
              <a:t>on</a:t>
            </a:r>
            <a:r>
              <a:rPr dirty="0" sz="3600" spc="-60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page</a:t>
            </a:r>
            <a:r>
              <a:rPr dirty="0" sz="3600" spc="-6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spc="25" b="1">
                <a:solidFill>
                  <a:srgbClr val="70BF41"/>
                </a:solidFill>
                <a:latin typeface="Calibri"/>
                <a:cs typeface="Calibri"/>
              </a:rPr>
              <a:t>22"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45"/>
              </a:spcBef>
            </a:pP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965200" algn="l"/>
                <a:tab pos="4585335" algn="l"/>
                <a:tab pos="5156835" algn="l"/>
                <a:tab pos="5537835" algn="l"/>
              </a:tabLst>
            </a:pPr>
            <a:r>
              <a:rPr dirty="0" sz="2500" spc="-20" b="1">
                <a:latin typeface="Courier New"/>
                <a:cs typeface="Courier New"/>
              </a:rPr>
              <a:t>&lt;div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name="figure"&gt;This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is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a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figure&lt;/div&gt;</a:t>
            </a:r>
            <a:endParaRPr sz="25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  <a:tabLst>
                <a:tab pos="584200" algn="l"/>
                <a:tab pos="3632200" algn="l"/>
                <a:tab pos="7252334" algn="l"/>
                <a:tab pos="8014970" algn="l"/>
              </a:tabLst>
            </a:pPr>
            <a:r>
              <a:rPr dirty="0" sz="2500" spc="-25" b="1">
                <a:latin typeface="Courier New"/>
                <a:cs typeface="Courier New"/>
              </a:rPr>
              <a:t>&lt;a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class="pageref"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href="#figure"&gt;see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25" b="1">
                <a:latin typeface="Courier New"/>
                <a:cs typeface="Courier New"/>
              </a:rPr>
              <a:t>the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figure&lt;/a&gt;</a:t>
            </a:r>
            <a:endParaRPr sz="2500">
              <a:latin typeface="Courier New"/>
              <a:cs typeface="Courier New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306039" y="6893434"/>
          <a:ext cx="9666605" cy="774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635"/>
                <a:gridCol w="953135"/>
                <a:gridCol w="572135"/>
                <a:gridCol w="5144770"/>
                <a:gridCol w="889634"/>
              </a:tblGrid>
              <a:tr h="387350">
                <a:tc>
                  <a:txBody>
                    <a:bodyPr/>
                    <a:lstStyle/>
                    <a:p>
                      <a:pPr algn="r" marR="87630">
                        <a:lnSpc>
                          <a:spcPts val="2580"/>
                        </a:lnSpc>
                      </a:pPr>
                      <a:r>
                        <a:rPr dirty="0" sz="2500" spc="-10" b="1">
                          <a:latin typeface="Courier New"/>
                          <a:cs typeface="Courier New"/>
                        </a:rPr>
                        <a:t>a.pageref: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580"/>
                        </a:lnSpc>
                      </a:pPr>
                      <a:r>
                        <a:rPr dirty="0" sz="2500" spc="-50" b="1">
                          <a:latin typeface="Courier New"/>
                          <a:cs typeface="Courier New"/>
                        </a:rPr>
                        <a:t>{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7350">
                <a:tc>
                  <a:txBody>
                    <a:bodyPr/>
                    <a:lstStyle/>
                    <a:p>
                      <a:pPr algn="r" marR="87630">
                        <a:lnSpc>
                          <a:spcPts val="2800"/>
                        </a:lnSpc>
                      </a:pPr>
                      <a:r>
                        <a:rPr dirty="0" sz="2500" spc="-10" b="1">
                          <a:latin typeface="Courier New"/>
                          <a:cs typeface="Courier New"/>
                        </a:rPr>
                        <a:t>content: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spc="-20" b="1">
                          <a:latin typeface="Courier New"/>
                          <a:cs typeface="Courier New"/>
                        </a:rPr>
                        <a:t>"See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spc="-25" b="1">
                          <a:latin typeface="Courier New"/>
                          <a:cs typeface="Courier New"/>
                        </a:rPr>
                        <a:t>'"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target-</a:t>
                      </a:r>
                      <a:r>
                        <a:rPr dirty="0" sz="2500" spc="-10" b="1">
                          <a:solidFill>
                            <a:srgbClr val="FA2500"/>
                          </a:solidFill>
                          <a:latin typeface="Courier New"/>
                          <a:cs typeface="Courier New"/>
                        </a:rPr>
                        <a:t>content(attr(href))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800"/>
                        </a:lnSpc>
                      </a:pPr>
                      <a:r>
                        <a:rPr dirty="0" sz="2500" spc="-20" b="1">
                          <a:latin typeface="Courier New"/>
                          <a:cs typeface="Courier New"/>
                        </a:rPr>
                        <a:t>"'";</a:t>
                      </a:r>
                      <a:endParaRPr sz="25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100" y="8191500"/>
            <a:ext cx="4216400" cy="52070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325089" y="7621033"/>
            <a:ext cx="4305935" cy="1045844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  <a:p>
            <a:pPr marL="101600">
              <a:lnSpc>
                <a:spcPct val="100000"/>
              </a:lnSpc>
              <a:spcBef>
                <a:spcPts val="420"/>
              </a:spcBef>
            </a:pP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"See</a:t>
            </a:r>
            <a:r>
              <a:rPr dirty="0" sz="3600" spc="-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'this</a:t>
            </a:r>
            <a:r>
              <a:rPr dirty="0" sz="3600" spc="-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spc="150" b="1">
                <a:solidFill>
                  <a:srgbClr val="70BF41"/>
                </a:solidFill>
                <a:latin typeface="Calibri"/>
                <a:cs typeface="Calibri"/>
              </a:rPr>
              <a:t>is</a:t>
            </a:r>
            <a:r>
              <a:rPr dirty="0" sz="3600" spc="-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spc="50" b="1">
                <a:solidFill>
                  <a:srgbClr val="70BF41"/>
                </a:solidFill>
                <a:latin typeface="Calibri"/>
                <a:cs typeface="Calibri"/>
              </a:rPr>
              <a:t>a</a:t>
            </a:r>
            <a:r>
              <a:rPr dirty="0" sz="3600" spc="-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70BF41"/>
                </a:solidFill>
                <a:latin typeface="Calibri"/>
                <a:cs typeface="Calibri"/>
              </a:rPr>
              <a:t>figure'</a:t>
            </a:r>
            <a:r>
              <a:rPr dirty="0" sz="3600" spc="-5" b="1">
                <a:solidFill>
                  <a:srgbClr val="70BF41"/>
                </a:solidFill>
                <a:latin typeface="Calibri"/>
                <a:cs typeface="Calibri"/>
              </a:rPr>
              <a:t> </a:t>
            </a:r>
            <a:r>
              <a:rPr dirty="0" sz="3600" spc="-50" b="1">
                <a:solidFill>
                  <a:srgbClr val="70BF41"/>
                </a:solidFill>
                <a:latin typeface="Calibri"/>
                <a:cs typeface="Calibri"/>
              </a:rPr>
              <a:t>"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10055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Pagination</a:t>
            </a:r>
            <a:r>
              <a:rPr dirty="0" spc="-25"/>
              <a:t> </a:t>
            </a:r>
            <a:r>
              <a:rPr dirty="0" spc="1060"/>
              <a:t>E</a:t>
            </a:r>
            <a:r>
              <a:rPr dirty="0" spc="-25"/>
              <a:t> </a:t>
            </a:r>
            <a:r>
              <a:rPr dirty="0" spc="280"/>
              <a:t>Page</a:t>
            </a:r>
            <a:r>
              <a:rPr dirty="0" spc="-25"/>
              <a:t> </a:t>
            </a:r>
            <a:r>
              <a:rPr dirty="0" spc="170"/>
              <a:t>breaks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711950" y="5568949"/>
            <a:ext cx="5969000" cy="26797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40"/>
              </a:spcBef>
            </a:pPr>
            <a:r>
              <a:rPr dirty="0" sz="2500" spc="-10" b="1">
                <a:latin typeface="Courier New"/>
                <a:cs typeface="Courier New"/>
              </a:rPr>
              <a:t>&lt;h1&gt;title&lt;/h1&gt;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10" b="1">
                <a:latin typeface="Courier New"/>
                <a:cs typeface="Courier New"/>
              </a:rPr>
              <a:t>&lt;p&gt;…&lt;/p&gt;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tabLst>
                <a:tab pos="631825" algn="l"/>
              </a:tabLst>
            </a:pPr>
            <a:r>
              <a:rPr dirty="0" sz="2500" spc="-25" b="1">
                <a:latin typeface="Courier New"/>
                <a:cs typeface="Courier New"/>
              </a:rPr>
              <a:t>h1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1325">
              <a:lnSpc>
                <a:spcPct val="100000"/>
              </a:lnSpc>
              <a:spcBef>
                <a:spcPts val="270"/>
              </a:spcBef>
              <a:tabLst>
                <a:tab pos="4060825" algn="l"/>
              </a:tabLst>
            </a:pP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page-break-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before: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always;</a:t>
            </a:r>
            <a:endParaRPr sz="2500">
              <a:latin typeface="Courier New"/>
              <a:cs typeface="Courier New"/>
            </a:endParaRPr>
          </a:p>
          <a:p>
            <a:pPr marL="5969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317750" y="2152650"/>
            <a:ext cx="7823200" cy="28575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40"/>
              </a:spcBef>
            </a:pPr>
            <a:r>
              <a:rPr dirty="0" sz="2500" spc="-10" b="1">
                <a:latin typeface="Courier New"/>
                <a:cs typeface="Courier New"/>
              </a:rPr>
              <a:t>&lt;h1&gt;title&lt;/h1&gt;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1021080" algn="l"/>
              </a:tabLst>
            </a:pPr>
            <a:r>
              <a:rPr dirty="0" sz="2500" spc="-20" b="1">
                <a:latin typeface="Courier New"/>
                <a:cs typeface="Courier New"/>
              </a:rPr>
              <a:t>&lt;div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class=„sub“&gt;…&lt;/p&gt;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1021080" algn="l"/>
              </a:tabLst>
            </a:pPr>
            <a:r>
              <a:rPr dirty="0" sz="2500" spc="-20" b="1">
                <a:latin typeface="Courier New"/>
                <a:cs typeface="Courier New"/>
              </a:rPr>
              <a:t>&lt;div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class=„content“&gt;…&lt;/div&gt;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500">
              <a:latin typeface="Courier New"/>
              <a:cs typeface="Courier New"/>
            </a:endParaRPr>
          </a:p>
          <a:p>
            <a:pPr marL="68580" marR="696595">
              <a:lnSpc>
                <a:spcPct val="109000"/>
              </a:lnSpc>
              <a:spcBef>
                <a:spcPts val="5"/>
              </a:spcBef>
              <a:tabLst>
                <a:tab pos="640080" algn="l"/>
                <a:tab pos="1021080" algn="l"/>
                <a:tab pos="1592580" algn="l"/>
                <a:tab pos="1974214" algn="l"/>
                <a:tab pos="4641215" algn="l"/>
                <a:tab pos="5403215" algn="l"/>
                <a:tab pos="6927850" algn="l"/>
              </a:tabLst>
            </a:pPr>
            <a:r>
              <a:rPr dirty="0" sz="2500" spc="-25" b="1">
                <a:latin typeface="Courier New"/>
                <a:cs typeface="Courier New"/>
              </a:rPr>
              <a:t>h1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page-break-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before: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always;</a:t>
            </a:r>
            <a:r>
              <a:rPr dirty="0" sz="2500" spc="-10" b="1">
                <a:latin typeface="Courier New"/>
                <a:cs typeface="Courier New"/>
              </a:rPr>
              <a:t>} div.sub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page-break-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after: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always;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61949" y="5556249"/>
            <a:ext cx="5981700" cy="31496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40"/>
              </a:spcBef>
            </a:pPr>
            <a:r>
              <a:rPr dirty="0" sz="2500" spc="-20" b="1">
                <a:latin typeface="Courier New"/>
                <a:cs typeface="Courier New"/>
              </a:rPr>
              <a:t>&lt;ul&gt;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…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10" b="1">
                <a:latin typeface="Courier New"/>
                <a:cs typeface="Courier New"/>
              </a:rPr>
              <a:t>&lt;/ul&gt;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tabLst>
                <a:tab pos="640080" algn="l"/>
              </a:tabLst>
            </a:pPr>
            <a:r>
              <a:rPr dirty="0" sz="2500" spc="-25" b="1">
                <a:latin typeface="Courier New"/>
                <a:cs typeface="Courier New"/>
              </a:rPr>
              <a:t>ul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4069715" algn="l"/>
              </a:tabLst>
            </a:pP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page-break-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inside: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avoid;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Hyphenation,</a:t>
            </a:r>
            <a:r>
              <a:rPr dirty="0" spc="-10"/>
              <a:t> </a:t>
            </a:r>
            <a:r>
              <a:rPr dirty="0" spc="85"/>
              <a:t>Orphans,</a:t>
            </a:r>
            <a:r>
              <a:rPr dirty="0" spc="-5"/>
              <a:t> </a:t>
            </a:r>
            <a:r>
              <a:rPr dirty="0" spc="-10"/>
              <a:t>Widows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737349" y="2368550"/>
            <a:ext cx="5981700" cy="444500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1905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50"/>
              </a:spcBef>
            </a:pPr>
            <a:r>
              <a:rPr dirty="0" sz="2500" spc="-25" b="1">
                <a:latin typeface="Courier New"/>
                <a:cs typeface="Courier New"/>
              </a:rPr>
              <a:t>&lt;p&gt;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  <a:tabLst>
                <a:tab pos="1402080" algn="l"/>
              </a:tabLst>
            </a:pPr>
            <a:r>
              <a:rPr dirty="0" sz="2500" spc="-10" b="1">
                <a:latin typeface="Courier New"/>
                <a:cs typeface="Courier New"/>
              </a:rPr>
              <a:t>….long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10" b="1">
                <a:latin typeface="Courier New"/>
                <a:cs typeface="Courier New"/>
              </a:rPr>
              <a:t>paragraph…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20" b="1">
                <a:latin typeface="Courier New"/>
                <a:cs typeface="Courier New"/>
              </a:rPr>
              <a:t>&lt;/p&gt;</a:t>
            </a:r>
            <a:endParaRPr sz="2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tabLst>
                <a:tab pos="449580" algn="l"/>
              </a:tabLst>
            </a:pPr>
            <a:r>
              <a:rPr dirty="0" sz="2500" spc="-50" b="1">
                <a:latin typeface="Courier New"/>
                <a:cs typeface="Courier New"/>
              </a:rPr>
              <a:t>p</a:t>
            </a:r>
            <a:r>
              <a:rPr dirty="0" sz="2500" b="1">
                <a:latin typeface="Courier New"/>
                <a:cs typeface="Courier New"/>
              </a:rPr>
              <a:t>	</a:t>
            </a:r>
            <a:r>
              <a:rPr dirty="0" sz="2500" spc="-50" b="1">
                <a:latin typeface="Courier New"/>
                <a:cs typeface="Courier New"/>
              </a:rPr>
              <a:t>{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21640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orphans: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25" b="1">
                <a:solidFill>
                  <a:srgbClr val="FA2500"/>
                </a:solidFill>
                <a:latin typeface="Courier New"/>
                <a:cs typeface="Courier New"/>
              </a:rPr>
              <a:t>4</a:t>
            </a:r>
            <a:r>
              <a:rPr dirty="0" sz="2500" spc="-25" b="1">
                <a:latin typeface="Courier New"/>
                <a:cs typeface="Courier New"/>
              </a:rPr>
              <a:t>;</a:t>
            </a:r>
            <a:endParaRPr sz="2500">
              <a:latin typeface="Courier New"/>
              <a:cs typeface="Courier New"/>
            </a:endParaRPr>
          </a:p>
          <a:p>
            <a:pPr marL="449580">
              <a:lnSpc>
                <a:spcPct val="100000"/>
              </a:lnSpc>
              <a:spcBef>
                <a:spcPts val="270"/>
              </a:spcBef>
              <a:tabLst>
                <a:tab pos="1973580" algn="l"/>
              </a:tabLst>
            </a:pPr>
            <a:r>
              <a:rPr dirty="0" sz="2500" spc="-10" b="1">
                <a:solidFill>
                  <a:srgbClr val="FA2500"/>
                </a:solidFill>
                <a:latin typeface="Courier New"/>
                <a:cs typeface="Courier New"/>
              </a:rPr>
              <a:t>widows:</a:t>
            </a:r>
            <a:r>
              <a:rPr dirty="0" sz="2500" b="1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500" spc="-25" b="1">
                <a:solidFill>
                  <a:srgbClr val="FA2500"/>
                </a:solidFill>
                <a:latin typeface="Courier New"/>
                <a:cs typeface="Courier New"/>
              </a:rPr>
              <a:t>3;</a:t>
            </a:r>
            <a:endParaRPr sz="2500">
              <a:latin typeface="Courier New"/>
              <a:cs typeface="Courier New"/>
            </a:endParaRPr>
          </a:p>
          <a:p>
            <a:pPr marL="68580">
              <a:lnSpc>
                <a:spcPct val="100000"/>
              </a:lnSpc>
              <a:spcBef>
                <a:spcPts val="270"/>
              </a:spcBef>
            </a:pPr>
            <a:r>
              <a:rPr dirty="0" sz="2500" spc="-50" b="1">
                <a:latin typeface="Courier New"/>
                <a:cs typeface="Courier New"/>
              </a:rPr>
              <a:t>}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61949" y="2368550"/>
            <a:ext cx="5981700" cy="5638800"/>
          </a:xfrm>
          <a:custGeom>
            <a:avLst/>
            <a:gdLst/>
            <a:ahLst/>
            <a:cxnLst/>
            <a:rect l="l" t="t" r="r" b="b"/>
            <a:pathLst>
              <a:path w="5981700" h="5638800">
                <a:moveTo>
                  <a:pt x="0" y="0"/>
                </a:moveTo>
                <a:lnTo>
                  <a:pt x="5981700" y="0"/>
                </a:lnTo>
                <a:lnTo>
                  <a:pt x="5981700" y="5638799"/>
                </a:lnTo>
                <a:lnTo>
                  <a:pt x="0" y="563879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DCDE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  <a:tabLst>
                <a:tab pos="1155700" algn="l"/>
              </a:tabLst>
            </a:pPr>
            <a:r>
              <a:rPr dirty="0" spc="-10">
                <a:solidFill>
                  <a:srgbClr val="000000"/>
                </a:solidFill>
              </a:rPr>
              <a:t>&lt;body</a:t>
            </a:r>
            <a:r>
              <a:rPr dirty="0">
                <a:solidFill>
                  <a:srgbClr val="000000"/>
                </a:solidFill>
              </a:rPr>
              <a:t>	</a:t>
            </a:r>
            <a:r>
              <a:rPr dirty="0" spc="-10"/>
              <a:t>lang=„de“</a:t>
            </a:r>
            <a:r>
              <a:rPr dirty="0" spc="-10">
                <a:solidFill>
                  <a:srgbClr val="000000"/>
                </a:solidFill>
              </a:rPr>
              <a:t>&gt;</a:t>
            </a:r>
          </a:p>
          <a:p>
            <a:pPr marL="584200" marR="767080">
              <a:lnSpc>
                <a:spcPct val="109000"/>
              </a:lnSpc>
              <a:tabLst>
                <a:tab pos="1155700" algn="l"/>
                <a:tab pos="1536700" algn="l"/>
              </a:tabLst>
            </a:pPr>
            <a:r>
              <a:rPr dirty="0" spc="-20">
                <a:solidFill>
                  <a:srgbClr val="000000"/>
                </a:solidFill>
              </a:rPr>
              <a:t>&lt;div</a:t>
            </a:r>
            <a:r>
              <a:rPr dirty="0">
                <a:solidFill>
                  <a:srgbClr val="000000"/>
                </a:solidFill>
              </a:rPr>
              <a:t>	</a:t>
            </a:r>
            <a:r>
              <a:rPr dirty="0" spc="-10"/>
              <a:t>lang=„en“</a:t>
            </a:r>
            <a:r>
              <a:rPr dirty="0" spc="-10">
                <a:solidFill>
                  <a:srgbClr val="000000"/>
                </a:solidFill>
              </a:rPr>
              <a:t>&gt; </a:t>
            </a:r>
            <a:r>
              <a:rPr dirty="0" spc="-25">
                <a:solidFill>
                  <a:srgbClr val="000000"/>
                </a:solidFill>
              </a:rPr>
              <a:t>EN</a:t>
            </a:r>
            <a:r>
              <a:rPr dirty="0">
                <a:solidFill>
                  <a:srgbClr val="000000"/>
                </a:solidFill>
              </a:rPr>
              <a:t>	</a:t>
            </a:r>
            <a:r>
              <a:rPr dirty="0" spc="-20">
                <a:solidFill>
                  <a:srgbClr val="000000"/>
                </a:solidFill>
              </a:rPr>
              <a:t>Text</a:t>
            </a:r>
          </a:p>
          <a:p>
            <a:pPr marL="584200">
              <a:lnSpc>
                <a:spcPct val="100000"/>
              </a:lnSpc>
              <a:spcBef>
                <a:spcPts val="270"/>
              </a:spcBef>
            </a:pPr>
            <a:r>
              <a:rPr dirty="0" spc="-10">
                <a:solidFill>
                  <a:srgbClr val="000000"/>
                </a:solidFill>
              </a:rPr>
              <a:t>&lt;/div&gt;</a:t>
            </a:r>
          </a:p>
          <a:p>
            <a:pPr marL="584200">
              <a:lnSpc>
                <a:spcPct val="100000"/>
              </a:lnSpc>
              <a:spcBef>
                <a:spcPts val="270"/>
              </a:spcBef>
              <a:tabLst>
                <a:tab pos="1727200" algn="l"/>
              </a:tabLst>
            </a:pPr>
            <a:r>
              <a:rPr dirty="0" spc="-10">
                <a:solidFill>
                  <a:srgbClr val="000000"/>
                </a:solidFill>
              </a:rPr>
              <a:t>&lt;p&gt;DE</a:t>
            </a:r>
            <a:r>
              <a:rPr dirty="0">
                <a:solidFill>
                  <a:srgbClr val="000000"/>
                </a:solidFill>
              </a:rPr>
              <a:t>	</a:t>
            </a:r>
            <a:r>
              <a:rPr dirty="0" spc="-10">
                <a:solidFill>
                  <a:srgbClr val="000000"/>
                </a:solidFill>
              </a:rPr>
              <a:t>text&lt;/ep&gt;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0">
                <a:solidFill>
                  <a:srgbClr val="000000"/>
                </a:solidFill>
              </a:rPr>
              <a:t>&lt;/body&gt;</a:t>
            </a:r>
          </a:p>
          <a:p>
            <a:pPr>
              <a:lnSpc>
                <a:spcPct val="100000"/>
              </a:lnSpc>
              <a:spcBef>
                <a:spcPts val="705"/>
              </a:spcBef>
            </a:pPr>
          </a:p>
          <a:p>
            <a:pPr marL="12700">
              <a:lnSpc>
                <a:spcPct val="100000"/>
              </a:lnSpc>
              <a:tabLst>
                <a:tab pos="965200" algn="l"/>
              </a:tabLst>
            </a:pPr>
            <a:r>
              <a:rPr dirty="0" spc="-20">
                <a:solidFill>
                  <a:srgbClr val="000000"/>
                </a:solidFill>
              </a:rPr>
              <a:t>body</a:t>
            </a:r>
            <a:r>
              <a:rPr dirty="0">
                <a:solidFill>
                  <a:srgbClr val="000000"/>
                </a:solidFill>
              </a:rPr>
              <a:t>	</a:t>
            </a:r>
            <a:r>
              <a:rPr dirty="0" spc="-50">
                <a:solidFill>
                  <a:srgbClr val="000000"/>
                </a:solidFill>
              </a:rPr>
              <a:t>{</a:t>
            </a:r>
          </a:p>
          <a:p>
            <a:pPr marL="393700">
              <a:lnSpc>
                <a:spcPct val="100000"/>
              </a:lnSpc>
              <a:spcBef>
                <a:spcPts val="270"/>
              </a:spcBef>
              <a:tabLst>
                <a:tab pos="2108200" algn="l"/>
              </a:tabLst>
            </a:pPr>
            <a:r>
              <a:rPr dirty="0" spc="-10"/>
              <a:t>hyphens:</a:t>
            </a:r>
            <a:r>
              <a:rPr dirty="0"/>
              <a:t>	</a:t>
            </a:r>
            <a:r>
              <a:rPr dirty="0" spc="-10"/>
              <a:t>auto;</a:t>
            </a:r>
          </a:p>
          <a:p>
            <a:pPr marL="393700">
              <a:lnSpc>
                <a:spcPct val="100000"/>
              </a:lnSpc>
              <a:spcBef>
                <a:spcPts val="825"/>
              </a:spcBef>
              <a:tabLst>
                <a:tab pos="3822700" algn="l"/>
              </a:tabLst>
            </a:pPr>
            <a:r>
              <a:rPr dirty="0"/>
              <a:t>hyphenate-</a:t>
            </a:r>
            <a:r>
              <a:rPr dirty="0" spc="-10"/>
              <a:t>before:</a:t>
            </a:r>
            <a:r>
              <a:rPr dirty="0"/>
              <a:t>	</a:t>
            </a:r>
            <a:r>
              <a:rPr dirty="0" spc="-25"/>
              <a:t>4;</a:t>
            </a:r>
          </a:p>
          <a:p>
            <a:pPr marL="393700">
              <a:lnSpc>
                <a:spcPct val="100000"/>
              </a:lnSpc>
              <a:spcBef>
                <a:spcPts val="270"/>
              </a:spcBef>
              <a:tabLst>
                <a:tab pos="3632200" algn="l"/>
              </a:tabLst>
            </a:pPr>
            <a:r>
              <a:rPr dirty="0"/>
              <a:t>hyphenate-</a:t>
            </a:r>
            <a:r>
              <a:rPr dirty="0" spc="-10"/>
              <a:t>after:</a:t>
            </a:r>
            <a:r>
              <a:rPr dirty="0"/>
              <a:t>	</a:t>
            </a:r>
            <a:r>
              <a:rPr dirty="0" spc="-25"/>
              <a:t>4;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50">
                <a:solidFill>
                  <a:srgbClr val="000000"/>
                </a:solidFill>
              </a:rPr>
              <a:t>}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60880">
              <a:lnSpc>
                <a:spcPct val="100000"/>
              </a:lnSpc>
              <a:spcBef>
                <a:spcPts val="100"/>
              </a:spcBef>
            </a:pPr>
            <a:r>
              <a:rPr dirty="0" spc="95"/>
              <a:t>The</a:t>
            </a:r>
            <a:r>
              <a:rPr dirty="0" spc="55"/>
              <a:t> </a:t>
            </a:r>
            <a:r>
              <a:rPr dirty="0"/>
              <a:t>Power</a:t>
            </a:r>
            <a:r>
              <a:rPr dirty="0" spc="55"/>
              <a:t> </a:t>
            </a:r>
            <a:r>
              <a:rPr dirty="0"/>
              <a:t>of</a:t>
            </a:r>
            <a:r>
              <a:rPr dirty="0" spc="60"/>
              <a:t> </a:t>
            </a:r>
            <a:r>
              <a:rPr dirty="0" spc="355"/>
              <a:t>Javascript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1905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095500"/>
            <a:ext cx="11071860" cy="265811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4072890">
              <a:lnSpc>
                <a:spcPts val="4300"/>
              </a:lnSpc>
              <a:spcBef>
                <a:spcPts val="260"/>
              </a:spcBef>
            </a:pPr>
            <a:r>
              <a:rPr dirty="0" sz="3600" spc="-60">
                <a:latin typeface="Calibri"/>
                <a:cs typeface="Calibri"/>
              </a:rPr>
              <a:t>HTML</a:t>
            </a:r>
            <a:r>
              <a:rPr dirty="0" sz="3600" spc="19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represented</a:t>
            </a:r>
            <a:r>
              <a:rPr dirty="0" sz="3600" spc="19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internally</a:t>
            </a:r>
            <a:r>
              <a:rPr dirty="0" sz="3600" spc="195">
                <a:latin typeface="Calibri"/>
                <a:cs typeface="Calibri"/>
              </a:rPr>
              <a:t> </a:t>
            </a:r>
            <a:r>
              <a:rPr dirty="0" sz="3600" spc="295">
                <a:latin typeface="Calibri"/>
                <a:cs typeface="Calibri"/>
              </a:rPr>
              <a:t>as</a:t>
            </a:r>
            <a:r>
              <a:rPr dirty="0" sz="3600" spc="195">
                <a:latin typeface="Calibri"/>
                <a:cs typeface="Calibri"/>
              </a:rPr>
              <a:t> </a:t>
            </a:r>
            <a:r>
              <a:rPr dirty="0" sz="3600" spc="-310">
                <a:latin typeface="Calibri"/>
                <a:cs typeface="Calibri"/>
              </a:rPr>
              <a:t>DOM </a:t>
            </a:r>
            <a:r>
              <a:rPr dirty="0" sz="3600">
                <a:latin typeface="Calibri"/>
                <a:cs typeface="Calibri"/>
              </a:rPr>
              <a:t>(Document</a:t>
            </a:r>
            <a:r>
              <a:rPr dirty="0" sz="3600" spc="18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Object</a:t>
            </a:r>
            <a:r>
              <a:rPr dirty="0" sz="3600" spc="18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Model)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25200"/>
              </a:lnSpc>
              <a:spcBef>
                <a:spcPts val="1150"/>
              </a:spcBef>
            </a:pPr>
            <a:r>
              <a:rPr dirty="0" sz="3600" spc="204">
                <a:latin typeface="Calibri"/>
                <a:cs typeface="Calibri"/>
              </a:rPr>
              <a:t>Javascript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code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80">
                <a:latin typeface="Calibri"/>
                <a:cs typeface="Calibri"/>
              </a:rPr>
              <a:t>interacts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-285">
                <a:latin typeface="Calibri"/>
                <a:cs typeface="Calibri"/>
              </a:rPr>
              <a:t>DOM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295">
                <a:latin typeface="Calibri"/>
                <a:cs typeface="Calibri"/>
              </a:rPr>
              <a:t>as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browsers </a:t>
            </a:r>
            <a:r>
              <a:rPr dirty="0" sz="3600" spc="90">
                <a:latin typeface="Calibri"/>
                <a:cs typeface="Calibri"/>
              </a:rPr>
              <a:t>Use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180">
                <a:latin typeface="Calibri"/>
                <a:cs typeface="Calibri"/>
              </a:rPr>
              <a:t>cases: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587551"/>
            <a:ext cx="175895" cy="109664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41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94233" y="4961691"/>
            <a:ext cx="175895" cy="178371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41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241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65734" y="4728210"/>
            <a:ext cx="10189845" cy="2086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200"/>
              </a:lnSpc>
              <a:spcBef>
                <a:spcPts val="100"/>
              </a:spcBef>
            </a:pPr>
            <a:r>
              <a:rPr dirty="0" sz="3600">
                <a:latin typeface="Calibri"/>
                <a:cs typeface="Calibri"/>
              </a:rPr>
              <a:t>modification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content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(table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content</a:t>
            </a:r>
            <a:r>
              <a:rPr dirty="0" sz="3600" spc="12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generation) </a:t>
            </a:r>
            <a:r>
              <a:rPr dirty="0" sz="3600" spc="55">
                <a:latin typeface="Calibri"/>
                <a:cs typeface="Calibri"/>
              </a:rPr>
              <a:t>index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40">
                <a:latin typeface="Calibri"/>
                <a:cs typeface="Calibri"/>
              </a:rPr>
              <a:t>generation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3600" spc="75">
                <a:latin typeface="Calibri"/>
                <a:cs typeface="Calibri"/>
              </a:rPr>
              <a:t>adaptive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image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155">
                <a:latin typeface="Calibri"/>
                <a:cs typeface="Calibri"/>
              </a:rPr>
              <a:t>scaling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702290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21233" y="6927850"/>
            <a:ext cx="9899015" cy="1971039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1969770">
              <a:lnSpc>
                <a:spcPts val="4300"/>
              </a:lnSpc>
              <a:spcBef>
                <a:spcPts val="259"/>
              </a:spcBef>
              <a:tabLst>
                <a:tab pos="6172835" algn="l"/>
              </a:tabLst>
            </a:pPr>
            <a:r>
              <a:rPr dirty="0" sz="3600">
                <a:latin typeface="Calibri"/>
                <a:cs typeface="Calibri"/>
              </a:rPr>
              <a:t>PrinceXML/PDFreactor</a:t>
            </a:r>
            <a:r>
              <a:rPr dirty="0" sz="3600" spc="490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support</a:t>
            </a:r>
            <a:r>
              <a:rPr dirty="0" sz="3600">
                <a:latin typeface="Calibri"/>
                <a:cs typeface="Calibri"/>
              </a:rPr>
              <a:t>	</a:t>
            </a:r>
            <a:r>
              <a:rPr dirty="0" sz="3600" spc="80">
                <a:latin typeface="Calibri"/>
                <a:cs typeface="Calibri"/>
              </a:rPr>
              <a:t>standard </a:t>
            </a:r>
            <a:r>
              <a:rPr dirty="0" sz="3600" spc="204">
                <a:latin typeface="Calibri"/>
                <a:cs typeface="Calibri"/>
              </a:rPr>
              <a:t>Javascript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modules</a:t>
            </a:r>
            <a:r>
              <a:rPr dirty="0" sz="3600">
                <a:latin typeface="Calibri"/>
                <a:cs typeface="Calibri"/>
              </a:rPr>
              <a:t> like </a:t>
            </a:r>
            <a:r>
              <a:rPr dirty="0" sz="3600" spc="-10">
                <a:latin typeface="Calibri"/>
                <a:cs typeface="Calibri"/>
              </a:rPr>
              <a:t>jQuery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600" spc="130">
                <a:latin typeface="Calibri"/>
                <a:cs typeface="Calibri"/>
              </a:rPr>
              <a:t>possibly</a:t>
            </a:r>
            <a:r>
              <a:rPr dirty="0" sz="3600" spc="10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a</a:t>
            </a:r>
            <a:r>
              <a:rPr dirty="0" sz="3600" spc="10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lot</a:t>
            </a:r>
            <a:r>
              <a:rPr dirty="0" sz="3600" spc="10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0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potential</a:t>
            </a:r>
            <a:r>
              <a:rPr dirty="0" sz="3600" spc="10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(documentation</a:t>
            </a:r>
            <a:r>
              <a:rPr dirty="0" sz="3600" spc="10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problem)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9734" y="8419902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348990">
              <a:lnSpc>
                <a:spcPct val="100000"/>
              </a:lnSpc>
              <a:spcBef>
                <a:spcPts val="100"/>
              </a:spcBef>
            </a:pPr>
            <a:r>
              <a:rPr dirty="0" spc="525"/>
              <a:t>CSS</a:t>
            </a:r>
            <a:r>
              <a:rPr dirty="0" spc="-35"/>
              <a:t> </a:t>
            </a:r>
            <a:r>
              <a:rPr dirty="0" spc="280"/>
              <a:t>Page</a:t>
            </a:r>
            <a:r>
              <a:rPr dirty="0" spc="-30"/>
              <a:t> </a:t>
            </a:r>
            <a:r>
              <a:rPr dirty="0" spc="145"/>
              <a:t>Floats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5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495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400300"/>
            <a:ext cx="11563350" cy="50698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94360">
              <a:lnSpc>
                <a:spcPts val="4300"/>
              </a:lnSpc>
              <a:spcBef>
                <a:spcPts val="260"/>
              </a:spcBef>
            </a:pPr>
            <a:r>
              <a:rPr dirty="0" sz="3600" spc="55">
                <a:latin typeface="Calibri"/>
                <a:cs typeface="Calibri"/>
              </a:rPr>
              <a:t>Float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= </a:t>
            </a:r>
            <a:r>
              <a:rPr dirty="0" sz="3600" spc="55">
                <a:latin typeface="Calibri"/>
                <a:cs typeface="Calibri"/>
              </a:rPr>
              <a:t>content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that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can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be</a:t>
            </a:r>
            <a:r>
              <a:rPr dirty="0" sz="3600">
                <a:latin typeface="Calibri"/>
                <a:cs typeface="Calibri"/>
              </a:rPr>
              <a:t> moved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ouf of the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current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text </a:t>
            </a:r>
            <a:r>
              <a:rPr dirty="0" sz="3600">
                <a:latin typeface="Calibri"/>
                <a:cs typeface="Calibri"/>
              </a:rPr>
              <a:t>flow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into</a:t>
            </a:r>
            <a:r>
              <a:rPr dirty="0" sz="3600" spc="-4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a</a:t>
            </a:r>
            <a:r>
              <a:rPr dirty="0" sz="3600" spc="-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different</a:t>
            </a:r>
            <a:r>
              <a:rPr dirty="0" sz="3600" spc="-40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place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600">
                <a:latin typeface="Calibri"/>
                <a:cs typeface="Calibri"/>
              </a:rPr>
              <a:t>Different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implementations</a:t>
            </a:r>
            <a:endParaRPr sz="3600">
              <a:latin typeface="Calibri"/>
              <a:cs typeface="Calibri"/>
            </a:endParaRPr>
          </a:p>
          <a:p>
            <a:pPr marL="12700" marR="1913255">
              <a:lnSpc>
                <a:spcPts val="4300"/>
              </a:lnSpc>
              <a:spcBef>
                <a:spcPts val="2540"/>
              </a:spcBef>
            </a:pPr>
            <a:r>
              <a:rPr dirty="0" sz="3600" spc="-165" b="1">
                <a:latin typeface="Calibri"/>
                <a:cs typeface="Calibri"/>
              </a:rPr>
              <a:t>AH: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  <a:hlinkClick r:id="rId2"/>
              </a:rPr>
              <a:t>http://www.antennahouse.com/CSSInfo/float-</a:t>
            </a:r>
            <a:r>
              <a:rPr dirty="0" sz="3600" spc="90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extension.html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600" spc="-40" b="1">
                <a:latin typeface="Calibri"/>
                <a:cs typeface="Calibri"/>
              </a:rPr>
              <a:t>PrinceXML:</a:t>
            </a:r>
            <a:r>
              <a:rPr dirty="0" sz="3600" spc="-90" b="1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  <a:hlinkClick r:id="rId3"/>
              </a:rPr>
              <a:t>http://www.princexml.com/doc/properties/float/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dirty="0" sz="3600" spc="-55" b="1">
                <a:latin typeface="Calibri"/>
                <a:cs typeface="Calibri"/>
              </a:rPr>
              <a:t>W3C:</a:t>
            </a:r>
            <a:r>
              <a:rPr dirty="0" sz="3600" spc="130" b="1">
                <a:latin typeface="Calibri"/>
                <a:cs typeface="Calibri"/>
              </a:rPr>
              <a:t>  </a:t>
            </a:r>
            <a:r>
              <a:rPr dirty="0" sz="3600">
                <a:latin typeface="Calibri"/>
                <a:cs typeface="Calibri"/>
                <a:hlinkClick r:id="rId4"/>
              </a:rPr>
              <a:t>http://dev.w3.org/csswg/css-</a:t>
            </a:r>
            <a:r>
              <a:rPr dirty="0" sz="3600" spc="145">
                <a:latin typeface="Calibri"/>
                <a:cs typeface="Calibri"/>
                <a:hlinkClick r:id="rId4"/>
              </a:rPr>
              <a:t>page-</a:t>
            </a:r>
            <a:r>
              <a:rPr dirty="0" sz="3600" spc="75">
                <a:latin typeface="Calibri"/>
                <a:cs typeface="Calibri"/>
                <a:hlinkClick r:id="rId4"/>
              </a:rPr>
              <a:t>floats/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892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7432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61402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69911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54125">
              <a:lnSpc>
                <a:spcPct val="100000"/>
              </a:lnSpc>
              <a:spcBef>
                <a:spcPts val="100"/>
              </a:spcBef>
            </a:pPr>
            <a:r>
              <a:rPr dirty="0" spc="525"/>
              <a:t>CSS</a:t>
            </a:r>
            <a:r>
              <a:rPr dirty="0" spc="-35"/>
              <a:t> </a:t>
            </a:r>
            <a:r>
              <a:rPr dirty="0" spc="280"/>
              <a:t>Page</a:t>
            </a:r>
            <a:r>
              <a:rPr dirty="0" spc="-30"/>
              <a:t> </a:t>
            </a:r>
            <a:r>
              <a:rPr dirty="0" spc="155"/>
              <a:t>Floats</a:t>
            </a:r>
            <a:r>
              <a:rPr dirty="0" spc="-35"/>
              <a:t> </a:t>
            </a:r>
            <a:r>
              <a:rPr dirty="0" spc="70"/>
              <a:t>(W3C</a:t>
            </a:r>
            <a:r>
              <a:rPr dirty="0" spc="-30"/>
              <a:t> </a:t>
            </a:r>
            <a:r>
              <a:rPr dirty="0" spc="-10"/>
              <a:t>Draft)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400" y="6680200"/>
            <a:ext cx="5092700" cy="21463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4500" y="4394200"/>
            <a:ext cx="4559300" cy="1930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19900" y="6654800"/>
            <a:ext cx="5156200" cy="21717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000" y="4394200"/>
            <a:ext cx="4787900" cy="20320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19900" y="1981200"/>
            <a:ext cx="5156200" cy="21717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000" y="2070100"/>
            <a:ext cx="4559300" cy="19304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8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8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54125">
              <a:lnSpc>
                <a:spcPct val="100000"/>
              </a:lnSpc>
              <a:spcBef>
                <a:spcPts val="100"/>
              </a:spcBef>
            </a:pPr>
            <a:r>
              <a:rPr dirty="0" spc="525"/>
              <a:t>CSS</a:t>
            </a:r>
            <a:r>
              <a:rPr dirty="0" spc="-35"/>
              <a:t> </a:t>
            </a:r>
            <a:r>
              <a:rPr dirty="0" spc="280"/>
              <a:t>Page</a:t>
            </a:r>
            <a:r>
              <a:rPr dirty="0" spc="-30"/>
              <a:t> </a:t>
            </a:r>
            <a:r>
              <a:rPr dirty="0" spc="155"/>
              <a:t>Floats</a:t>
            </a:r>
            <a:r>
              <a:rPr dirty="0" spc="-35"/>
              <a:t> </a:t>
            </a:r>
            <a:r>
              <a:rPr dirty="0" spc="70"/>
              <a:t>(W3C</a:t>
            </a:r>
            <a:r>
              <a:rPr dirty="0" spc="-30"/>
              <a:t> </a:t>
            </a:r>
            <a:r>
              <a:rPr dirty="0" spc="-10"/>
              <a:t>Draft)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85750" y="1924050"/>
            <a:ext cx="12141200" cy="7048500"/>
            <a:chOff x="285750" y="1924050"/>
            <a:chExt cx="12141200" cy="70485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76500" y="5104473"/>
              <a:ext cx="2732399" cy="374777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674099" y="4800599"/>
              <a:ext cx="3213100" cy="4165600"/>
            </a:xfrm>
            <a:custGeom>
              <a:avLst/>
              <a:gdLst/>
              <a:ahLst/>
              <a:cxnLst/>
              <a:rect l="l" t="t" r="r" b="b"/>
              <a:pathLst>
                <a:path w="3213100" h="4165600">
                  <a:moveTo>
                    <a:pt x="0" y="0"/>
                  </a:moveTo>
                  <a:lnTo>
                    <a:pt x="3213100" y="0"/>
                  </a:lnTo>
                  <a:lnTo>
                    <a:pt x="3213100" y="4165600"/>
                  </a:lnTo>
                  <a:lnTo>
                    <a:pt x="0" y="4165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2700" y="3264905"/>
              <a:ext cx="3505200" cy="150938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733800" y="3124200"/>
              <a:ext cx="3721100" cy="1778000"/>
            </a:xfrm>
            <a:custGeom>
              <a:avLst/>
              <a:gdLst/>
              <a:ahLst/>
              <a:cxnLst/>
              <a:rect l="l" t="t" r="r" b="b"/>
              <a:pathLst>
                <a:path w="3721100" h="1778000">
                  <a:moveTo>
                    <a:pt x="0" y="0"/>
                  </a:moveTo>
                  <a:lnTo>
                    <a:pt x="3721100" y="0"/>
                  </a:lnTo>
                  <a:lnTo>
                    <a:pt x="3721100" y="1777999"/>
                  </a:lnTo>
                  <a:lnTo>
                    <a:pt x="0" y="17779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3300" y="1968500"/>
              <a:ext cx="5067300" cy="34925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353300" y="1968500"/>
              <a:ext cx="5067300" cy="3492500"/>
            </a:xfrm>
            <a:custGeom>
              <a:avLst/>
              <a:gdLst/>
              <a:ahLst/>
              <a:cxnLst/>
              <a:rect l="l" t="t" r="r" b="b"/>
              <a:pathLst>
                <a:path w="5067300" h="3492500">
                  <a:moveTo>
                    <a:pt x="0" y="0"/>
                  </a:moveTo>
                  <a:lnTo>
                    <a:pt x="5067299" y="0"/>
                  </a:lnTo>
                  <a:lnTo>
                    <a:pt x="5067299" y="3492499"/>
                  </a:lnTo>
                  <a:lnTo>
                    <a:pt x="0" y="34924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300" y="2234273"/>
              <a:ext cx="2844800" cy="283615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92100" y="1930400"/>
              <a:ext cx="3225800" cy="4165600"/>
            </a:xfrm>
            <a:custGeom>
              <a:avLst/>
              <a:gdLst/>
              <a:ahLst/>
              <a:cxnLst/>
              <a:rect l="l" t="t" r="r" b="b"/>
              <a:pathLst>
                <a:path w="3225800" h="4165600">
                  <a:moveTo>
                    <a:pt x="0" y="0"/>
                  </a:moveTo>
                  <a:lnTo>
                    <a:pt x="3225800" y="0"/>
                  </a:lnTo>
                  <a:lnTo>
                    <a:pt x="3225800" y="4165600"/>
                  </a:lnTo>
                  <a:lnTo>
                    <a:pt x="0" y="4165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0600" y="5829300"/>
              <a:ext cx="6223000" cy="270510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260600" y="5829300"/>
              <a:ext cx="6223000" cy="2705100"/>
            </a:xfrm>
            <a:custGeom>
              <a:avLst/>
              <a:gdLst/>
              <a:ahLst/>
              <a:cxnLst/>
              <a:rect l="l" t="t" r="r" b="b"/>
              <a:pathLst>
                <a:path w="6223000" h="2705100">
                  <a:moveTo>
                    <a:pt x="0" y="0"/>
                  </a:moveTo>
                  <a:lnTo>
                    <a:pt x="6222999" y="0"/>
                  </a:lnTo>
                  <a:lnTo>
                    <a:pt x="6222999" y="2705099"/>
                  </a:lnTo>
                  <a:lnTo>
                    <a:pt x="0" y="27050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7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7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30550">
              <a:lnSpc>
                <a:spcPct val="100000"/>
              </a:lnSpc>
              <a:spcBef>
                <a:spcPts val="100"/>
              </a:spcBef>
            </a:pPr>
            <a:r>
              <a:rPr dirty="0" spc="175"/>
              <a:t>Summary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10"/>
              <a:t> </a:t>
            </a:r>
            <a:r>
              <a:rPr dirty="0" spc="50"/>
              <a:t>tools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74700" y="2336800"/>
            <a:ext cx="11755120" cy="5537200"/>
            <a:chOff x="774700" y="2336800"/>
            <a:chExt cx="11755120" cy="55372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700" y="2336800"/>
              <a:ext cx="11754511" cy="482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700" y="2819400"/>
              <a:ext cx="2171898" cy="5054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200" y="2463800"/>
              <a:ext cx="1651000" cy="279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9900" y="2476500"/>
              <a:ext cx="1727200" cy="2667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9900" y="2463800"/>
              <a:ext cx="2921000" cy="2794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6700" y="2959100"/>
              <a:ext cx="660400" cy="2667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4300" y="3619500"/>
              <a:ext cx="965200" cy="2667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9000" y="4457700"/>
              <a:ext cx="1955800" cy="2667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6200" y="5105400"/>
              <a:ext cx="1041400" cy="3429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1900" y="5600700"/>
              <a:ext cx="1231900" cy="3302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4900" y="6083300"/>
              <a:ext cx="1498600" cy="3302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7900" y="6565900"/>
              <a:ext cx="1778000" cy="2667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3000" y="7035800"/>
              <a:ext cx="1435100" cy="342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4400" y="7531100"/>
              <a:ext cx="1905000" cy="330200"/>
            </a:xfrm>
            <a:prstGeom prst="rect">
              <a:avLst/>
            </a:prstGeom>
          </p:spPr>
        </p:pic>
      </p:grp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762000" y="2324100"/>
          <a:ext cx="11856720" cy="553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1700"/>
                <a:gridCol w="3268979"/>
                <a:gridCol w="2916554"/>
                <a:gridCol w="3396615"/>
              </a:tblGrid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PrinceXML</a:t>
                      </a:r>
                      <a:r>
                        <a:rPr dirty="0" sz="2400" spc="-8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5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9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PDFreactor</a:t>
                      </a:r>
                      <a:r>
                        <a:rPr dirty="0" sz="2400" spc="-13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5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7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AH</a:t>
                      </a:r>
                      <a:r>
                        <a:rPr dirty="0" sz="2400" spc="-4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6.2/CSS</a:t>
                      </a:r>
                      <a:r>
                        <a:rPr dirty="0" sz="2400" spc="-4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Extensions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Price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latin typeface="Gill Sans"/>
                          <a:cs typeface="Gill Sans"/>
                        </a:rPr>
                        <a:t>3800</a:t>
                      </a:r>
                      <a:r>
                        <a:rPr dirty="0" sz="2400" spc="-5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latin typeface="Gill Sans"/>
                          <a:cs typeface="Gill Sans"/>
                        </a:rPr>
                        <a:t>USD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latin typeface="Gill Sans"/>
                          <a:cs typeface="Gill Sans"/>
                        </a:rPr>
                        <a:t>2250</a:t>
                      </a:r>
                      <a:r>
                        <a:rPr dirty="0" sz="2400" spc="-5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50" b="0">
                          <a:latin typeface="Gill Sans"/>
                          <a:cs typeface="Gill Sans"/>
                        </a:rPr>
                        <a:t>€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latin typeface="Gill Sans"/>
                          <a:cs typeface="Gill Sans"/>
                        </a:rPr>
                        <a:t>7000</a:t>
                      </a:r>
                      <a:r>
                        <a:rPr dirty="0" sz="2400" spc="-5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latin typeface="Gill Sans"/>
                          <a:cs typeface="Gill Sans"/>
                        </a:rPr>
                        <a:t>USD+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45"/>
                        </a:spcBef>
                      </a:pP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Licence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221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315" marR="919480" indent="-196850">
                        <a:lnSpc>
                          <a:spcPts val="2800"/>
                        </a:lnSpc>
                        <a:spcBef>
                          <a:spcPts val="50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proprietary </a:t>
                      </a:r>
                      <a:r>
                        <a:rPr dirty="0" sz="2400" b="0">
                          <a:latin typeface="Gill Sans"/>
                          <a:cs typeface="Gill Sans"/>
                        </a:rPr>
                        <a:t>(4</a:t>
                      </a:r>
                      <a:r>
                        <a:rPr dirty="0" sz="2400" spc="-10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latin typeface="Gill Sans"/>
                          <a:cs typeface="Gill Sans"/>
                        </a:rPr>
                        <a:t>CPU)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641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7419" marR="742950" indent="-196850">
                        <a:lnSpc>
                          <a:spcPts val="2800"/>
                        </a:lnSpc>
                        <a:spcBef>
                          <a:spcPts val="50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proprietary </a:t>
                      </a:r>
                      <a:r>
                        <a:rPr dirty="0" sz="2400" b="0">
                          <a:latin typeface="Gill Sans"/>
                          <a:cs typeface="Gill Sans"/>
                        </a:rPr>
                        <a:t>(4</a:t>
                      </a:r>
                      <a:r>
                        <a:rPr dirty="0" sz="2400" spc="-10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latin typeface="Gill Sans"/>
                          <a:cs typeface="Gill Sans"/>
                        </a:rPr>
                        <a:t>CPU)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641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7450" marR="983615" indent="-196850">
                        <a:lnSpc>
                          <a:spcPts val="2800"/>
                        </a:lnSpc>
                        <a:spcBef>
                          <a:spcPts val="50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proprietary </a:t>
                      </a:r>
                      <a:r>
                        <a:rPr dirty="0" sz="2400" b="0">
                          <a:latin typeface="Gill Sans"/>
                          <a:cs typeface="Gill Sans"/>
                        </a:rPr>
                        <a:t>(1</a:t>
                      </a:r>
                      <a:r>
                        <a:rPr dirty="0" sz="2400" spc="-10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latin typeface="Gill Sans"/>
                          <a:cs typeface="Gill Sans"/>
                        </a:rPr>
                        <a:t>CPU)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641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45"/>
                        </a:spcBef>
                      </a:pP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Documentation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221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9960" marR="497205" indent="-444500">
                        <a:lnSpc>
                          <a:spcPts val="2800"/>
                        </a:lnSpc>
                        <a:spcBef>
                          <a:spcPts val="50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poor/inconsistent/ incomplete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6413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45"/>
                        </a:spcBef>
                      </a:pPr>
                      <a:r>
                        <a:rPr dirty="0" sz="2400" spc="-20" b="0">
                          <a:latin typeface="Gill Sans"/>
                          <a:cs typeface="Gill Sans"/>
                        </a:rPr>
                        <a:t>good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221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4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average/incomplete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2216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Support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0" b="0">
                          <a:latin typeface="Gill Sans"/>
                          <a:cs typeface="Gill Sans"/>
                        </a:rPr>
                        <a:t>good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0" b="0">
                          <a:latin typeface="Gill Sans"/>
                          <a:cs typeface="Gill Sans"/>
                        </a:rPr>
                        <a:t>good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latin typeface="Gill Sans"/>
                          <a:cs typeface="Gill Sans"/>
                        </a:rPr>
                        <a:t>limited/no</a:t>
                      </a:r>
                      <a:r>
                        <a:rPr dirty="0" sz="2400" spc="-125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10" b="0">
                          <a:latin typeface="Gill Sans"/>
                          <a:cs typeface="Gill Sans"/>
                        </a:rPr>
                        <a:t>experience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Javascript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10" b="0">
                          <a:latin typeface="Gill Sans"/>
                          <a:cs typeface="Gill Sans"/>
                        </a:rPr>
                        <a:t>yes/limited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latin typeface="Gill Sans"/>
                          <a:cs typeface="Gill Sans"/>
                        </a:rPr>
                        <a:t>yes/good</a:t>
                      </a:r>
                      <a:r>
                        <a:rPr dirty="0" sz="2400" spc="-160" b="0"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10" b="0">
                          <a:latin typeface="Gill Sans"/>
                          <a:cs typeface="Gill Sans"/>
                        </a:rPr>
                        <a:t>support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no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5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Tagged</a:t>
                      </a:r>
                      <a:r>
                        <a:rPr dirty="0" sz="2400" spc="-7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PDF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no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PDF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Metadata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Signed</a:t>
                      </a:r>
                      <a:r>
                        <a:rPr dirty="0" sz="2400" spc="-6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PDF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no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Encrypted</a:t>
                      </a:r>
                      <a:r>
                        <a:rPr dirty="0" sz="2400" spc="-3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PDF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400" spc="-25" b="0">
                          <a:latin typeface="Gill Sans"/>
                          <a:cs typeface="Gill Sans"/>
                        </a:rPr>
                        <a:t>yes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4381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object 1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16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6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67335">
              <a:lnSpc>
                <a:spcPct val="100000"/>
              </a:lnSpc>
              <a:spcBef>
                <a:spcPts val="100"/>
              </a:spcBef>
            </a:pPr>
            <a:r>
              <a:rPr dirty="0" spc="70"/>
              <a:t>Limitations</a:t>
            </a:r>
            <a:r>
              <a:rPr dirty="0" spc="-15"/>
              <a:t> </a:t>
            </a:r>
            <a:r>
              <a:rPr dirty="0"/>
              <a:t>of</a:t>
            </a:r>
            <a:r>
              <a:rPr dirty="0" spc="-15"/>
              <a:t> </a:t>
            </a:r>
            <a:r>
              <a:rPr dirty="0" spc="525"/>
              <a:t>CSS</a:t>
            </a:r>
            <a:r>
              <a:rPr dirty="0" spc="-15"/>
              <a:t> </a:t>
            </a:r>
            <a:r>
              <a:rPr dirty="0" spc="254"/>
              <a:t>Paged</a:t>
            </a:r>
            <a:r>
              <a:rPr dirty="0" spc="-15"/>
              <a:t> </a:t>
            </a:r>
            <a:r>
              <a:rPr dirty="0" spc="-10"/>
              <a:t>Media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/>
              <a:t>Professional</a:t>
            </a:r>
            <a:r>
              <a:rPr dirty="0" spc="-5"/>
              <a:t> </a:t>
            </a:r>
            <a:r>
              <a:rPr dirty="0"/>
              <a:t>XML </a:t>
            </a:r>
            <a:r>
              <a:rPr dirty="0" spc="-10"/>
              <a:t>Publishing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pc="-70"/>
              <a:t>(C)</a:t>
            </a:r>
            <a:r>
              <a:rPr dirty="0" spc="-60"/>
              <a:t> </a:t>
            </a:r>
            <a:r>
              <a:rPr dirty="0" spc="-30"/>
              <a:t>2015</a:t>
            </a:r>
            <a:r>
              <a:rPr dirty="0" spc="-90"/>
              <a:t> </a:t>
            </a:r>
            <a:r>
              <a:rPr dirty="0" spc="-30"/>
              <a:t>ZOPYX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495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207260"/>
            <a:ext cx="11153775" cy="4389120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z="3600">
                <a:latin typeface="Calibri"/>
                <a:cs typeface="Calibri"/>
              </a:rPr>
              <a:t>Automatic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typesetting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means</a:t>
            </a:r>
            <a:r>
              <a:rPr dirty="0" sz="3600" spc="85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automatic</a:t>
            </a:r>
            <a:endParaRPr sz="3600">
              <a:latin typeface="Calibri"/>
              <a:cs typeface="Calibri"/>
            </a:endParaRPr>
          </a:p>
          <a:p>
            <a:pPr marL="12700" marR="1167130">
              <a:lnSpc>
                <a:spcPct val="135200"/>
              </a:lnSpc>
            </a:pPr>
            <a:r>
              <a:rPr dirty="0" sz="3600">
                <a:latin typeface="Calibri"/>
                <a:cs typeface="Calibri"/>
              </a:rPr>
              <a:t>Limited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influence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on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typesetting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45">
                <a:latin typeface="Calibri"/>
                <a:cs typeface="Calibri"/>
              </a:rPr>
              <a:t>process </a:t>
            </a:r>
            <a:r>
              <a:rPr dirty="0" sz="3600">
                <a:latin typeface="Calibri"/>
                <a:cs typeface="Calibri"/>
              </a:rPr>
              <a:t>Manual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interaction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through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 spc="145">
                <a:latin typeface="Calibri"/>
                <a:cs typeface="Calibri"/>
              </a:rPr>
              <a:t>specific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 spc="295">
                <a:latin typeface="Calibri"/>
                <a:cs typeface="Calibri"/>
              </a:rPr>
              <a:t>CSS</a:t>
            </a:r>
            <a:r>
              <a:rPr dirty="0" sz="3600" spc="125">
                <a:latin typeface="Calibri"/>
                <a:cs typeface="Calibri"/>
              </a:rPr>
              <a:t> </a:t>
            </a:r>
            <a:r>
              <a:rPr dirty="0" sz="3600" spc="45">
                <a:latin typeface="Calibri"/>
                <a:cs typeface="Calibri"/>
              </a:rPr>
              <a:t>hints/rules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ts val="4300"/>
              </a:lnSpc>
              <a:spcBef>
                <a:spcPts val="1680"/>
              </a:spcBef>
            </a:pPr>
            <a:r>
              <a:rPr dirty="0" sz="3600" spc="65">
                <a:latin typeface="Calibri"/>
                <a:cs typeface="Calibri"/>
              </a:rPr>
              <a:t>(sometimes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time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100">
                <a:latin typeface="Calibri"/>
                <a:cs typeface="Calibri"/>
              </a:rPr>
              <a:t>consuming)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iterative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45">
                <a:latin typeface="Calibri"/>
                <a:cs typeface="Calibri"/>
              </a:rPr>
              <a:t>interactive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145">
                <a:latin typeface="Calibri"/>
                <a:cs typeface="Calibri"/>
              </a:rPr>
              <a:t>process </a:t>
            </a:r>
            <a:r>
              <a:rPr dirty="0" sz="3600" spc="85">
                <a:latin typeface="Calibri"/>
                <a:cs typeface="Calibri"/>
              </a:rPr>
              <a:t>(except</a:t>
            </a:r>
            <a:r>
              <a:rPr dirty="0" sz="3600" spc="240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using</a:t>
            </a:r>
            <a:r>
              <a:rPr dirty="0" sz="3600" spc="2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PDFreactor/Nimbudocs</a:t>
            </a:r>
            <a:r>
              <a:rPr dirty="0" sz="3600" spc="24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Editor)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600" spc="90">
                <a:latin typeface="Calibri"/>
                <a:cs typeface="Calibri"/>
              </a:rPr>
              <a:t>Typical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215">
                <a:latin typeface="Calibri"/>
                <a:cs typeface="Calibri"/>
              </a:rPr>
              <a:t>usecases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237032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39787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47203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61173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94233" y="6719879"/>
            <a:ext cx="175895" cy="2118360"/>
          </a:xfrm>
          <a:prstGeom prst="rect">
            <a:avLst/>
          </a:prstGeom>
        </p:spPr>
        <p:txBody>
          <a:bodyPr wrap="square" lIns="0" tIns="154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665734" y="6764019"/>
            <a:ext cx="7723505" cy="21437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 marR="938530">
              <a:lnSpc>
                <a:spcPts val="4120"/>
              </a:lnSpc>
              <a:spcBef>
                <a:spcPts val="400"/>
              </a:spcBef>
            </a:pPr>
            <a:r>
              <a:rPr dirty="0" sz="3600" spc="75">
                <a:latin typeface="Calibri"/>
                <a:cs typeface="Calibri"/>
              </a:rPr>
              <a:t>Technical</a:t>
            </a:r>
            <a:r>
              <a:rPr dirty="0" sz="3600" spc="2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documentation,</a:t>
            </a:r>
            <a:r>
              <a:rPr dirty="0" sz="3600" spc="240">
                <a:latin typeface="Calibri"/>
                <a:cs typeface="Calibri"/>
              </a:rPr>
              <a:t> </a:t>
            </a:r>
            <a:r>
              <a:rPr dirty="0" sz="3600" spc="95">
                <a:latin typeface="Calibri"/>
                <a:cs typeface="Calibri"/>
              </a:rPr>
              <a:t>manuals </a:t>
            </a:r>
            <a:r>
              <a:rPr dirty="0" sz="3600" spc="114">
                <a:latin typeface="Calibri"/>
                <a:cs typeface="Calibri"/>
              </a:rPr>
              <a:t>Catalogs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3915"/>
              </a:lnSpc>
            </a:pPr>
            <a:r>
              <a:rPr dirty="0" sz="3600" spc="65">
                <a:latin typeface="Calibri"/>
                <a:cs typeface="Calibri"/>
              </a:rPr>
              <a:t>Brochures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220"/>
              </a:lnSpc>
            </a:pPr>
            <a:r>
              <a:rPr dirty="0" sz="3600" spc="95">
                <a:latin typeface="Calibri"/>
                <a:cs typeface="Calibri"/>
              </a:rPr>
              <a:t>(Mass)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Publications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similar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80">
                <a:latin typeface="Calibri"/>
                <a:cs typeface="Calibri"/>
              </a:rPr>
              <a:t>layouts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2073" rIns="0" bIns="0" rtlCol="0" vert="horz">
            <a:spAutoFit/>
          </a:bodyPr>
          <a:lstStyle/>
          <a:p>
            <a:pPr marL="644525">
              <a:lnSpc>
                <a:spcPct val="100000"/>
              </a:lnSpc>
              <a:spcBef>
                <a:spcPts val="100"/>
              </a:spcBef>
            </a:pPr>
            <a:r>
              <a:rPr dirty="0" spc="-50"/>
              <a:t>Questions?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76172" y="6349668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7671" y="5952356"/>
            <a:ext cx="6120765" cy="3429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85265">
              <a:lnSpc>
                <a:spcPct val="155100"/>
              </a:lnSpc>
              <a:spcBef>
                <a:spcPts val="100"/>
              </a:spcBef>
            </a:pPr>
            <a:r>
              <a:rPr dirty="0" sz="3600">
                <a:latin typeface="Calibri"/>
                <a:cs typeface="Calibri"/>
                <a:hlinkClick r:id="rId2"/>
              </a:rPr>
              <a:t>www.andreas-</a:t>
            </a:r>
            <a:r>
              <a:rPr dirty="0" sz="3600" spc="90">
                <a:latin typeface="Calibri"/>
                <a:cs typeface="Calibri"/>
                <a:hlinkClick r:id="rId2"/>
              </a:rPr>
              <a:t>jung.com</a:t>
            </a:r>
            <a:r>
              <a:rPr dirty="0" sz="3600" spc="9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  <a:hlinkClick r:id="rId3"/>
              </a:rPr>
              <a:t>www.zopyx.com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55100"/>
              </a:lnSpc>
            </a:pPr>
            <a:r>
              <a:rPr dirty="0" sz="3600">
                <a:latin typeface="Calibri"/>
                <a:cs typeface="Calibri"/>
                <a:hlinkClick r:id="rId4"/>
              </a:rPr>
              <a:t>www.produce-</a:t>
            </a:r>
            <a:r>
              <a:rPr dirty="0" sz="3600" spc="80">
                <a:latin typeface="Calibri"/>
                <a:cs typeface="Calibri"/>
                <a:hlinkClick r:id="rId4"/>
              </a:rPr>
              <a:t>and-</a:t>
            </a:r>
            <a:r>
              <a:rPr dirty="0" sz="3600" spc="70">
                <a:latin typeface="Calibri"/>
                <a:cs typeface="Calibri"/>
                <a:hlinkClick r:id="rId4"/>
              </a:rPr>
              <a:t>publish.com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  <a:hlinkClick r:id="rId5"/>
              </a:rPr>
              <a:t>www.xml-</a:t>
            </a:r>
            <a:r>
              <a:rPr dirty="0" sz="3600" spc="-10">
                <a:latin typeface="Calibri"/>
                <a:cs typeface="Calibri"/>
                <a:hlinkClick r:id="rId5"/>
              </a:rPr>
              <a:t>director.info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76172" y="7200568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6172" y="8051468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6172" y="8902369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-345">
                <a:solidFill>
                  <a:srgbClr val="AFAFAF"/>
                </a:solidFill>
                <a:latin typeface="DejaVu Sans"/>
                <a:cs typeface="DejaVu Sans"/>
              </a:rPr>
              <a:t>‣</a:t>
            </a:r>
            <a:endParaRPr sz="25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2025-06-02T08:39:37Z</dcterms:created>
  <dcterms:modified xsi:type="dcterms:W3CDTF">2025-06-02T08:39:37Z</dcterms:modified>
</cp:coreProperties>
</file>