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0693400" cy="7556500"/>
  <p:notesSz cx="10693400" cy="7556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Gill Sans"/>
                <a:cs typeface="Gill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Gill Sans"/>
                <a:cs typeface="Gill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Gill Sans"/>
                <a:cs typeface="Gill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Gill Sans"/>
                <a:cs typeface="Gill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03300" y="520700"/>
            <a:ext cx="8686800" cy="65151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953730" y="6414795"/>
            <a:ext cx="944244" cy="385445"/>
          </a:xfrm>
          <a:custGeom>
            <a:avLst/>
            <a:gdLst/>
            <a:ahLst/>
            <a:cxnLst/>
            <a:rect l="l" t="t" r="r" b="b"/>
            <a:pathLst>
              <a:path w="944245" h="385445">
                <a:moveTo>
                  <a:pt x="267906" y="36410"/>
                </a:moveTo>
                <a:lnTo>
                  <a:pt x="245186" y="2654"/>
                </a:lnTo>
                <a:lnTo>
                  <a:pt x="231482" y="0"/>
                </a:lnTo>
                <a:lnTo>
                  <a:pt x="10655" y="0"/>
                </a:lnTo>
                <a:lnTo>
                  <a:pt x="10655" y="52019"/>
                </a:lnTo>
                <a:lnTo>
                  <a:pt x="177406" y="52006"/>
                </a:lnTo>
                <a:lnTo>
                  <a:pt x="10655" y="218744"/>
                </a:lnTo>
                <a:lnTo>
                  <a:pt x="2667" y="230797"/>
                </a:lnTo>
                <a:lnTo>
                  <a:pt x="0" y="244500"/>
                </a:lnTo>
                <a:lnTo>
                  <a:pt x="2667" y="258203"/>
                </a:lnTo>
                <a:lnTo>
                  <a:pt x="36423" y="280911"/>
                </a:lnTo>
                <a:lnTo>
                  <a:pt x="257238" y="280911"/>
                </a:lnTo>
                <a:lnTo>
                  <a:pt x="257238" y="228892"/>
                </a:lnTo>
                <a:lnTo>
                  <a:pt x="90500" y="228904"/>
                </a:lnTo>
                <a:lnTo>
                  <a:pt x="257238" y="62166"/>
                </a:lnTo>
                <a:lnTo>
                  <a:pt x="265239" y="50114"/>
                </a:lnTo>
                <a:lnTo>
                  <a:pt x="267906" y="36410"/>
                </a:lnTo>
                <a:close/>
              </a:path>
              <a:path w="944245" h="385445">
                <a:moveTo>
                  <a:pt x="600849" y="72821"/>
                </a:moveTo>
                <a:lnTo>
                  <a:pt x="596646" y="52019"/>
                </a:lnTo>
                <a:lnTo>
                  <a:pt x="595122" y="44475"/>
                </a:lnTo>
                <a:lnTo>
                  <a:pt x="579513" y="21323"/>
                </a:lnTo>
                <a:lnTo>
                  <a:pt x="556361" y="5715"/>
                </a:lnTo>
                <a:lnTo>
                  <a:pt x="543623" y="3149"/>
                </a:lnTo>
                <a:lnTo>
                  <a:pt x="543623" y="88430"/>
                </a:lnTo>
                <a:lnTo>
                  <a:pt x="543623" y="192481"/>
                </a:lnTo>
                <a:lnTo>
                  <a:pt x="540766" y="206654"/>
                </a:lnTo>
                <a:lnTo>
                  <a:pt x="532955" y="218224"/>
                </a:lnTo>
                <a:lnTo>
                  <a:pt x="521385" y="226034"/>
                </a:lnTo>
                <a:lnTo>
                  <a:pt x="507212" y="228892"/>
                </a:lnTo>
                <a:lnTo>
                  <a:pt x="408368" y="228892"/>
                </a:lnTo>
                <a:lnTo>
                  <a:pt x="394195" y="226034"/>
                </a:lnTo>
                <a:lnTo>
                  <a:pt x="382612" y="218224"/>
                </a:lnTo>
                <a:lnTo>
                  <a:pt x="374815" y="206654"/>
                </a:lnTo>
                <a:lnTo>
                  <a:pt x="371957" y="192481"/>
                </a:lnTo>
                <a:lnTo>
                  <a:pt x="371957" y="88430"/>
                </a:lnTo>
                <a:lnTo>
                  <a:pt x="374815" y="74256"/>
                </a:lnTo>
                <a:lnTo>
                  <a:pt x="382612" y="62687"/>
                </a:lnTo>
                <a:lnTo>
                  <a:pt x="394195" y="54876"/>
                </a:lnTo>
                <a:lnTo>
                  <a:pt x="408368" y="52019"/>
                </a:lnTo>
                <a:lnTo>
                  <a:pt x="507212" y="52019"/>
                </a:lnTo>
                <a:lnTo>
                  <a:pt x="521385" y="54876"/>
                </a:lnTo>
                <a:lnTo>
                  <a:pt x="532955" y="62687"/>
                </a:lnTo>
                <a:lnTo>
                  <a:pt x="540766" y="74256"/>
                </a:lnTo>
                <a:lnTo>
                  <a:pt x="543623" y="88430"/>
                </a:lnTo>
                <a:lnTo>
                  <a:pt x="543623" y="3149"/>
                </a:lnTo>
                <a:lnTo>
                  <a:pt x="528015" y="0"/>
                </a:lnTo>
                <a:lnTo>
                  <a:pt x="387553" y="0"/>
                </a:lnTo>
                <a:lnTo>
                  <a:pt x="359206" y="5715"/>
                </a:lnTo>
                <a:lnTo>
                  <a:pt x="336054" y="21323"/>
                </a:lnTo>
                <a:lnTo>
                  <a:pt x="320446" y="44475"/>
                </a:lnTo>
                <a:lnTo>
                  <a:pt x="314731" y="72821"/>
                </a:lnTo>
                <a:lnTo>
                  <a:pt x="314731" y="208089"/>
                </a:lnTo>
                <a:lnTo>
                  <a:pt x="320446" y="236435"/>
                </a:lnTo>
                <a:lnTo>
                  <a:pt x="336054" y="259588"/>
                </a:lnTo>
                <a:lnTo>
                  <a:pt x="359206" y="275196"/>
                </a:lnTo>
                <a:lnTo>
                  <a:pt x="387553" y="280911"/>
                </a:lnTo>
                <a:lnTo>
                  <a:pt x="528015" y="280911"/>
                </a:lnTo>
                <a:lnTo>
                  <a:pt x="556361" y="275196"/>
                </a:lnTo>
                <a:lnTo>
                  <a:pt x="579513" y="259588"/>
                </a:lnTo>
                <a:lnTo>
                  <a:pt x="595122" y="236435"/>
                </a:lnTo>
                <a:lnTo>
                  <a:pt x="596646" y="228892"/>
                </a:lnTo>
                <a:lnTo>
                  <a:pt x="600849" y="208089"/>
                </a:lnTo>
                <a:lnTo>
                  <a:pt x="600849" y="72821"/>
                </a:lnTo>
                <a:close/>
              </a:path>
              <a:path w="944245" h="385445">
                <a:moveTo>
                  <a:pt x="944194" y="72821"/>
                </a:moveTo>
                <a:lnTo>
                  <a:pt x="938466" y="44475"/>
                </a:lnTo>
                <a:lnTo>
                  <a:pt x="922858" y="21323"/>
                </a:lnTo>
                <a:lnTo>
                  <a:pt x="899706" y="5715"/>
                </a:lnTo>
                <a:lnTo>
                  <a:pt x="871359" y="0"/>
                </a:lnTo>
                <a:lnTo>
                  <a:pt x="730897" y="0"/>
                </a:lnTo>
                <a:lnTo>
                  <a:pt x="702551" y="5715"/>
                </a:lnTo>
                <a:lnTo>
                  <a:pt x="679399" y="21323"/>
                </a:lnTo>
                <a:lnTo>
                  <a:pt x="663790" y="44475"/>
                </a:lnTo>
                <a:lnTo>
                  <a:pt x="658075" y="72821"/>
                </a:lnTo>
                <a:lnTo>
                  <a:pt x="658075" y="384962"/>
                </a:lnTo>
                <a:lnTo>
                  <a:pt x="715302" y="384962"/>
                </a:lnTo>
                <a:lnTo>
                  <a:pt x="715302" y="88430"/>
                </a:lnTo>
                <a:lnTo>
                  <a:pt x="718159" y="74256"/>
                </a:lnTo>
                <a:lnTo>
                  <a:pt x="725957" y="62687"/>
                </a:lnTo>
                <a:lnTo>
                  <a:pt x="737539" y="54876"/>
                </a:lnTo>
                <a:lnTo>
                  <a:pt x="751713" y="52019"/>
                </a:lnTo>
                <a:lnTo>
                  <a:pt x="850557" y="52019"/>
                </a:lnTo>
                <a:lnTo>
                  <a:pt x="864730" y="54876"/>
                </a:lnTo>
                <a:lnTo>
                  <a:pt x="876300" y="62687"/>
                </a:lnTo>
                <a:lnTo>
                  <a:pt x="884110" y="74256"/>
                </a:lnTo>
                <a:lnTo>
                  <a:pt x="886968" y="88430"/>
                </a:lnTo>
                <a:lnTo>
                  <a:pt x="886968" y="192481"/>
                </a:lnTo>
                <a:lnTo>
                  <a:pt x="884110" y="206654"/>
                </a:lnTo>
                <a:lnTo>
                  <a:pt x="876300" y="218224"/>
                </a:lnTo>
                <a:lnTo>
                  <a:pt x="864730" y="226034"/>
                </a:lnTo>
                <a:lnTo>
                  <a:pt x="850557" y="228892"/>
                </a:lnTo>
                <a:lnTo>
                  <a:pt x="751713" y="228892"/>
                </a:lnTo>
                <a:lnTo>
                  <a:pt x="751713" y="280911"/>
                </a:lnTo>
                <a:lnTo>
                  <a:pt x="871359" y="280911"/>
                </a:lnTo>
                <a:lnTo>
                  <a:pt x="899706" y="275196"/>
                </a:lnTo>
                <a:lnTo>
                  <a:pt x="922858" y="259588"/>
                </a:lnTo>
                <a:lnTo>
                  <a:pt x="938466" y="236435"/>
                </a:lnTo>
                <a:lnTo>
                  <a:pt x="944194" y="208089"/>
                </a:lnTo>
                <a:lnTo>
                  <a:pt x="944194" y="72821"/>
                </a:lnTo>
                <a:close/>
              </a:path>
            </a:pathLst>
          </a:custGeom>
          <a:solidFill>
            <a:srgbClr val="31386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8749145" y="6154686"/>
            <a:ext cx="861694" cy="853440"/>
          </a:xfrm>
          <a:custGeom>
            <a:avLst/>
            <a:gdLst/>
            <a:ahLst/>
            <a:cxnLst/>
            <a:rect l="l" t="t" r="r" b="b"/>
            <a:pathLst>
              <a:path w="861695" h="853440">
                <a:moveTo>
                  <a:pt x="512927" y="260108"/>
                </a:moveTo>
                <a:lnTo>
                  <a:pt x="455701" y="260108"/>
                </a:lnTo>
                <a:lnTo>
                  <a:pt x="455701" y="452589"/>
                </a:lnTo>
                <a:lnTo>
                  <a:pt x="452843" y="466763"/>
                </a:lnTo>
                <a:lnTo>
                  <a:pt x="445046" y="478332"/>
                </a:lnTo>
                <a:lnTo>
                  <a:pt x="433463" y="486143"/>
                </a:lnTo>
                <a:lnTo>
                  <a:pt x="419290" y="489000"/>
                </a:lnTo>
                <a:lnTo>
                  <a:pt x="320446" y="489000"/>
                </a:lnTo>
                <a:lnTo>
                  <a:pt x="306273" y="486143"/>
                </a:lnTo>
                <a:lnTo>
                  <a:pt x="294703" y="478332"/>
                </a:lnTo>
                <a:lnTo>
                  <a:pt x="286893" y="466763"/>
                </a:lnTo>
                <a:lnTo>
                  <a:pt x="284035" y="452589"/>
                </a:lnTo>
                <a:lnTo>
                  <a:pt x="284035" y="260108"/>
                </a:lnTo>
                <a:lnTo>
                  <a:pt x="262509" y="260108"/>
                </a:lnTo>
                <a:lnTo>
                  <a:pt x="306920" y="0"/>
                </a:lnTo>
                <a:lnTo>
                  <a:pt x="91236" y="90246"/>
                </a:lnTo>
                <a:lnTo>
                  <a:pt x="69519" y="223672"/>
                </a:lnTo>
                <a:lnTo>
                  <a:pt x="85128" y="223672"/>
                </a:lnTo>
                <a:lnTo>
                  <a:pt x="99390" y="135229"/>
                </a:lnTo>
                <a:lnTo>
                  <a:pt x="271894" y="83388"/>
                </a:lnTo>
                <a:lnTo>
                  <a:pt x="155727" y="763803"/>
                </a:lnTo>
                <a:lnTo>
                  <a:pt x="20180" y="618490"/>
                </a:lnTo>
                <a:lnTo>
                  <a:pt x="26911" y="577418"/>
                </a:lnTo>
                <a:lnTo>
                  <a:pt x="11125" y="577418"/>
                </a:lnTo>
                <a:lnTo>
                  <a:pt x="0" y="645071"/>
                </a:lnTo>
                <a:lnTo>
                  <a:pt x="161264" y="853160"/>
                </a:lnTo>
                <a:lnTo>
                  <a:pt x="226898" y="468680"/>
                </a:lnTo>
                <a:lnTo>
                  <a:pt x="232537" y="496544"/>
                </a:lnTo>
                <a:lnTo>
                  <a:pt x="248145" y="519696"/>
                </a:lnTo>
                <a:lnTo>
                  <a:pt x="271297" y="535305"/>
                </a:lnTo>
                <a:lnTo>
                  <a:pt x="299643" y="541020"/>
                </a:lnTo>
                <a:lnTo>
                  <a:pt x="341261" y="541020"/>
                </a:lnTo>
                <a:lnTo>
                  <a:pt x="341261" y="645071"/>
                </a:lnTo>
                <a:lnTo>
                  <a:pt x="398487" y="645071"/>
                </a:lnTo>
                <a:lnTo>
                  <a:pt x="398475" y="541020"/>
                </a:lnTo>
                <a:lnTo>
                  <a:pt x="440105" y="541020"/>
                </a:lnTo>
                <a:lnTo>
                  <a:pt x="468452" y="535305"/>
                </a:lnTo>
                <a:lnTo>
                  <a:pt x="491604" y="519696"/>
                </a:lnTo>
                <a:lnTo>
                  <a:pt x="507212" y="496544"/>
                </a:lnTo>
                <a:lnTo>
                  <a:pt x="512927" y="468198"/>
                </a:lnTo>
                <a:lnTo>
                  <a:pt x="512927" y="260108"/>
                </a:lnTo>
                <a:close/>
              </a:path>
              <a:path w="861695" h="853440">
                <a:moveTo>
                  <a:pt x="861479" y="260108"/>
                </a:moveTo>
                <a:lnTo>
                  <a:pt x="790740" y="260108"/>
                </a:lnTo>
                <a:lnTo>
                  <a:pt x="710628" y="370370"/>
                </a:lnTo>
                <a:lnTo>
                  <a:pt x="630491" y="260108"/>
                </a:lnTo>
                <a:lnTo>
                  <a:pt x="559765" y="260108"/>
                </a:lnTo>
                <a:lnTo>
                  <a:pt x="661822" y="400532"/>
                </a:lnTo>
                <a:lnTo>
                  <a:pt x="559752" y="541020"/>
                </a:lnTo>
                <a:lnTo>
                  <a:pt x="630491" y="541020"/>
                </a:lnTo>
                <a:lnTo>
                  <a:pt x="710603" y="430745"/>
                </a:lnTo>
                <a:lnTo>
                  <a:pt x="790727" y="541020"/>
                </a:lnTo>
                <a:lnTo>
                  <a:pt x="861466" y="541020"/>
                </a:lnTo>
                <a:lnTo>
                  <a:pt x="759396" y="400532"/>
                </a:lnTo>
                <a:lnTo>
                  <a:pt x="861479" y="260108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72055" y="991542"/>
            <a:ext cx="6749288" cy="981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Gill Sans"/>
                <a:cs typeface="Gill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86272" y="3583136"/>
            <a:ext cx="7320915" cy="1891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zopyx.com/" TargetMode="External"/><Relationship Id="rId3" Type="http://schemas.openxmlformats.org/officeDocument/2006/relationships/hyperlink" Target="mailto:info@zopyx.com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zopyx.com/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lone.org/products" TargetMode="Externa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lone.org/documentation/how-to/using-pdb" TargetMode="Externa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lonemanual.twinapex.fi/" TargetMode="External"/><Relationship Id="rId3" Type="http://schemas.openxmlformats.org/officeDocument/2006/relationships/hyperlink" Target="http://plone.org/documentation" TargetMode="External"/><Relationship Id="rId4" Type="http://schemas.openxmlformats.org/officeDocument/2006/relationships/hyperlink" Target="http://plonebook.info/" TargetMode="External"/><Relationship Id="rId5" Type="http://schemas.openxmlformats.org/officeDocument/2006/relationships/hyperlink" Target="http://docs.zope.org/" TargetMode="Externa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0649" y="1067891"/>
            <a:ext cx="6292215" cy="1932939"/>
          </a:xfrm>
          <a:prstGeom prst="rect"/>
        </p:spPr>
        <p:txBody>
          <a:bodyPr wrap="square" lIns="0" tIns="53340" rIns="0" bIns="0" rtlCol="0" vert="horz">
            <a:spAutoFit/>
          </a:bodyPr>
          <a:lstStyle/>
          <a:p>
            <a:pPr marL="760095" marR="5080" indent="-748030">
              <a:lnSpc>
                <a:spcPts val="4940"/>
              </a:lnSpc>
              <a:spcBef>
                <a:spcPts val="420"/>
              </a:spcBef>
            </a:pPr>
            <a:r>
              <a:rPr dirty="0" sz="4250" b="0">
                <a:latin typeface="Gill Sans"/>
                <a:cs typeface="Gill Sans"/>
              </a:rPr>
              <a:t>Frequently</a:t>
            </a:r>
            <a:r>
              <a:rPr dirty="0" sz="4250" spc="-100" b="0">
                <a:latin typeface="Gill Sans"/>
                <a:cs typeface="Gill Sans"/>
              </a:rPr>
              <a:t> </a:t>
            </a:r>
            <a:r>
              <a:rPr dirty="0" sz="4250" b="0">
                <a:latin typeface="Gill Sans"/>
                <a:cs typeface="Gill Sans"/>
              </a:rPr>
              <a:t>asked</a:t>
            </a:r>
            <a:r>
              <a:rPr dirty="0" sz="4250" spc="-100" b="0">
                <a:latin typeface="Gill Sans"/>
                <a:cs typeface="Gill Sans"/>
              </a:rPr>
              <a:t> </a:t>
            </a:r>
            <a:r>
              <a:rPr dirty="0" sz="4250" b="0">
                <a:latin typeface="Gill Sans"/>
                <a:cs typeface="Gill Sans"/>
              </a:rPr>
              <a:t>questions</a:t>
            </a:r>
            <a:r>
              <a:rPr dirty="0" sz="4250" spc="-95" b="0">
                <a:latin typeface="Gill Sans"/>
                <a:cs typeface="Gill Sans"/>
              </a:rPr>
              <a:t> </a:t>
            </a:r>
            <a:r>
              <a:rPr dirty="0" sz="4250" spc="-50" b="0">
                <a:latin typeface="Gill Sans"/>
                <a:cs typeface="Gill Sans"/>
              </a:rPr>
              <a:t>- </a:t>
            </a:r>
            <a:r>
              <a:rPr dirty="0" sz="4250" b="0">
                <a:latin typeface="Gill Sans"/>
                <a:cs typeface="Gill Sans"/>
              </a:rPr>
              <a:t>frequently</a:t>
            </a:r>
            <a:r>
              <a:rPr dirty="0" sz="4250" spc="-175" b="0">
                <a:latin typeface="Gill Sans"/>
                <a:cs typeface="Gill Sans"/>
              </a:rPr>
              <a:t> </a:t>
            </a:r>
            <a:r>
              <a:rPr dirty="0" sz="4250" b="0">
                <a:latin typeface="Gill Sans"/>
                <a:cs typeface="Gill Sans"/>
              </a:rPr>
              <a:t>answered</a:t>
            </a:r>
            <a:r>
              <a:rPr dirty="0" sz="4250" spc="-170" b="0">
                <a:latin typeface="Gill Sans"/>
                <a:cs typeface="Gill Sans"/>
              </a:rPr>
              <a:t> </a:t>
            </a:r>
            <a:r>
              <a:rPr dirty="0" sz="4250" spc="-50" b="0">
                <a:latin typeface="Gill Sans"/>
                <a:cs typeface="Gill Sans"/>
              </a:rPr>
              <a:t>-</a:t>
            </a:r>
            <a:endParaRPr sz="4250">
              <a:latin typeface="Gill Sans"/>
              <a:cs typeface="Gill Sans"/>
            </a:endParaRPr>
          </a:p>
          <a:p>
            <a:pPr marL="80010">
              <a:lnSpc>
                <a:spcPts val="4810"/>
              </a:lnSpc>
            </a:pPr>
            <a:r>
              <a:rPr dirty="0" sz="4250" b="0">
                <a:latin typeface="Gill Sans"/>
                <a:cs typeface="Gill Sans"/>
              </a:rPr>
              <a:t>but</a:t>
            </a:r>
            <a:r>
              <a:rPr dirty="0" sz="4250" spc="-45" b="0">
                <a:latin typeface="Gill Sans"/>
                <a:cs typeface="Gill Sans"/>
              </a:rPr>
              <a:t> </a:t>
            </a:r>
            <a:r>
              <a:rPr dirty="0" sz="4250" b="0">
                <a:latin typeface="Gill Sans"/>
                <a:cs typeface="Gill Sans"/>
              </a:rPr>
              <a:t>now</a:t>
            </a:r>
            <a:r>
              <a:rPr dirty="0" sz="4250" spc="-40" b="0">
                <a:latin typeface="Gill Sans"/>
                <a:cs typeface="Gill Sans"/>
              </a:rPr>
              <a:t> </a:t>
            </a:r>
            <a:r>
              <a:rPr dirty="0" sz="4250" b="0">
                <a:latin typeface="Gill Sans"/>
                <a:cs typeface="Gill Sans"/>
              </a:rPr>
              <a:t>for</a:t>
            </a:r>
            <a:r>
              <a:rPr dirty="0" sz="4250" spc="-45" b="0">
                <a:latin typeface="Gill Sans"/>
                <a:cs typeface="Gill Sans"/>
              </a:rPr>
              <a:t> </a:t>
            </a:r>
            <a:r>
              <a:rPr dirty="0" sz="4250" b="0">
                <a:latin typeface="Gill Sans"/>
                <a:cs typeface="Gill Sans"/>
              </a:rPr>
              <a:t>the</a:t>
            </a:r>
            <a:r>
              <a:rPr dirty="0" sz="4250" spc="-40" b="0">
                <a:latin typeface="Gill Sans"/>
                <a:cs typeface="Gill Sans"/>
              </a:rPr>
              <a:t> </a:t>
            </a:r>
            <a:r>
              <a:rPr dirty="0" sz="4250" b="0">
                <a:latin typeface="Gill Sans"/>
                <a:cs typeface="Gill Sans"/>
              </a:rPr>
              <a:t>last</a:t>
            </a:r>
            <a:r>
              <a:rPr dirty="0" sz="4250" spc="-40" b="0">
                <a:latin typeface="Gill Sans"/>
                <a:cs typeface="Gill Sans"/>
              </a:rPr>
              <a:t> </a:t>
            </a:r>
            <a:r>
              <a:rPr dirty="0" sz="4250" b="0">
                <a:latin typeface="Gill Sans"/>
                <a:cs typeface="Gill Sans"/>
              </a:rPr>
              <a:t>time</a:t>
            </a:r>
            <a:r>
              <a:rPr dirty="0" sz="4250" spc="-45" b="0">
                <a:latin typeface="Gill Sans"/>
                <a:cs typeface="Gill Sans"/>
              </a:rPr>
              <a:t> </a:t>
            </a:r>
            <a:r>
              <a:rPr dirty="0" sz="4250" spc="-10" b="0">
                <a:latin typeface="Gill Sans"/>
                <a:cs typeface="Gill Sans"/>
              </a:rPr>
              <a:t>:-</a:t>
            </a:r>
            <a:r>
              <a:rPr dirty="0" sz="4250" spc="-50" b="0">
                <a:latin typeface="Gill Sans"/>
                <a:cs typeface="Gill Sans"/>
              </a:rPr>
              <a:t>)</a:t>
            </a:r>
            <a:endParaRPr sz="4250">
              <a:latin typeface="Gill Sans"/>
              <a:cs typeface="Gill San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496268" y="3956422"/>
            <a:ext cx="5701030" cy="238506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2099310" marR="894715" indent="-1196340">
              <a:lnSpc>
                <a:spcPts val="3670"/>
              </a:lnSpc>
              <a:spcBef>
                <a:spcPts val="370"/>
              </a:spcBef>
            </a:pPr>
            <a:r>
              <a:rPr dirty="0" sz="320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3200" spc="-7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3200" b="0">
                <a:solidFill>
                  <a:srgbClr val="FFFFFF"/>
                </a:solidFill>
                <a:latin typeface="Gill Sans"/>
                <a:cs typeface="Gill Sans"/>
              </a:rPr>
              <a:t>Conference</a:t>
            </a:r>
            <a:r>
              <a:rPr dirty="0" sz="3200" spc="-7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3200" spc="-20" b="0">
                <a:solidFill>
                  <a:srgbClr val="FFFFFF"/>
                </a:solidFill>
                <a:latin typeface="Gill Sans"/>
                <a:cs typeface="Gill Sans"/>
              </a:rPr>
              <a:t>2009 </a:t>
            </a:r>
            <a:r>
              <a:rPr dirty="0" sz="3200" spc="-10" b="0">
                <a:solidFill>
                  <a:srgbClr val="FFFFFF"/>
                </a:solidFill>
                <a:latin typeface="Gill Sans"/>
                <a:cs typeface="Gill Sans"/>
              </a:rPr>
              <a:t>Budapest</a:t>
            </a:r>
            <a:endParaRPr sz="3200">
              <a:latin typeface="Gill Sans"/>
              <a:cs typeface="Gill Sans"/>
            </a:endParaRPr>
          </a:p>
          <a:p>
            <a:pPr marL="12700" marR="5080" indent="1764030">
              <a:lnSpc>
                <a:spcPts val="3670"/>
              </a:lnSpc>
              <a:spcBef>
                <a:spcPts val="3715"/>
              </a:spcBef>
            </a:pPr>
            <a:r>
              <a:rPr dirty="0" sz="3200" b="0">
                <a:solidFill>
                  <a:srgbClr val="FFFFFF"/>
                </a:solidFill>
                <a:latin typeface="Gill Sans"/>
                <a:cs typeface="Gill Sans"/>
              </a:rPr>
              <a:t>Andreas</a:t>
            </a:r>
            <a:r>
              <a:rPr dirty="0" sz="32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3200" spc="-20" b="0">
                <a:solidFill>
                  <a:srgbClr val="FFFFFF"/>
                </a:solidFill>
                <a:latin typeface="Gill Sans"/>
                <a:cs typeface="Gill Sans"/>
              </a:rPr>
              <a:t>Jung </a:t>
            </a:r>
            <a:r>
              <a:rPr dirty="0" sz="3200" spc="-30" b="0">
                <a:solidFill>
                  <a:srgbClr val="FFFFFF"/>
                </a:solidFill>
                <a:latin typeface="Gill Sans"/>
                <a:cs typeface="Gill Sans"/>
                <a:hlinkClick r:id="rId2"/>
              </a:rPr>
              <a:t>www.zopyx.com,</a:t>
            </a:r>
            <a:r>
              <a:rPr dirty="0" sz="3200" spc="-254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3200" spc="-10" b="0">
                <a:solidFill>
                  <a:srgbClr val="FFFFFF"/>
                </a:solidFill>
                <a:latin typeface="Gill Sans"/>
                <a:cs typeface="Gill Sans"/>
                <a:hlinkClick r:id="rId3"/>
              </a:rPr>
              <a:t>info@zopyx.com</a:t>
            </a:r>
            <a:endParaRPr sz="32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776730">
              <a:lnSpc>
                <a:spcPct val="100000"/>
              </a:lnSpc>
              <a:spcBef>
                <a:spcPts val="110"/>
              </a:spcBef>
            </a:pPr>
            <a:r>
              <a:rPr dirty="0" sz="5600"/>
              <a:t>This</a:t>
            </a:r>
            <a:r>
              <a:rPr dirty="0" sz="5600" spc="5"/>
              <a:t> </a:t>
            </a:r>
            <a:r>
              <a:rPr dirty="0" sz="5600" spc="-20"/>
              <a:t>talk</a:t>
            </a:r>
            <a:endParaRPr sz="5600"/>
          </a:p>
        </p:txBody>
      </p:sp>
      <p:sp>
        <p:nvSpPr>
          <p:cNvPr id="3" name="object 3" descr=""/>
          <p:cNvSpPr txBox="1"/>
          <p:nvPr/>
        </p:nvSpPr>
        <p:spPr>
          <a:xfrm>
            <a:off x="2046833" y="3265041"/>
            <a:ext cx="5964555" cy="243776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431165" marR="17780" indent="-381000">
              <a:lnSpc>
                <a:spcPts val="2740"/>
              </a:lnSpc>
              <a:spcBef>
                <a:spcPts val="310"/>
              </a:spcBef>
              <a:buSzPct val="170833"/>
              <a:buChar char="•"/>
              <a:tabLst>
                <a:tab pos="432434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...is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about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frequently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asked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questions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(FAQs)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on IRC and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mailinglists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395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...is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about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telling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bit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about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best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practise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...may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contain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some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rant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:-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)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...and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hopefully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some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good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advices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64807" y="1025475"/>
            <a:ext cx="2963545" cy="880744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600" spc="-10"/>
              <a:t>Speaker</a:t>
            </a:r>
            <a:endParaRPr sz="5600"/>
          </a:p>
        </p:txBody>
      </p:sp>
      <p:sp>
        <p:nvSpPr>
          <p:cNvPr id="3" name="object 3" descr=""/>
          <p:cNvSpPr txBox="1"/>
          <p:nvPr/>
        </p:nvSpPr>
        <p:spPr>
          <a:xfrm>
            <a:off x="2034133" y="2442170"/>
            <a:ext cx="5931535" cy="40919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445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445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Python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developer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since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1992</a:t>
            </a:r>
            <a:endParaRPr sz="2400">
              <a:latin typeface="Gill Sans"/>
              <a:cs typeface="Gill Sans"/>
            </a:endParaRPr>
          </a:p>
          <a:p>
            <a:pPr marL="4445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445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Zope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core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developer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since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2001</a:t>
            </a:r>
            <a:endParaRPr sz="2400">
              <a:latin typeface="Gill Sans"/>
              <a:cs typeface="Gill Sans"/>
            </a:endParaRPr>
          </a:p>
          <a:p>
            <a:pPr marL="4445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445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Zope</a:t>
            </a:r>
            <a:r>
              <a:rPr dirty="0" sz="2400" spc="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2</a:t>
            </a:r>
            <a:r>
              <a:rPr dirty="0" sz="2400" spc="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release-manager</a:t>
            </a:r>
            <a:endParaRPr sz="2400">
              <a:latin typeface="Gill Sans"/>
              <a:cs typeface="Gill Sans"/>
            </a:endParaRPr>
          </a:p>
          <a:p>
            <a:pPr marL="444500" indent="-381000">
              <a:lnSpc>
                <a:spcPct val="100000"/>
              </a:lnSpc>
              <a:spcBef>
                <a:spcPts val="1465"/>
              </a:spcBef>
              <a:buSzPct val="170833"/>
              <a:buChar char="•"/>
              <a:tabLst>
                <a:tab pos="4445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Contributor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to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Zope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&amp;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endParaRPr sz="2400">
              <a:latin typeface="Gill Sans"/>
              <a:cs typeface="Gill Sans"/>
            </a:endParaRPr>
          </a:p>
          <a:p>
            <a:pPr marL="444500" indent="-381000">
              <a:lnSpc>
                <a:spcPts val="2810"/>
              </a:lnSpc>
              <a:spcBef>
                <a:spcPts val="1460"/>
              </a:spcBef>
              <a:buSzPct val="170833"/>
              <a:buChar char="•"/>
              <a:tabLst>
                <a:tab pos="4445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Co-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funder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 2nd chairman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endParaRPr sz="2400">
              <a:latin typeface="Gill Sans"/>
              <a:cs typeface="Gill Sans"/>
            </a:endParaRPr>
          </a:p>
          <a:p>
            <a:pPr marL="445134">
              <a:lnSpc>
                <a:spcPts val="2810"/>
              </a:lnSpc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German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Zope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User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Group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(DZUG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e.V.)</a:t>
            </a:r>
            <a:endParaRPr sz="2400">
              <a:latin typeface="Gill Sans"/>
              <a:cs typeface="Gill Sans"/>
            </a:endParaRPr>
          </a:p>
          <a:p>
            <a:pPr marL="4445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445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Author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various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Zope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products</a:t>
            </a:r>
            <a:endParaRPr sz="2400">
              <a:latin typeface="Gill Sans"/>
              <a:cs typeface="Gill Sans"/>
            </a:endParaRPr>
          </a:p>
          <a:p>
            <a:pPr marL="444500" indent="-381000">
              <a:lnSpc>
                <a:spcPct val="100000"/>
              </a:lnSpc>
              <a:spcBef>
                <a:spcPts val="1465"/>
              </a:spcBef>
              <a:buSzPct val="170833"/>
              <a:buChar char="•"/>
              <a:tabLst>
                <a:tab pos="444500" algn="l"/>
              </a:tabLst>
            </a:pPr>
            <a:r>
              <a:rPr dirty="0" u="sng" sz="2400" spc="-10" b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"/>
                <a:cs typeface="Gill Sans"/>
                <a:hlinkClick r:id="rId2"/>
              </a:rPr>
              <a:t>www.zopyx.com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2506" y="1220589"/>
            <a:ext cx="830072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Q:</a:t>
            </a:r>
            <a:r>
              <a:rPr dirty="0" spc="-35"/>
              <a:t> </a:t>
            </a:r>
            <a:r>
              <a:rPr dirty="0"/>
              <a:t>How</a:t>
            </a:r>
            <a:r>
              <a:rPr dirty="0" spc="-30"/>
              <a:t> </a:t>
            </a:r>
            <a:r>
              <a:rPr dirty="0"/>
              <a:t>do</a:t>
            </a:r>
            <a:r>
              <a:rPr dirty="0" spc="-35"/>
              <a:t> </a:t>
            </a:r>
            <a:r>
              <a:rPr dirty="0"/>
              <a:t>I</a:t>
            </a:r>
            <a:r>
              <a:rPr dirty="0" spc="-30"/>
              <a:t> </a:t>
            </a:r>
            <a:r>
              <a:rPr dirty="0"/>
              <a:t>install</a:t>
            </a:r>
            <a:r>
              <a:rPr dirty="0" spc="-30"/>
              <a:t> </a:t>
            </a:r>
            <a:r>
              <a:rPr dirty="0"/>
              <a:t>the</a:t>
            </a:r>
            <a:r>
              <a:rPr dirty="0" spc="-35"/>
              <a:t> </a:t>
            </a:r>
            <a:r>
              <a:rPr dirty="0"/>
              <a:t>Plone</a:t>
            </a:r>
            <a:r>
              <a:rPr dirty="0" spc="-30"/>
              <a:t> </a:t>
            </a:r>
            <a:r>
              <a:rPr dirty="0"/>
              <a:t>theme</a:t>
            </a:r>
            <a:r>
              <a:rPr dirty="0" spc="-30"/>
              <a:t> </a:t>
            </a:r>
            <a:r>
              <a:rPr dirty="0" spc="-20"/>
              <a:t>x.y?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618406" y="2543968"/>
            <a:ext cx="7465059" cy="37439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191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191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Google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Gill Sans"/>
                <a:cs typeface="Gill Sans"/>
              </a:rPr>
              <a:t>x.y</a:t>
            </a:r>
            <a:endParaRPr sz="2400">
              <a:latin typeface="Gill Sans"/>
              <a:cs typeface="Gill Sans"/>
            </a:endParaRPr>
          </a:p>
          <a:p>
            <a:pPr marL="4191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191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Check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documentation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x.y</a:t>
            </a:r>
            <a:r>
              <a:rPr dirty="0" sz="2400" spc="-8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on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PyPI</a:t>
            </a:r>
            <a:endParaRPr sz="2400">
              <a:latin typeface="Gill Sans"/>
              <a:cs typeface="Gill Sans"/>
            </a:endParaRPr>
          </a:p>
          <a:p>
            <a:pPr marL="4191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191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Read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installation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how-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to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add-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ons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on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plone.org</a:t>
            </a:r>
            <a:endParaRPr sz="2400">
              <a:latin typeface="Gill Sans"/>
              <a:cs typeface="Gill Sans"/>
            </a:endParaRPr>
          </a:p>
          <a:p>
            <a:pPr marL="419100" indent="-381000">
              <a:lnSpc>
                <a:spcPct val="100000"/>
              </a:lnSpc>
              <a:spcBef>
                <a:spcPts val="1465"/>
              </a:spcBef>
              <a:buSzPct val="170833"/>
              <a:buChar char="•"/>
              <a:tabLst>
                <a:tab pos="4191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Buildout:</a:t>
            </a:r>
            <a:endParaRPr sz="2400">
              <a:latin typeface="Gill Sans"/>
              <a:cs typeface="Gill Sans"/>
            </a:endParaRPr>
          </a:p>
          <a:p>
            <a:pPr lvl="1" marL="715645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715645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add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x.y</a:t>
            </a:r>
            <a:r>
              <a:rPr dirty="0" sz="2400" spc="-8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to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eggs</a:t>
            </a:r>
            <a:r>
              <a:rPr dirty="0" sz="2400" spc="-8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zcml</a:t>
            </a:r>
            <a:r>
              <a:rPr dirty="0" sz="2400" spc="-8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options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(buildout.cfg)</a:t>
            </a:r>
            <a:endParaRPr sz="2400">
              <a:latin typeface="Gill Sans"/>
              <a:cs typeface="Gill Sans"/>
            </a:endParaRPr>
          </a:p>
          <a:p>
            <a:pPr lvl="1" marL="715645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715645" algn="l"/>
              </a:tabLst>
            </a:pP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re-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run</a:t>
            </a:r>
            <a:r>
              <a:rPr dirty="0" sz="2400" spc="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buildout,</a:t>
            </a:r>
            <a:endParaRPr sz="2400">
              <a:latin typeface="Gill Sans"/>
              <a:cs typeface="Gill Sans"/>
            </a:endParaRPr>
          </a:p>
          <a:p>
            <a:pPr lvl="1" marL="715645" indent="-381000">
              <a:lnSpc>
                <a:spcPct val="100000"/>
              </a:lnSpc>
              <a:spcBef>
                <a:spcPts val="1465"/>
              </a:spcBef>
              <a:buSzPct val="170833"/>
              <a:buChar char="•"/>
              <a:tabLst>
                <a:tab pos="715645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install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x.y</a:t>
            </a:r>
            <a:r>
              <a:rPr dirty="0" sz="2400" spc="-9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through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control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panel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7323" y="1220589"/>
            <a:ext cx="7290434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Q:</a:t>
            </a:r>
            <a:r>
              <a:rPr dirty="0" spc="-25"/>
              <a:t> </a:t>
            </a:r>
            <a:r>
              <a:rPr dirty="0"/>
              <a:t>How</a:t>
            </a:r>
            <a:r>
              <a:rPr dirty="0" spc="-25"/>
              <a:t> </a:t>
            </a:r>
            <a:r>
              <a:rPr dirty="0"/>
              <a:t>do</a:t>
            </a:r>
            <a:r>
              <a:rPr dirty="0" spc="-25"/>
              <a:t> </a:t>
            </a:r>
            <a:r>
              <a:rPr dirty="0"/>
              <a:t>I</a:t>
            </a:r>
            <a:r>
              <a:rPr dirty="0" spc="-25"/>
              <a:t> </a:t>
            </a:r>
            <a:r>
              <a:rPr dirty="0"/>
              <a:t>change</a:t>
            </a:r>
            <a:r>
              <a:rPr dirty="0" spc="-20"/>
              <a:t> </a:t>
            </a:r>
            <a:r>
              <a:rPr dirty="0"/>
              <a:t>the</a:t>
            </a:r>
            <a:r>
              <a:rPr dirty="0" spc="-25"/>
              <a:t> </a:t>
            </a:r>
            <a:r>
              <a:rPr dirty="0"/>
              <a:t>Plone</a:t>
            </a:r>
            <a:r>
              <a:rPr dirty="0" spc="-25"/>
              <a:t> </a:t>
            </a:r>
            <a:r>
              <a:rPr dirty="0" spc="-10"/>
              <a:t>logo?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605706" y="2543968"/>
            <a:ext cx="5586730" cy="18859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318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Google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„plone</a:t>
            </a:r>
            <a:r>
              <a:rPr dirty="0" sz="2400" spc="-2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change</a:t>
            </a:r>
            <a:r>
              <a:rPr dirty="0" sz="2400" spc="-2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logo“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ts val="2810"/>
              </a:lnSpc>
              <a:spcBef>
                <a:spcPts val="1460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Customize</a:t>
            </a:r>
            <a:r>
              <a:rPr dirty="0" sz="2400" spc="-7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logo.pt</a:t>
            </a:r>
            <a:r>
              <a:rPr dirty="0" sz="2400" spc="-8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through</a:t>
            </a:r>
            <a:endParaRPr sz="2400">
              <a:latin typeface="Gill Sans"/>
              <a:cs typeface="Gill Sans"/>
            </a:endParaRPr>
          </a:p>
          <a:p>
            <a:pPr marL="432434">
              <a:lnSpc>
                <a:spcPts val="2810"/>
              </a:lnSpc>
            </a:pP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portal_view_customizations</a:t>
            </a:r>
            <a:r>
              <a:rPr dirty="0" sz="2400" spc="7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(ZMI)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31800" algn="l"/>
                <a:tab pos="439674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Look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at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CSSManager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add-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on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646430" marR="5080" indent="-70485">
              <a:lnSpc>
                <a:spcPts val="3670"/>
              </a:lnSpc>
              <a:spcBef>
                <a:spcPts val="370"/>
              </a:spcBef>
            </a:pPr>
            <a:r>
              <a:rPr dirty="0"/>
              <a:t>Q:</a:t>
            </a:r>
            <a:r>
              <a:rPr dirty="0" spc="-35"/>
              <a:t> </a:t>
            </a:r>
            <a:r>
              <a:rPr dirty="0"/>
              <a:t>Where</a:t>
            </a:r>
            <a:r>
              <a:rPr dirty="0" spc="-30"/>
              <a:t> </a:t>
            </a:r>
            <a:r>
              <a:rPr dirty="0"/>
              <a:t>is</a:t>
            </a:r>
            <a:r>
              <a:rPr dirty="0" spc="-30"/>
              <a:t> </a:t>
            </a:r>
            <a:r>
              <a:rPr dirty="0"/>
              <a:t>what</a:t>
            </a:r>
            <a:r>
              <a:rPr dirty="0" spc="-35"/>
              <a:t> </a:t>
            </a:r>
            <a:r>
              <a:rPr dirty="0"/>
              <a:t>and</a:t>
            </a:r>
            <a:r>
              <a:rPr dirty="0" spc="-30"/>
              <a:t> </a:t>
            </a:r>
            <a:r>
              <a:rPr dirty="0" spc="-20"/>
              <a:t>why? </a:t>
            </a:r>
            <a:r>
              <a:rPr dirty="0"/>
              <a:t>(Browser</a:t>
            </a:r>
            <a:r>
              <a:rPr dirty="0" spc="-135"/>
              <a:t> </a:t>
            </a:r>
            <a:r>
              <a:rPr dirty="0"/>
              <a:t>inspection</a:t>
            </a:r>
            <a:r>
              <a:rPr dirty="0" spc="-135"/>
              <a:t> </a:t>
            </a:r>
            <a:r>
              <a:rPr dirty="0" spc="-10"/>
              <a:t>tools)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93006" y="2543968"/>
            <a:ext cx="7562850" cy="2741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445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445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Useful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tools:</a:t>
            </a:r>
            <a:endParaRPr sz="2400">
              <a:latin typeface="Gill Sans"/>
              <a:cs typeface="Gill Sans"/>
            </a:endParaRPr>
          </a:p>
          <a:p>
            <a:pPr lvl="1" marL="740410" marR="55880" indent="-381000">
              <a:lnSpc>
                <a:spcPts val="2740"/>
              </a:lnSpc>
              <a:spcBef>
                <a:spcPts val="1670"/>
              </a:spcBef>
              <a:buSzPct val="170833"/>
              <a:buFont typeface="Gill Sans"/>
              <a:buChar char="•"/>
              <a:tabLst>
                <a:tab pos="741680" algn="l"/>
              </a:tabLst>
            </a:pP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Gloworm</a:t>
            </a:r>
            <a:r>
              <a:rPr dirty="0" sz="2400" spc="-4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inspecting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all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elements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site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(where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is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what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where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is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it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defined)</a:t>
            </a:r>
            <a:endParaRPr sz="2400">
              <a:latin typeface="Gill Sans"/>
              <a:cs typeface="Gill Sans"/>
            </a:endParaRPr>
          </a:p>
          <a:p>
            <a:pPr lvl="1" marL="740410" indent="-380365">
              <a:lnSpc>
                <a:spcPct val="100000"/>
              </a:lnSpc>
              <a:spcBef>
                <a:spcPts val="1390"/>
              </a:spcBef>
              <a:buSzPct val="170833"/>
              <a:buChar char="•"/>
              <a:tabLst>
                <a:tab pos="740410" algn="l"/>
              </a:tabLst>
            </a:pP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Firebug</a:t>
            </a:r>
            <a:r>
              <a:rPr dirty="0" sz="2400" spc="-3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your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tool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CSS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issues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(and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other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stuff)</a:t>
            </a:r>
            <a:endParaRPr sz="2400">
              <a:latin typeface="Gill Sans"/>
              <a:cs typeface="Gill Sans"/>
            </a:endParaRPr>
          </a:p>
          <a:p>
            <a:pPr lvl="1" marL="739775" marR="49530" indent="-380365">
              <a:lnSpc>
                <a:spcPts val="2740"/>
              </a:lnSpc>
              <a:spcBef>
                <a:spcPts val="1670"/>
              </a:spcBef>
              <a:buSzPct val="170833"/>
              <a:buChar char="•"/>
              <a:tabLst>
                <a:tab pos="741680" algn="l"/>
                <a:tab pos="3011805" algn="l"/>
              </a:tabLst>
            </a:pPr>
            <a:r>
              <a:rPr dirty="0" sz="2400" spc="-30" b="1">
                <a:solidFill>
                  <a:srgbClr val="FFFFFF"/>
                </a:solidFill>
                <a:latin typeface="Gill Sans"/>
                <a:cs typeface="Gill Sans"/>
              </a:rPr>
              <a:t>Your</a:t>
            </a:r>
            <a:r>
              <a:rPr dirty="0" sz="2400" spc="-15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browser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most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browsers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provide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developers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tools ootb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(Opera,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Safari)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or as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add-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on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(IE,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Firefox)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5529" y="1220589"/>
            <a:ext cx="519430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Q:</a:t>
            </a:r>
            <a:r>
              <a:rPr dirty="0" spc="-25"/>
              <a:t> </a:t>
            </a:r>
            <a:r>
              <a:rPr dirty="0"/>
              <a:t>System</a:t>
            </a:r>
            <a:r>
              <a:rPr dirty="0" spc="-25"/>
              <a:t> </a:t>
            </a:r>
            <a:r>
              <a:rPr dirty="0" spc="-10"/>
              <a:t>requirements?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643806" y="2543968"/>
            <a:ext cx="7386955" cy="73977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393065" marR="5080" indent="-381000">
              <a:lnSpc>
                <a:spcPts val="2740"/>
              </a:lnSpc>
              <a:spcBef>
                <a:spcPts val="310"/>
              </a:spcBef>
              <a:buSzPct val="170833"/>
              <a:buChar char="•"/>
              <a:tabLst>
                <a:tab pos="394335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they</a:t>
            </a:r>
            <a:r>
              <a:rPr dirty="0" sz="2400" spc="-9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are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documented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within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release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notes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- 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please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read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up</a:t>
            </a:r>
            <a:endParaRPr sz="2400">
              <a:latin typeface="Gill Sans"/>
              <a:cs typeface="Gill Sans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1724372" y="3583136"/>
          <a:ext cx="7320915" cy="18916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3585"/>
                <a:gridCol w="2805430"/>
                <a:gridCol w="2409825"/>
              </a:tblGrid>
              <a:tr h="6305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Plone</a:t>
                      </a:r>
                      <a:r>
                        <a:rPr dirty="0" sz="2400" spc="-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2.5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110489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Zope</a:t>
                      </a:r>
                      <a:r>
                        <a:rPr dirty="0" sz="2400" spc="-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2.8/Zope</a:t>
                      </a:r>
                      <a:r>
                        <a:rPr dirty="0" sz="2400" spc="-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2.9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110489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Python</a:t>
                      </a:r>
                      <a:r>
                        <a:rPr dirty="0" sz="2400" spc="-4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2.4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110489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305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Plone</a:t>
                      </a:r>
                      <a:r>
                        <a:rPr dirty="0" sz="2400" spc="-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3.X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110489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Zope</a:t>
                      </a:r>
                      <a:r>
                        <a:rPr dirty="0" sz="2400" spc="-1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2.10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110489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Python</a:t>
                      </a:r>
                      <a:r>
                        <a:rPr dirty="0" sz="2400" spc="-4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2.4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110489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305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Plone</a:t>
                      </a:r>
                      <a:r>
                        <a:rPr dirty="0" sz="2400" spc="-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5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4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110489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Zope</a:t>
                      </a:r>
                      <a:r>
                        <a:rPr dirty="0" sz="2400" spc="-1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2.12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110489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Python</a:t>
                      </a:r>
                      <a:r>
                        <a:rPr dirty="0" sz="2400" spc="-3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2.6</a:t>
                      </a:r>
                      <a:r>
                        <a:rPr dirty="0" sz="2400" spc="-25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 </a:t>
                      </a:r>
                      <a:r>
                        <a:rPr dirty="0" sz="2400" spc="-20" b="0">
                          <a:solidFill>
                            <a:srgbClr val="FFFFFF"/>
                          </a:solidFill>
                          <a:latin typeface="Gill Sans"/>
                          <a:cs typeface="Gill Sans"/>
                        </a:rPr>
                        <a:t>(2.5)</a:t>
                      </a:r>
                      <a:endParaRPr sz="2400">
                        <a:latin typeface="Gill Sans"/>
                        <a:cs typeface="Gill Sans"/>
                      </a:endParaRPr>
                    </a:p>
                  </a:txBody>
                  <a:tcPr marL="0" marR="0" marB="0" marT="110489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1558974" y="5742137"/>
            <a:ext cx="7372984" cy="3924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3937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Please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stick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with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recommended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tested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versions!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210185" marR="5080" indent="326390">
              <a:lnSpc>
                <a:spcPts val="3670"/>
              </a:lnSpc>
              <a:spcBef>
                <a:spcPts val="370"/>
              </a:spcBef>
            </a:pPr>
            <a:r>
              <a:rPr dirty="0"/>
              <a:t>Q:</a:t>
            </a:r>
            <a:r>
              <a:rPr dirty="0" spc="-55"/>
              <a:t> </a:t>
            </a:r>
            <a:r>
              <a:rPr dirty="0"/>
              <a:t>where</a:t>
            </a:r>
            <a:r>
              <a:rPr dirty="0" spc="-55"/>
              <a:t> </a:t>
            </a:r>
            <a:r>
              <a:rPr dirty="0"/>
              <a:t>can</a:t>
            </a:r>
            <a:r>
              <a:rPr dirty="0" spc="-55"/>
              <a:t> </a:t>
            </a:r>
            <a:r>
              <a:rPr dirty="0"/>
              <a:t>I</a:t>
            </a:r>
            <a:r>
              <a:rPr dirty="0" spc="-55"/>
              <a:t> </a:t>
            </a:r>
            <a:r>
              <a:rPr dirty="0"/>
              <a:t>find</a:t>
            </a:r>
            <a:r>
              <a:rPr dirty="0" spc="-50"/>
              <a:t> </a:t>
            </a:r>
            <a:r>
              <a:rPr dirty="0"/>
              <a:t>xx.py</a:t>
            </a:r>
            <a:r>
              <a:rPr dirty="0" spc="-55"/>
              <a:t> </a:t>
            </a:r>
            <a:r>
              <a:rPr dirty="0" spc="-25"/>
              <a:t>or </a:t>
            </a:r>
            <a:r>
              <a:rPr dirty="0"/>
              <a:t>where</a:t>
            </a:r>
            <a:r>
              <a:rPr dirty="0" spc="-105"/>
              <a:t> </a:t>
            </a:r>
            <a:r>
              <a:rPr dirty="0"/>
              <a:t>is</a:t>
            </a:r>
            <a:r>
              <a:rPr dirty="0" spc="-100"/>
              <a:t> </a:t>
            </a:r>
            <a:r>
              <a:rPr dirty="0" spc="-10"/>
              <a:t>getProperty()</a:t>
            </a:r>
            <a:r>
              <a:rPr dirty="0" spc="-100"/>
              <a:t> </a:t>
            </a:r>
            <a:r>
              <a:rPr dirty="0" spc="-10"/>
              <a:t>defined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67606" y="2543968"/>
            <a:ext cx="6828790" cy="41598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99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699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finding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files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by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name:</a:t>
            </a:r>
            <a:endParaRPr sz="2400">
              <a:latin typeface="Gill Sans"/>
              <a:cs typeface="Gill Sans"/>
            </a:endParaRPr>
          </a:p>
          <a:p>
            <a:pPr lvl="1" marL="766445" indent="-381000">
              <a:lnSpc>
                <a:spcPct val="100000"/>
              </a:lnSpc>
              <a:spcBef>
                <a:spcPts val="1125"/>
              </a:spcBef>
              <a:buSzPct val="170833"/>
              <a:buFont typeface="Gill Sans"/>
              <a:buChar char="•"/>
              <a:tabLst>
                <a:tab pos="766445" algn="l"/>
              </a:tabLst>
            </a:pP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find</a:t>
            </a:r>
            <a:r>
              <a:rPr dirty="0" sz="2400" spc="-7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&lt;directory&gt;</a:t>
            </a:r>
            <a:r>
              <a:rPr dirty="0" sz="2400" spc="-7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name</a:t>
            </a:r>
            <a:r>
              <a:rPr dirty="0" sz="2400" spc="-7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xx.py</a:t>
            </a:r>
            <a:r>
              <a:rPr dirty="0" sz="2400" spc="-7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dirty="0" sz="2400" spc="-25" b="1">
                <a:solidFill>
                  <a:srgbClr val="FFFFFF"/>
                </a:solidFill>
                <a:latin typeface="Gill Sans"/>
                <a:cs typeface="Gill Sans"/>
              </a:rPr>
              <a:t>ls</a:t>
            </a:r>
            <a:endParaRPr sz="2400">
              <a:latin typeface="Gill Sans"/>
              <a:cs typeface="Gill Sans"/>
            </a:endParaRPr>
          </a:p>
          <a:p>
            <a:pPr lvl="1" marL="765810" marR="55880" indent="-381000">
              <a:lnSpc>
                <a:spcPts val="2400"/>
              </a:lnSpc>
              <a:spcBef>
                <a:spcPts val="1739"/>
              </a:spcBef>
              <a:buSzPct val="170833"/>
              <a:buChar char="•"/>
              <a:tabLst>
                <a:tab pos="76708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search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within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sources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tree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or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eggs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directory</a:t>
            </a:r>
            <a:endParaRPr sz="2400">
              <a:latin typeface="Gill Sans"/>
              <a:cs typeface="Gill Sans"/>
            </a:endParaRPr>
          </a:p>
          <a:p>
            <a:pPr marL="469900" indent="-381000">
              <a:lnSpc>
                <a:spcPct val="100000"/>
              </a:lnSpc>
              <a:spcBef>
                <a:spcPts val="1200"/>
              </a:spcBef>
              <a:buSzPct val="170833"/>
              <a:buChar char="•"/>
              <a:tabLst>
                <a:tab pos="4699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finding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files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by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„prominent“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terms/content</a:t>
            </a:r>
            <a:endParaRPr sz="2400">
              <a:latin typeface="Gill Sans"/>
              <a:cs typeface="Gill Sans"/>
            </a:endParaRPr>
          </a:p>
          <a:p>
            <a:pPr lvl="1" marL="765810" indent="-380365">
              <a:lnSpc>
                <a:spcPct val="100000"/>
              </a:lnSpc>
              <a:spcBef>
                <a:spcPts val="1195"/>
              </a:spcBef>
              <a:buSzPct val="170833"/>
              <a:buChar char="•"/>
              <a:tabLst>
                <a:tab pos="765810" algn="l"/>
              </a:tabLst>
            </a:pP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grep</a:t>
            </a: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 -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dirty="0" sz="2400" spc="-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&lt;term&gt;</a:t>
            </a: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 &lt;directory&gt;</a:t>
            </a:r>
            <a:endParaRPr sz="2400">
              <a:latin typeface="Gill Sans"/>
              <a:cs typeface="Gill Sans"/>
            </a:endParaRPr>
          </a:p>
          <a:p>
            <a:pPr lvl="1" marL="765810" marR="55880" indent="-381000">
              <a:lnSpc>
                <a:spcPts val="2470"/>
              </a:lnSpc>
              <a:spcBef>
                <a:spcPts val="1620"/>
              </a:spcBef>
              <a:buSzPct val="170833"/>
              <a:buChar char="•"/>
              <a:tabLst>
                <a:tab pos="76708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search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within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sources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tree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or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eggs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directory</a:t>
            </a:r>
            <a:endParaRPr sz="2400">
              <a:latin typeface="Gill Sans"/>
              <a:cs typeface="Gill Sans"/>
            </a:endParaRPr>
          </a:p>
          <a:p>
            <a:pPr lvl="1" marL="766445" indent="-381000">
              <a:lnSpc>
                <a:spcPct val="100000"/>
              </a:lnSpc>
              <a:spcBef>
                <a:spcPts val="1180"/>
              </a:spcBef>
              <a:buSzPct val="170833"/>
              <a:buChar char="•"/>
              <a:tabLst>
                <a:tab pos="766445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also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useful:</a:t>
            </a:r>
            <a:r>
              <a:rPr dirty="0" sz="2400" spc="-2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DocFinderTab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4996" y="991542"/>
            <a:ext cx="8195309" cy="981075"/>
          </a:xfrm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1649095" marR="5080" indent="-1637030">
              <a:lnSpc>
                <a:spcPts val="3670"/>
              </a:lnSpc>
              <a:spcBef>
                <a:spcPts val="370"/>
              </a:spcBef>
            </a:pPr>
            <a:r>
              <a:rPr dirty="0"/>
              <a:t>Q:</a:t>
            </a:r>
            <a:r>
              <a:rPr dirty="0" spc="-20"/>
              <a:t> </a:t>
            </a:r>
            <a:r>
              <a:rPr dirty="0"/>
              <a:t>Import</a:t>
            </a:r>
            <a:r>
              <a:rPr dirty="0" spc="-20"/>
              <a:t> </a:t>
            </a:r>
            <a:r>
              <a:rPr dirty="0"/>
              <a:t>of</a:t>
            </a:r>
            <a:r>
              <a:rPr dirty="0" spc="65"/>
              <a:t> </a:t>
            </a:r>
            <a:r>
              <a:rPr dirty="0"/>
              <a:t>module</a:t>
            </a:r>
            <a:r>
              <a:rPr dirty="0" spc="-15"/>
              <a:t> </a:t>
            </a:r>
            <a:r>
              <a:rPr dirty="0"/>
              <a:t>XX</a:t>
            </a:r>
            <a:r>
              <a:rPr dirty="0" spc="-20"/>
              <a:t> </a:t>
            </a:r>
            <a:r>
              <a:rPr dirty="0"/>
              <a:t>does</a:t>
            </a:r>
            <a:r>
              <a:rPr dirty="0" spc="-20"/>
              <a:t> </a:t>
            </a:r>
            <a:r>
              <a:rPr dirty="0"/>
              <a:t>not</a:t>
            </a:r>
            <a:r>
              <a:rPr dirty="0" spc="-20"/>
              <a:t> work </a:t>
            </a:r>
            <a:r>
              <a:rPr dirty="0"/>
              <a:t>within</a:t>
            </a:r>
            <a:r>
              <a:rPr dirty="0" spc="-20"/>
              <a:t> </a:t>
            </a:r>
            <a:r>
              <a:rPr dirty="0"/>
              <a:t>my</a:t>
            </a:r>
            <a:r>
              <a:rPr dirty="0" spc="-10"/>
              <a:t> PythonScript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93006" y="2543968"/>
            <a:ext cx="7753350" cy="323405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443865" marR="55880" indent="-381000">
              <a:lnSpc>
                <a:spcPts val="2740"/>
              </a:lnSpc>
              <a:spcBef>
                <a:spcPts val="310"/>
              </a:spcBef>
              <a:buSzPct val="170833"/>
              <a:buChar char="•"/>
              <a:tabLst>
                <a:tab pos="445134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PythonScript</a:t>
            </a:r>
            <a:r>
              <a:rPr dirty="0" sz="2400" spc="-7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are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Gill Sans"/>
                <a:cs typeface="Gill Sans"/>
              </a:rPr>
              <a:t>restricted</a:t>
            </a:r>
            <a:r>
              <a:rPr dirty="0" sz="2400" spc="-10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(for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security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reasons)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and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allow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only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import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some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secure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modules</a:t>
            </a:r>
            <a:endParaRPr sz="2400">
              <a:latin typeface="Gill Sans"/>
              <a:cs typeface="Gill Sans"/>
            </a:endParaRPr>
          </a:p>
          <a:p>
            <a:pPr marL="445134">
              <a:lnSpc>
                <a:spcPts val="2670"/>
              </a:lnSpc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(„</a:t>
            </a:r>
            <a:r>
              <a:rPr dirty="0" sz="2400" b="0" i="1">
                <a:solidFill>
                  <a:srgbClr val="FFFFFF"/>
                </a:solidFill>
                <a:latin typeface="Gill Sans"/>
                <a:cs typeface="Gill Sans"/>
              </a:rPr>
              <a:t>untrusted</a:t>
            </a:r>
            <a:r>
              <a:rPr dirty="0" sz="2400" spc="-90" b="0" i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 i="1">
                <a:solidFill>
                  <a:srgbClr val="FFFFFF"/>
                </a:solidFill>
                <a:latin typeface="Gill Sans"/>
                <a:cs typeface="Gill Sans"/>
              </a:rPr>
              <a:t>code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“)</a:t>
            </a:r>
            <a:endParaRPr sz="2400">
              <a:latin typeface="Gill Sans"/>
              <a:cs typeface="Gill Sans"/>
            </a:endParaRPr>
          </a:p>
          <a:p>
            <a:pPr marL="444500" indent="-381000">
              <a:lnSpc>
                <a:spcPts val="2810"/>
              </a:lnSpc>
              <a:spcBef>
                <a:spcPts val="1465"/>
              </a:spcBef>
              <a:buSzPct val="170833"/>
              <a:buChar char="•"/>
              <a:tabLst>
                <a:tab pos="4445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484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At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your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own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risk:</a:t>
            </a:r>
            <a:endParaRPr sz="2400">
              <a:latin typeface="Gill Sans"/>
              <a:cs typeface="Gill Sans"/>
            </a:endParaRPr>
          </a:p>
          <a:p>
            <a:pPr marL="445134">
              <a:lnSpc>
                <a:spcPts val="2810"/>
              </a:lnSpc>
            </a:pP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use</a:t>
            </a:r>
            <a:r>
              <a:rPr dirty="0" sz="2400" spc="-7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allow_module(),</a:t>
            </a:r>
            <a:r>
              <a:rPr dirty="0" sz="2400" spc="-7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moduleSecurityInfo()</a:t>
            </a:r>
            <a:endParaRPr sz="2400">
              <a:latin typeface="Gill Sans"/>
              <a:cs typeface="Gill Sans"/>
            </a:endParaRPr>
          </a:p>
          <a:p>
            <a:pPr marL="444500" indent="-381000">
              <a:lnSpc>
                <a:spcPts val="2810"/>
              </a:lnSpc>
              <a:spcBef>
                <a:spcPts val="1460"/>
              </a:spcBef>
              <a:buSzPct val="170833"/>
              <a:buChar char="•"/>
              <a:tabLst>
                <a:tab pos="4445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use</a:t>
            </a:r>
            <a:r>
              <a:rPr dirty="0" sz="2400" spc="-6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„</a:t>
            </a:r>
            <a:r>
              <a:rPr dirty="0" sz="2400" b="0" i="1">
                <a:solidFill>
                  <a:srgbClr val="FFFFFF"/>
                </a:solidFill>
                <a:latin typeface="Gill Sans"/>
                <a:cs typeface="Gill Sans"/>
              </a:rPr>
              <a:t>trusted</a:t>
            </a:r>
            <a:r>
              <a:rPr dirty="0" sz="2400" spc="-40" b="0" i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 i="1">
                <a:solidFill>
                  <a:srgbClr val="FFFFFF"/>
                </a:solidFill>
                <a:latin typeface="Gill Sans"/>
                <a:cs typeface="Gill Sans"/>
              </a:rPr>
              <a:t>code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“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(</a:t>
            </a: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unrestricted</a:t>
            </a:r>
            <a:r>
              <a:rPr dirty="0" sz="2400" spc="-9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Python)</a:t>
            </a:r>
            <a:endParaRPr sz="2400">
              <a:latin typeface="Gill Sans"/>
              <a:cs typeface="Gill Sans"/>
            </a:endParaRPr>
          </a:p>
          <a:p>
            <a:pPr marL="445134" marR="686435">
              <a:lnSpc>
                <a:spcPts val="2740"/>
              </a:lnSpc>
              <a:spcBef>
                <a:spcPts val="135"/>
              </a:spcBef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aka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browser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views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or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Python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code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within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your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policy package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1470660" marR="5080" indent="-499109">
              <a:lnSpc>
                <a:spcPts val="3670"/>
              </a:lnSpc>
              <a:spcBef>
                <a:spcPts val="370"/>
              </a:spcBef>
            </a:pPr>
            <a:r>
              <a:rPr dirty="0"/>
              <a:t>Q:</a:t>
            </a:r>
            <a:r>
              <a:rPr dirty="0" spc="-50"/>
              <a:t> </a:t>
            </a:r>
            <a:r>
              <a:rPr dirty="0"/>
              <a:t>Is</a:t>
            </a:r>
            <a:r>
              <a:rPr dirty="0" spc="-45"/>
              <a:t> </a:t>
            </a:r>
            <a:r>
              <a:rPr dirty="0"/>
              <a:t>there</a:t>
            </a:r>
            <a:r>
              <a:rPr dirty="0" spc="-50"/>
              <a:t> </a:t>
            </a:r>
            <a:r>
              <a:rPr dirty="0"/>
              <a:t>a</a:t>
            </a:r>
            <a:r>
              <a:rPr dirty="0" spc="-45"/>
              <a:t> </a:t>
            </a:r>
            <a:r>
              <a:rPr dirty="0" spc="-10"/>
              <a:t>chat/XXX </a:t>
            </a:r>
            <a:r>
              <a:rPr dirty="0"/>
              <a:t>product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80"/>
              <a:t> </a:t>
            </a:r>
            <a:r>
              <a:rPr dirty="0" spc="-10"/>
              <a:t>Plone?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618406" y="2543968"/>
            <a:ext cx="6098540" cy="1291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191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191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Google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„plone</a:t>
            </a:r>
            <a:r>
              <a:rPr dirty="0" sz="2400" spc="-2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chat/xxx</a:t>
            </a:r>
            <a:r>
              <a:rPr dirty="0" sz="2400" spc="-2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add-</a:t>
            </a:r>
            <a:r>
              <a:rPr dirty="0" sz="2400" spc="-25" b="1">
                <a:solidFill>
                  <a:srgbClr val="FFFFFF"/>
                </a:solidFill>
                <a:latin typeface="Gill Sans"/>
                <a:cs typeface="Gill Sans"/>
              </a:rPr>
              <a:t>on“</a:t>
            </a:r>
            <a:endParaRPr sz="2400">
              <a:latin typeface="Gill Sans"/>
              <a:cs typeface="Gill Sans"/>
            </a:endParaRPr>
          </a:p>
          <a:p>
            <a:pPr marL="418465" marR="175260" indent="-381000">
              <a:lnSpc>
                <a:spcPts val="2740"/>
              </a:lnSpc>
              <a:spcBef>
                <a:spcPts val="1670"/>
              </a:spcBef>
              <a:buSzPct val="170833"/>
              <a:buChar char="•"/>
              <a:tabLst>
                <a:tab pos="419734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visit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u="sng" sz="2400" spc="-1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"/>
                <a:cs typeface="Gill Sans"/>
                <a:hlinkClick r:id="rId2"/>
              </a:rPr>
              <a:t>http://plone.org/products</a:t>
            </a:r>
            <a:r>
              <a:rPr dirty="0" u="none" sz="2400" spc="-1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u="none" sz="2400" spc="-25" b="0">
                <a:solidFill>
                  <a:srgbClr val="FFFFFF"/>
                </a:solidFill>
                <a:latin typeface="Gill Sans"/>
                <a:cs typeface="Gill Sans"/>
              </a:rPr>
              <a:t>and </a:t>
            </a:r>
            <a:r>
              <a:rPr dirty="0" u="none" sz="2400" spc="-25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u="none" sz="2400" b="0">
                <a:solidFill>
                  <a:srgbClr val="FFFFFF"/>
                </a:solidFill>
                <a:latin typeface="Gill Sans"/>
                <a:cs typeface="Gill Sans"/>
              </a:rPr>
              <a:t>type</a:t>
            </a:r>
            <a:r>
              <a:rPr dirty="0" u="none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u="none" sz="2400" b="1">
                <a:solidFill>
                  <a:srgbClr val="FFFFFF"/>
                </a:solidFill>
                <a:latin typeface="Gill Sans"/>
                <a:cs typeface="Gill Sans"/>
              </a:rPr>
              <a:t>„chat“</a:t>
            </a:r>
            <a:r>
              <a:rPr dirty="0" u="none" sz="2400" spc="-4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u="none" sz="2400" b="0">
                <a:solidFill>
                  <a:srgbClr val="FFFFFF"/>
                </a:solidFill>
                <a:latin typeface="Gill Sans"/>
                <a:cs typeface="Gill Sans"/>
              </a:rPr>
              <a:t>into</a:t>
            </a:r>
            <a:r>
              <a:rPr dirty="0" u="none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u="none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u="none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u="none" sz="2400" b="0">
                <a:solidFill>
                  <a:srgbClr val="FFFFFF"/>
                </a:solidFill>
                <a:latin typeface="Gill Sans"/>
                <a:cs typeface="Gill Sans"/>
              </a:rPr>
              <a:t>search</a:t>
            </a:r>
            <a:r>
              <a:rPr dirty="0" u="none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u="none" sz="2400" spc="-10" b="0">
                <a:solidFill>
                  <a:srgbClr val="FFFFFF"/>
                </a:solidFill>
                <a:latin typeface="Gill Sans"/>
                <a:cs typeface="Gill Sans"/>
              </a:rPr>
              <a:t>field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0969" y="991542"/>
            <a:ext cx="5783580" cy="981075"/>
          </a:xfrm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1526540" marR="5080" indent="-1514475">
              <a:lnSpc>
                <a:spcPts val="3670"/>
              </a:lnSpc>
              <a:spcBef>
                <a:spcPts val="370"/>
              </a:spcBef>
            </a:pPr>
            <a:r>
              <a:rPr dirty="0"/>
              <a:t>Q: Does</a:t>
            </a:r>
            <a:r>
              <a:rPr dirty="0" spc="5"/>
              <a:t> </a:t>
            </a:r>
            <a:r>
              <a:rPr dirty="0"/>
              <a:t>package XXX</a:t>
            </a:r>
            <a:r>
              <a:rPr dirty="0" spc="5"/>
              <a:t> </a:t>
            </a:r>
            <a:r>
              <a:rPr dirty="0" spc="-20"/>
              <a:t>work </a:t>
            </a:r>
            <a:r>
              <a:rPr dirty="0"/>
              <a:t>with</a:t>
            </a:r>
            <a:r>
              <a:rPr dirty="0" spc="-50"/>
              <a:t> </a:t>
            </a:r>
            <a:r>
              <a:rPr dirty="0"/>
              <a:t>Plone</a:t>
            </a:r>
            <a:r>
              <a:rPr dirty="0" spc="-45"/>
              <a:t> </a:t>
            </a:r>
            <a:r>
              <a:rPr dirty="0" spc="-25"/>
              <a:t>3?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605706" y="2543968"/>
            <a:ext cx="7693025" cy="354012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431165" marR="1189990" indent="-381000">
              <a:lnSpc>
                <a:spcPts val="2740"/>
              </a:lnSpc>
              <a:spcBef>
                <a:spcPts val="310"/>
              </a:spcBef>
              <a:buSzPct val="170833"/>
              <a:buChar char="•"/>
              <a:tabLst>
                <a:tab pos="432434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Read</a:t>
            </a:r>
            <a:r>
              <a:rPr dirty="0" sz="2400" spc="-6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release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notes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on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project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page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on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plone.org</a:t>
            </a:r>
            <a:r>
              <a:rPr dirty="0" sz="2400" spc="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and/or</a:t>
            </a:r>
            <a:r>
              <a:rPr dirty="0" sz="240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on</a:t>
            </a:r>
            <a:r>
              <a:rPr dirty="0" sz="2400" spc="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PyPI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395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install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it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try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it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out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(especially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unknown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add-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ons)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If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encounter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problems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with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2.X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add-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ons:</a:t>
            </a:r>
            <a:endParaRPr sz="2400">
              <a:latin typeface="Gill Sans"/>
              <a:cs typeface="Gill Sans"/>
            </a:endParaRPr>
          </a:p>
          <a:p>
            <a:pPr lvl="1" marL="728345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728345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consult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3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product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migration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guide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(plone.org)</a:t>
            </a:r>
            <a:endParaRPr sz="2400">
              <a:latin typeface="Gill Sans"/>
              <a:cs typeface="Gill Sans"/>
            </a:endParaRPr>
          </a:p>
          <a:p>
            <a:pPr lvl="1" marL="728345" indent="-381000">
              <a:lnSpc>
                <a:spcPct val="100000"/>
              </a:lnSpc>
              <a:spcBef>
                <a:spcPts val="1465"/>
              </a:spcBef>
              <a:buSzPct val="170833"/>
              <a:buChar char="•"/>
              <a:tabLst>
                <a:tab pos="728345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try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to fix the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code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yourself</a:t>
            </a:r>
            <a:endParaRPr sz="2400">
              <a:latin typeface="Gill Sans"/>
              <a:cs typeface="Gill Sans"/>
            </a:endParaRPr>
          </a:p>
          <a:p>
            <a:pPr lvl="1" marL="728345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728345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consult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package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maintainer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1419860" marR="5080" indent="-1017905">
              <a:lnSpc>
                <a:spcPts val="3670"/>
              </a:lnSpc>
              <a:spcBef>
                <a:spcPts val="370"/>
              </a:spcBef>
            </a:pPr>
            <a:r>
              <a:rPr dirty="0"/>
              <a:t>Q:</a:t>
            </a:r>
            <a:r>
              <a:rPr dirty="0" spc="-45"/>
              <a:t> </a:t>
            </a:r>
            <a:r>
              <a:rPr dirty="0"/>
              <a:t>Why</a:t>
            </a:r>
            <a:r>
              <a:rPr dirty="0" spc="-40"/>
              <a:t> </a:t>
            </a:r>
            <a:r>
              <a:rPr dirty="0"/>
              <a:t>is</a:t>
            </a:r>
            <a:r>
              <a:rPr dirty="0" spc="-40"/>
              <a:t> </a:t>
            </a:r>
            <a:r>
              <a:rPr dirty="0"/>
              <a:t>there</a:t>
            </a:r>
            <a:r>
              <a:rPr dirty="0" spc="-40"/>
              <a:t> </a:t>
            </a:r>
            <a:r>
              <a:rPr dirty="0"/>
              <a:t>no</a:t>
            </a:r>
            <a:r>
              <a:rPr dirty="0" spc="-40"/>
              <a:t> </a:t>
            </a:r>
            <a:r>
              <a:rPr dirty="0" spc="-20"/>
              <a:t>workflow </a:t>
            </a:r>
            <a:r>
              <a:rPr dirty="0"/>
              <a:t>for File</a:t>
            </a:r>
            <a:r>
              <a:rPr dirty="0" spc="5"/>
              <a:t> </a:t>
            </a:r>
            <a:r>
              <a:rPr dirty="0"/>
              <a:t>and</a:t>
            </a:r>
            <a:r>
              <a:rPr dirty="0" spc="5"/>
              <a:t> </a:t>
            </a:r>
            <a:r>
              <a:rPr dirty="0" spc="-10"/>
              <a:t>Image?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605706" y="2543968"/>
            <a:ext cx="7546975" cy="243776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431165" marR="786765" indent="-381000">
              <a:lnSpc>
                <a:spcPts val="2740"/>
              </a:lnSpc>
              <a:spcBef>
                <a:spcPts val="310"/>
              </a:spcBef>
              <a:buSzPct val="170833"/>
              <a:buChar char="•"/>
              <a:tabLst>
                <a:tab pos="432434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images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files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are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often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referenced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from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other 	documents.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395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managing</a:t>
            </a:r>
            <a:r>
              <a:rPr dirty="0" sz="2400" spc="-8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there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states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individually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often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breaks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usablity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if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need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workflow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File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Image:</a:t>
            </a:r>
            <a:endParaRPr sz="2400">
              <a:latin typeface="Gill Sans"/>
              <a:cs typeface="Gill Sans"/>
            </a:endParaRPr>
          </a:p>
          <a:p>
            <a:pPr lvl="1" marL="728345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728345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Setup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&gt;</a:t>
            </a:r>
            <a:r>
              <a:rPr dirty="0" sz="2400" spc="-30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Types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&gt;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File/Image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&gt;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select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workflow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1434" y="762496"/>
            <a:ext cx="7110730" cy="144780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3754"/>
              </a:lnSpc>
              <a:spcBef>
                <a:spcPts val="105"/>
              </a:spcBef>
              <a:tabLst>
                <a:tab pos="702310" algn="l"/>
              </a:tabLst>
            </a:pPr>
            <a:r>
              <a:rPr dirty="0" spc="-25"/>
              <a:t>Q:</a:t>
            </a:r>
            <a:r>
              <a:rPr dirty="0"/>
              <a:t>	I </a:t>
            </a:r>
            <a:r>
              <a:rPr dirty="0" spc="-10"/>
              <a:t>encounter</a:t>
            </a:r>
          </a:p>
          <a:p>
            <a:pPr algn="ctr" marL="12065" marR="5080">
              <a:lnSpc>
                <a:spcPts val="3670"/>
              </a:lnSpc>
              <a:spcBef>
                <a:spcPts val="180"/>
              </a:spcBef>
            </a:pPr>
            <a:r>
              <a:rPr dirty="0"/>
              <a:t>„permission</a:t>
            </a:r>
            <a:r>
              <a:rPr dirty="0" spc="-75"/>
              <a:t> </a:t>
            </a:r>
            <a:r>
              <a:rPr dirty="0"/>
              <a:t>denied“</a:t>
            </a:r>
            <a:r>
              <a:rPr dirty="0" spc="-70"/>
              <a:t> </a:t>
            </a:r>
            <a:r>
              <a:rPr dirty="0" spc="-10"/>
              <a:t>errors</a:t>
            </a:r>
            <a:r>
              <a:rPr dirty="0" spc="-70"/>
              <a:t> </a:t>
            </a:r>
            <a:r>
              <a:rPr dirty="0"/>
              <a:t>on</a:t>
            </a:r>
            <a:r>
              <a:rPr dirty="0" spc="-70"/>
              <a:t> </a:t>
            </a:r>
            <a:r>
              <a:rPr dirty="0" spc="-25"/>
              <a:t>the </a:t>
            </a:r>
            <a:r>
              <a:rPr dirty="0"/>
              <a:t>filesystem</a:t>
            </a:r>
            <a:r>
              <a:rPr dirty="0" spc="-55"/>
              <a:t> </a:t>
            </a:r>
            <a:r>
              <a:rPr dirty="0"/>
              <a:t>when</a:t>
            </a:r>
            <a:r>
              <a:rPr dirty="0" spc="-50"/>
              <a:t> </a:t>
            </a:r>
            <a:r>
              <a:rPr dirty="0"/>
              <a:t>starting</a:t>
            </a:r>
            <a:r>
              <a:rPr dirty="0" spc="-55"/>
              <a:t> </a:t>
            </a:r>
            <a:r>
              <a:rPr dirty="0" spc="-10"/>
              <a:t>Plone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87041" y="2552451"/>
            <a:ext cx="7880984" cy="38449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826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82600" algn="l"/>
                <a:tab pos="892810" algn="l"/>
              </a:tabLst>
            </a:pP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	Likely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are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working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as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root</a:t>
            </a:r>
            <a:r>
              <a:rPr dirty="0" sz="2400" spc="-9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or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using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Gill Sans"/>
                <a:cs typeface="Gill Sans"/>
              </a:rPr>
              <a:t>sudo</a:t>
            </a:r>
            <a:endParaRPr sz="2400">
              <a:latin typeface="Gill Sans"/>
              <a:cs typeface="Gill Sans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Gill Sans"/>
              <a:buChar char="•"/>
            </a:pPr>
            <a:endParaRPr sz="2400">
              <a:latin typeface="Gill Sans"/>
              <a:cs typeface="Gill Sans"/>
            </a:endParaRPr>
          </a:p>
          <a:p>
            <a:pPr>
              <a:lnSpc>
                <a:spcPct val="100000"/>
              </a:lnSpc>
              <a:spcBef>
                <a:spcPts val="180"/>
              </a:spcBef>
              <a:buClr>
                <a:srgbClr val="FFFFFF"/>
              </a:buClr>
              <a:buFont typeface="Gill Sans"/>
              <a:buChar char="•"/>
            </a:pPr>
            <a:endParaRPr sz="2400">
              <a:latin typeface="Gill Sans"/>
              <a:cs typeface="Gill Sans"/>
            </a:endParaRPr>
          </a:p>
          <a:p>
            <a:pPr marL="482600" indent="-381000">
              <a:lnSpc>
                <a:spcPct val="100000"/>
              </a:lnSpc>
              <a:buSzPct val="170833"/>
              <a:buChar char="•"/>
              <a:tabLst>
                <a:tab pos="4826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99%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cases:</a:t>
            </a:r>
            <a:endParaRPr sz="2400">
              <a:latin typeface="Gill Sans"/>
              <a:cs typeface="Gill Sans"/>
            </a:endParaRPr>
          </a:p>
          <a:p>
            <a:pPr lvl="1" marL="779145" indent="-381000">
              <a:lnSpc>
                <a:spcPct val="100000"/>
              </a:lnSpc>
              <a:spcBef>
                <a:spcPts val="1465"/>
              </a:spcBef>
              <a:buSzPct val="170833"/>
              <a:buChar char="•"/>
              <a:tabLst>
                <a:tab pos="779145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there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is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no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need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being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root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using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sudo</a:t>
            </a:r>
            <a:endParaRPr sz="2400">
              <a:latin typeface="Gill Sans"/>
              <a:cs typeface="Gill Sans"/>
            </a:endParaRPr>
          </a:p>
          <a:p>
            <a:pPr lvl="1" marL="778510" marR="55880" indent="-381000">
              <a:lnSpc>
                <a:spcPts val="2740"/>
              </a:lnSpc>
              <a:spcBef>
                <a:spcPts val="1670"/>
              </a:spcBef>
              <a:buSzPct val="170833"/>
              <a:buChar char="•"/>
              <a:tabLst>
                <a:tab pos="77978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working/installing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under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standard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user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account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is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recommended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usually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„good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enough“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[tm]</a:t>
            </a:r>
            <a:endParaRPr sz="2400">
              <a:latin typeface="Gill Sans"/>
              <a:cs typeface="Gill Sans"/>
            </a:endParaRPr>
          </a:p>
          <a:p>
            <a:pPr marL="481965" marR="607695" indent="-381000">
              <a:lnSpc>
                <a:spcPts val="2740"/>
              </a:lnSpc>
              <a:spcBef>
                <a:spcPts val="1600"/>
              </a:spcBef>
              <a:buSzPct val="170833"/>
              <a:buChar char="•"/>
              <a:tabLst>
                <a:tab pos="483234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Wanna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run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on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port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80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then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use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reverse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proxy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(Apache,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Squid, Varnish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look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at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„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virtual</a:t>
            </a:r>
            <a:r>
              <a:rPr dirty="0" sz="2400" spc="-4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hosting“)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761" y="821878"/>
            <a:ext cx="7492365" cy="144780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830070">
              <a:lnSpc>
                <a:spcPts val="3754"/>
              </a:lnSpc>
              <a:spcBef>
                <a:spcPts val="105"/>
              </a:spcBef>
              <a:tabLst>
                <a:tab pos="2532380" algn="l"/>
              </a:tabLst>
            </a:pPr>
            <a:r>
              <a:rPr dirty="0" spc="-25"/>
              <a:t>Q:</a:t>
            </a:r>
            <a:r>
              <a:rPr dirty="0"/>
              <a:t>	How</a:t>
            </a:r>
            <a:r>
              <a:rPr dirty="0" spc="-30"/>
              <a:t> </a:t>
            </a:r>
            <a:r>
              <a:rPr dirty="0"/>
              <a:t>do</a:t>
            </a:r>
            <a:r>
              <a:rPr dirty="0" spc="-25"/>
              <a:t> </a:t>
            </a:r>
            <a:r>
              <a:rPr dirty="0"/>
              <a:t>I</a:t>
            </a:r>
            <a:r>
              <a:rPr dirty="0" spc="-25"/>
              <a:t> </a:t>
            </a:r>
            <a:r>
              <a:rPr dirty="0" spc="-20"/>
              <a:t>make</a:t>
            </a:r>
          </a:p>
          <a:p>
            <a:pPr marL="12700" marR="5080" indent="1645285">
              <a:lnSpc>
                <a:spcPts val="3670"/>
              </a:lnSpc>
              <a:spcBef>
                <a:spcPts val="180"/>
              </a:spcBef>
            </a:pPr>
            <a:r>
              <a:rPr dirty="0" spc="-10"/>
              <a:t>&lt;strong&gt;a&lt;/strong&gt; </a:t>
            </a:r>
            <a:r>
              <a:rPr dirty="0"/>
              <a:t>properly</a:t>
            </a:r>
            <a:r>
              <a:rPr dirty="0" spc="-65"/>
              <a:t> </a:t>
            </a:r>
            <a:r>
              <a:rPr dirty="0"/>
              <a:t>work</a:t>
            </a:r>
            <a:r>
              <a:rPr dirty="0" spc="-60"/>
              <a:t> </a:t>
            </a:r>
            <a:r>
              <a:rPr dirty="0"/>
              <a:t>in</a:t>
            </a:r>
            <a:r>
              <a:rPr dirty="0" spc="-60"/>
              <a:t> </a:t>
            </a:r>
            <a:r>
              <a:rPr dirty="0"/>
              <a:t>my</a:t>
            </a:r>
            <a:r>
              <a:rPr dirty="0" spc="-60"/>
              <a:t> </a:t>
            </a:r>
            <a:r>
              <a:rPr dirty="0"/>
              <a:t>page</a:t>
            </a:r>
            <a:r>
              <a:rPr dirty="0" spc="-60"/>
              <a:t> </a:t>
            </a:r>
            <a:r>
              <a:rPr dirty="0" spc="-10"/>
              <a:t>template?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37841" y="2764531"/>
            <a:ext cx="7223125" cy="26498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318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Use</a:t>
            </a:r>
            <a:r>
              <a:rPr dirty="0" sz="2400" spc="-8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ZPT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structure</a:t>
            </a:r>
            <a:r>
              <a:rPr dirty="0" sz="2400" spc="-5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directive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000" b="1">
                <a:solidFill>
                  <a:srgbClr val="FFFFFF"/>
                </a:solidFill>
                <a:latin typeface="Courier New"/>
                <a:cs typeface="Courier New"/>
              </a:rPr>
              <a:t>tal:content=“structure</a:t>
            </a:r>
            <a:r>
              <a:rPr dirty="0" sz="2000" spc="15" b="1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ourier New"/>
                <a:cs typeface="Courier New"/>
              </a:rPr>
              <a:t>context/someMethod“</a:t>
            </a:r>
            <a:endParaRPr sz="20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buFont typeface="Gill Sans"/>
              <a:buChar char="•"/>
            </a:pPr>
            <a:endParaRPr sz="20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340"/>
              </a:spcBef>
              <a:buFont typeface="Gill Sans"/>
              <a:buChar char="•"/>
            </a:pPr>
            <a:endParaRPr sz="2000">
              <a:latin typeface="Courier New"/>
              <a:cs typeface="Courier New"/>
            </a:endParaRPr>
          </a:p>
          <a:p>
            <a:pPr marL="431800" indent="-381000">
              <a:lnSpc>
                <a:spcPct val="100000"/>
              </a:lnSpc>
              <a:buSzPct val="170833"/>
              <a:buChar char="•"/>
              <a:tabLst>
                <a:tab pos="4318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docs.zope.org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&gt;</a:t>
            </a:r>
            <a:r>
              <a:rPr dirty="0" sz="2400" spc="-29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Zope</a:t>
            </a:r>
            <a:r>
              <a:rPr dirty="0" sz="2400" spc="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2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Book</a:t>
            </a:r>
            <a:r>
              <a:rPr dirty="0" sz="2400" spc="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&gt;</a:t>
            </a:r>
            <a:r>
              <a:rPr dirty="0" sz="2400" spc="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ZPT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docs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plone.org</a:t>
            </a:r>
            <a:r>
              <a:rPr dirty="0" sz="2400" spc="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&gt;</a:t>
            </a:r>
            <a:r>
              <a:rPr dirty="0" sz="2400" spc="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ZPT</a:t>
            </a:r>
            <a:r>
              <a:rPr dirty="0" sz="2400" spc="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tutorial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0431" y="1220589"/>
            <a:ext cx="687260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15010" algn="l"/>
              </a:tabLst>
            </a:pPr>
            <a:r>
              <a:rPr dirty="0" spc="-25"/>
              <a:t>Q:</a:t>
            </a:r>
            <a:r>
              <a:rPr dirty="0"/>
              <a:t>	How</a:t>
            </a:r>
            <a:r>
              <a:rPr dirty="0" spc="-45"/>
              <a:t> </a:t>
            </a:r>
            <a:r>
              <a:rPr dirty="0"/>
              <a:t>to</a:t>
            </a:r>
            <a:r>
              <a:rPr dirty="0" spc="-45"/>
              <a:t> </a:t>
            </a:r>
            <a:r>
              <a:rPr dirty="0"/>
              <a:t>avoid</a:t>
            </a:r>
            <a:r>
              <a:rPr dirty="0" spc="-45"/>
              <a:t> </a:t>
            </a:r>
            <a:r>
              <a:rPr dirty="0"/>
              <a:t>Unicode</a:t>
            </a:r>
            <a:r>
              <a:rPr dirty="0" spc="-45"/>
              <a:t> </a:t>
            </a:r>
            <a:r>
              <a:rPr dirty="0" spc="-10"/>
              <a:t>errors?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99741" y="2764531"/>
            <a:ext cx="7633970" cy="2741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99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699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3.X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works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nicely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with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Unicode/UTF-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8</a:t>
            </a:r>
            <a:endParaRPr sz="2400">
              <a:latin typeface="Gill Sans"/>
              <a:cs typeface="Gill Sans"/>
            </a:endParaRPr>
          </a:p>
          <a:p>
            <a:pPr marL="4699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699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it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is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usually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3rd-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party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code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causing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problems</a:t>
            </a:r>
            <a:endParaRPr sz="2400">
              <a:latin typeface="Gill Sans"/>
              <a:cs typeface="Gill Sans"/>
            </a:endParaRPr>
          </a:p>
          <a:p>
            <a:pPr marL="469265" marR="43180" indent="-381000">
              <a:lnSpc>
                <a:spcPts val="2740"/>
              </a:lnSpc>
              <a:spcBef>
                <a:spcPts val="1670"/>
              </a:spcBef>
              <a:buSzPct val="170833"/>
              <a:buChar char="•"/>
              <a:tabLst>
                <a:tab pos="470534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always</a:t>
            </a:r>
            <a:r>
              <a:rPr dirty="0" sz="2400" spc="-7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access/modify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20" b="0">
                <a:solidFill>
                  <a:srgbClr val="FFFFFF"/>
                </a:solidFill>
                <a:latin typeface="Gill Sans"/>
                <a:cs typeface="Gill Sans"/>
              </a:rPr>
              <a:t>AT-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based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content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through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the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related</a:t>
            </a:r>
            <a:r>
              <a:rPr dirty="0" sz="2400" spc="-8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accessor/mutator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methods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(getXXX(),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setXXX())</a:t>
            </a:r>
            <a:endParaRPr sz="2400">
              <a:latin typeface="Gill Sans"/>
              <a:cs typeface="Gill Sans"/>
            </a:endParaRPr>
          </a:p>
          <a:p>
            <a:pPr marL="469265" marR="461009" indent="-381000">
              <a:lnSpc>
                <a:spcPts val="2740"/>
              </a:lnSpc>
              <a:spcBef>
                <a:spcPts val="1600"/>
              </a:spcBef>
              <a:buSzPct val="170833"/>
              <a:buChar char="•"/>
              <a:tabLst>
                <a:tab pos="470534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NEVER</a:t>
            </a:r>
            <a:r>
              <a:rPr dirty="0" sz="2400" spc="-6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EVER</a:t>
            </a:r>
            <a:r>
              <a:rPr dirty="0" sz="2400" spc="-4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modify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instance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attributes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directly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(unless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using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85" b="0">
                <a:solidFill>
                  <a:srgbClr val="FFFFFF"/>
                </a:solidFill>
                <a:latin typeface="Gill Sans"/>
                <a:cs typeface="Gill Sans"/>
              </a:rPr>
              <a:t>AT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FieldProperty)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6581" y="991542"/>
            <a:ext cx="3640454" cy="981075"/>
          </a:xfrm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190500" marR="5080" indent="-178435">
              <a:lnSpc>
                <a:spcPts val="3670"/>
              </a:lnSpc>
              <a:spcBef>
                <a:spcPts val="370"/>
              </a:spcBef>
              <a:tabLst>
                <a:tab pos="715010" algn="l"/>
              </a:tabLst>
            </a:pPr>
            <a:r>
              <a:rPr dirty="0" spc="-25"/>
              <a:t>Q:</a:t>
            </a:r>
            <a:r>
              <a:rPr dirty="0"/>
              <a:t>	How</a:t>
            </a:r>
            <a:r>
              <a:rPr dirty="0" spc="-45"/>
              <a:t> </a:t>
            </a:r>
            <a:r>
              <a:rPr dirty="0"/>
              <a:t>to</a:t>
            </a:r>
            <a:r>
              <a:rPr dirty="0" spc="-40"/>
              <a:t> </a:t>
            </a:r>
            <a:r>
              <a:rPr dirty="0" spc="-10"/>
              <a:t>debug </a:t>
            </a:r>
            <a:r>
              <a:rPr dirty="0"/>
              <a:t>Unicode </a:t>
            </a:r>
            <a:r>
              <a:rPr dirty="0" spc="-10"/>
              <a:t>errors?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25141" y="2764531"/>
            <a:ext cx="7766684" cy="33369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445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445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95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investigate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traceback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where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error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occurs</a:t>
            </a:r>
            <a:endParaRPr sz="2400">
              <a:latin typeface="Gill Sans"/>
              <a:cs typeface="Gill Sans"/>
            </a:endParaRPr>
          </a:p>
          <a:p>
            <a:pPr marL="4445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445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Read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traceback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from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back...the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last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lines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matter</a:t>
            </a:r>
            <a:endParaRPr sz="2400">
              <a:latin typeface="Gill Sans"/>
              <a:cs typeface="Gill Sans"/>
            </a:endParaRPr>
          </a:p>
          <a:p>
            <a:pPr marL="4445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445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pdb.set_trace()</a:t>
            </a:r>
            <a:r>
              <a:rPr dirty="0" sz="2400" spc="-11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within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code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causing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problem</a:t>
            </a:r>
            <a:endParaRPr sz="2400">
              <a:latin typeface="Gill Sans"/>
              <a:cs typeface="Gill Sans"/>
            </a:endParaRPr>
          </a:p>
          <a:p>
            <a:pPr marL="443865" marR="293370" indent="-381000">
              <a:lnSpc>
                <a:spcPts val="2740"/>
              </a:lnSpc>
              <a:spcBef>
                <a:spcPts val="1670"/>
              </a:spcBef>
              <a:buSzPct val="170833"/>
              <a:buChar char="•"/>
              <a:tabLst>
                <a:tab pos="445134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figure</a:t>
            </a:r>
            <a:r>
              <a:rPr dirty="0" sz="2400" spc="-6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out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related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string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causing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problem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this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usually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gives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good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indication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where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problem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(wrong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3rd-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party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code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might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come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from)</a:t>
            </a:r>
            <a:endParaRPr sz="2400">
              <a:latin typeface="Gill Sans"/>
              <a:cs typeface="Gill Sans"/>
            </a:endParaRPr>
          </a:p>
          <a:p>
            <a:pPr marL="444500" indent="-381000">
              <a:lnSpc>
                <a:spcPct val="100000"/>
              </a:lnSpc>
              <a:spcBef>
                <a:spcPts val="1395"/>
              </a:spcBef>
              <a:buSzPct val="170833"/>
              <a:buChar char="•"/>
              <a:tabLst>
                <a:tab pos="4445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  <a:hlinkClick r:id="rId2"/>
              </a:rPr>
              <a:t>http://plone.org/documentation/how-to/using-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  <a:hlinkClick r:id="rId2"/>
              </a:rPr>
              <a:t>pdb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7412" y="762496"/>
            <a:ext cx="6798945" cy="144780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3754"/>
              </a:lnSpc>
              <a:spcBef>
                <a:spcPts val="105"/>
              </a:spcBef>
              <a:tabLst>
                <a:tab pos="702310" algn="l"/>
              </a:tabLst>
            </a:pPr>
            <a:r>
              <a:rPr dirty="0" spc="-25"/>
              <a:t>Q:</a:t>
            </a:r>
            <a:r>
              <a:rPr dirty="0"/>
              <a:t>	I</a:t>
            </a:r>
            <a:r>
              <a:rPr dirty="0" spc="-50"/>
              <a:t> </a:t>
            </a:r>
            <a:r>
              <a:rPr dirty="0"/>
              <a:t>have</a:t>
            </a:r>
            <a:r>
              <a:rPr dirty="0" spc="-45"/>
              <a:t> </a:t>
            </a:r>
            <a:r>
              <a:rPr dirty="0"/>
              <a:t>upload</a:t>
            </a:r>
            <a:r>
              <a:rPr dirty="0" spc="-45"/>
              <a:t> </a:t>
            </a:r>
            <a:r>
              <a:rPr dirty="0"/>
              <a:t>files</a:t>
            </a:r>
            <a:r>
              <a:rPr dirty="0" spc="-45"/>
              <a:t> </a:t>
            </a:r>
            <a:r>
              <a:rPr dirty="0"/>
              <a:t>into</a:t>
            </a:r>
            <a:r>
              <a:rPr dirty="0" spc="-45"/>
              <a:t> </a:t>
            </a:r>
            <a:r>
              <a:rPr dirty="0" spc="-10"/>
              <a:t>Plone.</a:t>
            </a:r>
          </a:p>
          <a:p>
            <a:pPr algn="ctr" marL="1047115" marR="1039494">
              <a:lnSpc>
                <a:spcPts val="3670"/>
              </a:lnSpc>
              <a:spcBef>
                <a:spcPts val="180"/>
              </a:spcBef>
            </a:pPr>
            <a:r>
              <a:rPr dirty="0"/>
              <a:t>Where</a:t>
            </a:r>
            <a:r>
              <a:rPr dirty="0" spc="-114"/>
              <a:t> </a:t>
            </a:r>
            <a:r>
              <a:rPr dirty="0"/>
              <a:t>are</a:t>
            </a:r>
            <a:r>
              <a:rPr dirty="0" spc="-110"/>
              <a:t> </a:t>
            </a:r>
            <a:r>
              <a:rPr dirty="0"/>
              <a:t>they</a:t>
            </a:r>
            <a:r>
              <a:rPr dirty="0" spc="-110"/>
              <a:t> </a:t>
            </a:r>
            <a:r>
              <a:rPr dirty="0" spc="-10"/>
              <a:t>stored </a:t>
            </a:r>
            <a:r>
              <a:rPr dirty="0"/>
              <a:t>on</a:t>
            </a:r>
            <a:r>
              <a:rPr dirty="0" spc="-20"/>
              <a:t> </a:t>
            </a:r>
            <a:r>
              <a:rPr dirty="0"/>
              <a:t>the</a:t>
            </a:r>
            <a:r>
              <a:rPr dirty="0" spc="-15"/>
              <a:t> </a:t>
            </a:r>
            <a:r>
              <a:rPr dirty="0" spc="-10"/>
              <a:t>filesystem?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50541" y="2764531"/>
            <a:ext cx="7037070" cy="1538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191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191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95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can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not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access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uploaded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content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directly.</a:t>
            </a:r>
            <a:endParaRPr sz="2400">
              <a:latin typeface="Gill Sans"/>
              <a:cs typeface="Gill Sans"/>
            </a:endParaRPr>
          </a:p>
          <a:p>
            <a:pPr marL="4191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191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1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All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data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is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stored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within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ZODB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(Data.fs)</a:t>
            </a:r>
            <a:endParaRPr sz="2400">
              <a:latin typeface="Gill Sans"/>
              <a:cs typeface="Gill Sans"/>
            </a:endParaRPr>
          </a:p>
          <a:p>
            <a:pPr marL="4191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191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95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can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access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Zope/Plone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using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FTP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or</a:t>
            </a:r>
            <a:r>
              <a:rPr dirty="0" sz="2400" spc="-30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WebDAV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7082" y="991542"/>
            <a:ext cx="4420870" cy="981075"/>
          </a:xfrm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12700" marR="5080" indent="389255">
              <a:lnSpc>
                <a:spcPts val="3670"/>
              </a:lnSpc>
              <a:spcBef>
                <a:spcPts val="370"/>
              </a:spcBef>
              <a:tabLst>
                <a:tab pos="1104265" algn="l"/>
              </a:tabLst>
            </a:pPr>
            <a:r>
              <a:rPr dirty="0" spc="-25"/>
              <a:t>Q:</a:t>
            </a:r>
            <a:r>
              <a:rPr dirty="0"/>
              <a:t>	How</a:t>
            </a:r>
            <a:r>
              <a:rPr dirty="0" spc="-45"/>
              <a:t> </a:t>
            </a:r>
            <a:r>
              <a:rPr dirty="0"/>
              <a:t>to</a:t>
            </a:r>
            <a:r>
              <a:rPr dirty="0" spc="-40"/>
              <a:t> </a:t>
            </a:r>
            <a:r>
              <a:rPr dirty="0" spc="-10"/>
              <a:t>debug </a:t>
            </a:r>
            <a:r>
              <a:rPr dirty="0"/>
              <a:t>Unauthorized</a:t>
            </a:r>
            <a:r>
              <a:rPr dirty="0" spc="-190"/>
              <a:t> </a:t>
            </a:r>
            <a:r>
              <a:rPr dirty="0" spc="-35"/>
              <a:t>errors?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37841" y="2764531"/>
            <a:ext cx="7150100" cy="35401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318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95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google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„plone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debug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unauthorized“</a:t>
            </a:r>
            <a:endParaRPr sz="2400">
              <a:latin typeface="Gill Sans"/>
              <a:cs typeface="Gill Sans"/>
            </a:endParaRPr>
          </a:p>
          <a:p>
            <a:pPr marL="431165" marR="30480" indent="-381000">
              <a:lnSpc>
                <a:spcPts val="2740"/>
              </a:lnSpc>
              <a:spcBef>
                <a:spcPts val="1670"/>
              </a:spcBef>
              <a:buSzPct val="170833"/>
              <a:buChar char="•"/>
              <a:tabLst>
                <a:tab pos="432434" algn="l"/>
                <a:tab pos="842010" algn="l"/>
              </a:tabLst>
            </a:pP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	set</a:t>
            </a:r>
            <a:r>
              <a:rPr dirty="0" sz="2400" spc="-7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verbose-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security</a:t>
            </a:r>
            <a:r>
              <a:rPr dirty="0" sz="2400" spc="-7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on</a:t>
            </a:r>
            <a:r>
              <a:rPr dirty="0" sz="2400" spc="-114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within</a:t>
            </a:r>
            <a:r>
              <a:rPr dirty="0" sz="2400" spc="-7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buildout.cfg</a:t>
            </a:r>
            <a:r>
              <a:rPr dirty="0" sz="2400" spc="-7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or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zope.conf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390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VerboseSecurity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explains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clearly</a:t>
            </a:r>
            <a:endParaRPr sz="2400">
              <a:latin typeface="Gill Sans"/>
              <a:cs typeface="Gill Sans"/>
            </a:endParaRPr>
          </a:p>
          <a:p>
            <a:pPr lvl="1" marL="728345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728345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why</a:t>
            </a:r>
            <a:r>
              <a:rPr dirty="0" sz="2400" spc="-7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7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Unauthorized</a:t>
            </a:r>
            <a:r>
              <a:rPr dirty="0" sz="2400" spc="-7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exception</a:t>
            </a:r>
            <a:r>
              <a:rPr dirty="0" sz="2400" spc="-7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occurs</a:t>
            </a:r>
            <a:endParaRPr sz="2400">
              <a:latin typeface="Gill Sans"/>
              <a:cs typeface="Gill Sans"/>
            </a:endParaRPr>
          </a:p>
          <a:p>
            <a:pPr lvl="1" marL="728345" indent="-381000">
              <a:lnSpc>
                <a:spcPct val="100000"/>
              </a:lnSpc>
              <a:spcBef>
                <a:spcPts val="1465"/>
              </a:spcBef>
              <a:buSzPct val="170833"/>
              <a:buChar char="•"/>
              <a:tabLst>
                <a:tab pos="728345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which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permissions/rights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are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required</a:t>
            </a:r>
            <a:endParaRPr sz="2400">
              <a:latin typeface="Gill Sans"/>
              <a:cs typeface="Gill Sans"/>
            </a:endParaRPr>
          </a:p>
          <a:p>
            <a:pPr lvl="1" marL="728345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728345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which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roles/rights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have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1922780" marR="5080" indent="-1910714">
              <a:lnSpc>
                <a:spcPts val="3670"/>
              </a:lnSpc>
              <a:spcBef>
                <a:spcPts val="370"/>
              </a:spcBef>
              <a:tabLst>
                <a:tab pos="715645" algn="l"/>
              </a:tabLst>
            </a:pPr>
            <a:r>
              <a:rPr dirty="0" spc="-25"/>
              <a:t>Q:</a:t>
            </a:r>
            <a:r>
              <a:rPr dirty="0"/>
              <a:t>	How</a:t>
            </a:r>
            <a:r>
              <a:rPr dirty="0" spc="-10"/>
              <a:t> </a:t>
            </a:r>
            <a:r>
              <a:rPr dirty="0"/>
              <a:t>can</a:t>
            </a:r>
            <a:r>
              <a:rPr dirty="0" spc="-10"/>
              <a:t> </a:t>
            </a:r>
            <a:r>
              <a:rPr dirty="0"/>
              <a:t>I</a:t>
            </a:r>
            <a:r>
              <a:rPr dirty="0" spc="-10"/>
              <a:t> </a:t>
            </a:r>
            <a:r>
              <a:rPr dirty="0"/>
              <a:t>get</a:t>
            </a:r>
            <a:r>
              <a:rPr dirty="0" spc="-10"/>
              <a:t> </a:t>
            </a:r>
            <a:r>
              <a:rPr dirty="0"/>
              <a:t>hold</a:t>
            </a:r>
            <a:r>
              <a:rPr dirty="0" spc="-10"/>
              <a:t> </a:t>
            </a:r>
            <a:r>
              <a:rPr dirty="0"/>
              <a:t>of</a:t>
            </a:r>
            <a:r>
              <a:rPr dirty="0" spc="80"/>
              <a:t> </a:t>
            </a:r>
            <a:r>
              <a:rPr dirty="0" spc="-10"/>
              <a:t>objects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path</a:t>
            </a:r>
            <a:r>
              <a:rPr dirty="0" spc="-20"/>
              <a:t> </a:t>
            </a:r>
            <a:r>
              <a:rPr dirty="0"/>
              <a:t>or</a:t>
            </a:r>
            <a:r>
              <a:rPr dirty="0" spc="-20"/>
              <a:t> </a:t>
            </a:r>
            <a:r>
              <a:rPr dirty="0" spc="-25"/>
              <a:t>ID?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04478" y="2764531"/>
            <a:ext cx="4400550" cy="3924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393700" algn="l"/>
                <a:tab pos="803910" algn="l"/>
              </a:tabLst>
            </a:pP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	Using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Acquisition</a:t>
            </a:r>
            <a:r>
              <a:rPr dirty="0" sz="2400" spc="-6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Zope</a:t>
            </a:r>
            <a:endParaRPr sz="2400">
              <a:latin typeface="Gill Sans"/>
              <a:cs typeface="Gill Sans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1667172" y="3498511"/>
          <a:ext cx="4874260" cy="576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6420"/>
                <a:gridCol w="305435"/>
                <a:gridCol w="2596515"/>
                <a:gridCol w="1330325"/>
              </a:tblGrid>
              <a:tr h="288290">
                <a:tc>
                  <a:txBody>
                    <a:bodyPr/>
                    <a:lstStyle/>
                    <a:p>
                      <a:pPr marL="31750">
                        <a:lnSpc>
                          <a:spcPts val="2070"/>
                        </a:lnSpc>
                      </a:pPr>
                      <a:r>
                        <a:rPr dirty="0" sz="2000" spc="-25" b="1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obj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70"/>
                        </a:lnSpc>
                      </a:pPr>
                      <a:r>
                        <a:rPr dirty="0" sz="2000" spc="-50" b="1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070"/>
                        </a:lnSpc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context.some_id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88290">
                <a:tc>
                  <a:txBody>
                    <a:bodyPr/>
                    <a:lstStyle/>
                    <a:p>
                      <a:pPr marL="31750">
                        <a:lnSpc>
                          <a:spcPts val="2070"/>
                        </a:lnSpc>
                      </a:pPr>
                      <a:r>
                        <a:rPr dirty="0" sz="2000" spc="-25" b="1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obj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70"/>
                        </a:lnSpc>
                      </a:pPr>
                      <a:r>
                        <a:rPr dirty="0" sz="2000" spc="-50" b="1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=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070"/>
                        </a:lnSpc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getattr(context,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070"/>
                        </a:lnSpc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some_id)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1304478" y="4792017"/>
            <a:ext cx="8196580" cy="1009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3937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Using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Path</a:t>
            </a:r>
            <a:r>
              <a:rPr dirty="0" sz="2400" spc="-3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Gill Sans"/>
                <a:cs typeface="Gill Sans"/>
              </a:rPr>
              <a:t>Traversal</a:t>
            </a:r>
            <a:r>
              <a:rPr dirty="0" sz="2400" spc="-8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Zope</a:t>
            </a:r>
            <a:endParaRPr sz="2400">
              <a:latin typeface="Gill Sans"/>
              <a:cs typeface="Gill Sans"/>
            </a:endParaRPr>
          </a:p>
          <a:p>
            <a:pPr marL="394335">
              <a:lnSpc>
                <a:spcPct val="100000"/>
              </a:lnSpc>
              <a:spcBef>
                <a:spcPts val="2460"/>
              </a:spcBef>
            </a:pPr>
            <a:r>
              <a:rPr dirty="0" sz="2000" b="1">
                <a:solidFill>
                  <a:srgbClr val="FFFFFF"/>
                </a:solidFill>
                <a:latin typeface="Courier New"/>
                <a:cs typeface="Courier New"/>
              </a:rPr>
              <a:t>obj = </a:t>
            </a:r>
            <a:r>
              <a:rPr dirty="0" sz="2000" spc="-10" b="1">
                <a:solidFill>
                  <a:srgbClr val="FFFFFF"/>
                </a:solidFill>
                <a:latin typeface="Courier New"/>
                <a:cs typeface="Courier New"/>
              </a:rPr>
              <a:t>context.restrictedTraverse(‚/path/to/object‘)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2844" y="991542"/>
            <a:ext cx="4947920" cy="9810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3754"/>
              </a:lnSpc>
              <a:spcBef>
                <a:spcPts val="105"/>
              </a:spcBef>
              <a:tabLst>
                <a:tab pos="702310" algn="l"/>
              </a:tabLst>
            </a:pPr>
            <a:r>
              <a:rPr dirty="0" spc="-25"/>
              <a:t>Q:</a:t>
            </a:r>
            <a:r>
              <a:rPr dirty="0"/>
              <a:t>	I</a:t>
            </a:r>
            <a:r>
              <a:rPr dirty="0" spc="-15"/>
              <a:t> </a:t>
            </a:r>
            <a:r>
              <a:rPr dirty="0"/>
              <a:t>messed</a:t>
            </a:r>
            <a:r>
              <a:rPr dirty="0" spc="-15"/>
              <a:t> </a:t>
            </a:r>
            <a:r>
              <a:rPr dirty="0"/>
              <a:t>up</a:t>
            </a:r>
            <a:r>
              <a:rPr dirty="0" spc="-10"/>
              <a:t> </a:t>
            </a:r>
            <a:r>
              <a:rPr dirty="0"/>
              <a:t>my</a:t>
            </a:r>
            <a:r>
              <a:rPr dirty="0" spc="-15"/>
              <a:t> </a:t>
            </a:r>
            <a:r>
              <a:rPr dirty="0" spc="-10"/>
              <a:t>site.</a:t>
            </a:r>
          </a:p>
          <a:p>
            <a:pPr algn="ctr">
              <a:lnSpc>
                <a:spcPts val="3754"/>
              </a:lnSpc>
            </a:pPr>
            <a:r>
              <a:rPr dirty="0"/>
              <a:t>How</a:t>
            </a:r>
            <a:r>
              <a:rPr dirty="0" spc="-15"/>
              <a:t> </a:t>
            </a:r>
            <a:r>
              <a:rPr dirty="0"/>
              <a:t>can</a:t>
            </a:r>
            <a:r>
              <a:rPr dirty="0" spc="-15"/>
              <a:t> </a:t>
            </a:r>
            <a:r>
              <a:rPr dirty="0"/>
              <a:t>I</a:t>
            </a:r>
            <a:r>
              <a:rPr dirty="0" spc="-10"/>
              <a:t> revert?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75941" y="2713003"/>
            <a:ext cx="16065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575941" y="3612222"/>
            <a:ext cx="16065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575941" y="4511442"/>
            <a:ext cx="16065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957685" y="2764531"/>
            <a:ext cx="7220584" cy="288607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 marR="83185">
              <a:lnSpc>
                <a:spcPts val="2740"/>
              </a:lnSpc>
              <a:spcBef>
                <a:spcPts val="310"/>
              </a:spcBef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95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tried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that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on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your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staging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server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before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going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into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production.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So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don‘t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care.</a:t>
            </a:r>
            <a:endParaRPr sz="2400">
              <a:latin typeface="Gill Sans"/>
              <a:cs typeface="Gill Sans"/>
            </a:endParaRPr>
          </a:p>
          <a:p>
            <a:pPr marL="12700" marR="5080">
              <a:lnSpc>
                <a:spcPts val="2740"/>
              </a:lnSpc>
              <a:spcBef>
                <a:spcPts val="1600"/>
              </a:spcBef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95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are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smart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created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backup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your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site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before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messing</a:t>
            </a:r>
            <a:r>
              <a:rPr dirty="0" sz="2400" spc="-6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it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up.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So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take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backup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don‘t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care.</a:t>
            </a:r>
            <a:endParaRPr sz="2400">
              <a:latin typeface="Gill Sans"/>
              <a:cs typeface="Gill Sans"/>
            </a:endParaRPr>
          </a:p>
          <a:p>
            <a:pPr marL="12700" marR="421005">
              <a:lnSpc>
                <a:spcPts val="2740"/>
              </a:lnSpc>
              <a:spcBef>
                <a:spcPts val="1600"/>
              </a:spcBef>
              <a:tabLst>
                <a:tab pos="1463040" algn="l"/>
              </a:tabLst>
            </a:pP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A:You</a:t>
            </a:r>
            <a:r>
              <a:rPr dirty="0" sz="2400" spc="-7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don‘t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know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what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are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doing,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your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working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without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staging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server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have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no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backup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like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the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concept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spc="-60" b="0">
                <a:solidFill>
                  <a:srgbClr val="FFFFFF"/>
                </a:solidFill>
                <a:latin typeface="Gill Sans"/>
                <a:cs typeface="Gill Sans"/>
              </a:rPr>
              <a:t>Testing-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while-Production?: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872853" y="5665158"/>
            <a:ext cx="160655" cy="112839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254598" y="5625067"/>
            <a:ext cx="5837555" cy="1128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50800"/>
              </a:lnSpc>
              <a:spcBef>
                <a:spcPts val="95"/>
              </a:spcBef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Undo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(Undo-</a:t>
            </a:r>
            <a:r>
              <a:rPr dirty="0" sz="2400" spc="-70" b="0">
                <a:solidFill>
                  <a:srgbClr val="FFFFFF"/>
                </a:solidFill>
                <a:latin typeface="Gill Sans"/>
                <a:cs typeface="Gill Sans"/>
              </a:rPr>
              <a:t>Tab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ZMI,</a:t>
            </a:r>
            <a:r>
              <a:rPr dirty="0" sz="2400" spc="-2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Undo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Site</a:t>
            </a:r>
            <a:r>
              <a:rPr dirty="0" sz="2400" spc="-2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Action)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Backup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ZODB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truncate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it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step-by-step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6843" y="1220589"/>
            <a:ext cx="532003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15010" algn="l"/>
              </a:tabLst>
            </a:pPr>
            <a:r>
              <a:rPr dirty="0" spc="-25"/>
              <a:t>Q:</a:t>
            </a:r>
            <a:r>
              <a:rPr dirty="0"/>
              <a:t>	How</a:t>
            </a:r>
            <a:r>
              <a:rPr dirty="0" spc="-40"/>
              <a:t> </a:t>
            </a:r>
            <a:r>
              <a:rPr dirty="0"/>
              <a:t>scalable</a:t>
            </a:r>
            <a:r>
              <a:rPr dirty="0" spc="-35"/>
              <a:t> </a:t>
            </a:r>
            <a:r>
              <a:rPr dirty="0"/>
              <a:t>is</a:t>
            </a:r>
            <a:r>
              <a:rPr dirty="0" spc="-35"/>
              <a:t> </a:t>
            </a:r>
            <a:r>
              <a:rPr dirty="0" spc="-10"/>
              <a:t>Plone?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75941" y="2619687"/>
            <a:ext cx="160655" cy="112839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957685" y="2579597"/>
            <a:ext cx="6466205" cy="1128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50800"/>
              </a:lnSpc>
              <a:spcBef>
                <a:spcPts val="95"/>
              </a:spcBef>
              <a:tabLst>
                <a:tab pos="422275" algn="l"/>
              </a:tabLst>
            </a:pP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	OOFB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performance: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at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most 10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requests/second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scalability: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872853" y="3722504"/>
            <a:ext cx="160655" cy="112839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254598" y="3682414"/>
            <a:ext cx="5814060" cy="1128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50800"/>
              </a:lnSpc>
              <a:spcBef>
                <a:spcPts val="95"/>
              </a:spcBef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caching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anonymous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requests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(Squid,Varnish)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horizontal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scaling: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169766" y="4825320"/>
            <a:ext cx="160655" cy="112839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551510" y="4785231"/>
            <a:ext cx="4278630" cy="1128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50800"/>
              </a:lnSpc>
              <a:spcBef>
                <a:spcPts val="95"/>
              </a:spcBef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throw</a:t>
            </a:r>
            <a:r>
              <a:rPr dirty="0" sz="2400" spc="-6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hardware</a:t>
            </a:r>
            <a:r>
              <a:rPr dirty="0" sz="2400" spc="-6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into</a:t>
            </a:r>
            <a:r>
              <a:rPr dirty="0" sz="2400" spc="-6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your</a:t>
            </a:r>
            <a:r>
              <a:rPr dirty="0" sz="2400" spc="-6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setup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use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ZEO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any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production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setup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774700" marR="5080" indent="-524510">
              <a:lnSpc>
                <a:spcPts val="3670"/>
              </a:lnSpc>
              <a:spcBef>
                <a:spcPts val="370"/>
              </a:spcBef>
            </a:pPr>
            <a:r>
              <a:rPr dirty="0"/>
              <a:t>Q:</a:t>
            </a:r>
            <a:r>
              <a:rPr dirty="0" spc="-15"/>
              <a:t> </a:t>
            </a:r>
            <a:r>
              <a:rPr dirty="0"/>
              <a:t>How</a:t>
            </a:r>
            <a:r>
              <a:rPr dirty="0" spc="-15"/>
              <a:t> </a:t>
            </a:r>
            <a:r>
              <a:rPr dirty="0"/>
              <a:t>do</a:t>
            </a:r>
            <a:r>
              <a:rPr dirty="0" spc="-15"/>
              <a:t> </a:t>
            </a:r>
            <a:r>
              <a:rPr dirty="0"/>
              <a:t>I</a:t>
            </a:r>
            <a:r>
              <a:rPr dirty="0" spc="-15"/>
              <a:t> </a:t>
            </a:r>
            <a:r>
              <a:rPr dirty="0"/>
              <a:t>get</a:t>
            </a:r>
            <a:r>
              <a:rPr dirty="0" spc="-10"/>
              <a:t> </a:t>
            </a:r>
            <a:r>
              <a:rPr dirty="0"/>
              <a:t>most</a:t>
            </a:r>
            <a:r>
              <a:rPr dirty="0" spc="-15"/>
              <a:t> </a:t>
            </a:r>
            <a:r>
              <a:rPr dirty="0"/>
              <a:t>of</a:t>
            </a:r>
            <a:r>
              <a:rPr dirty="0" spc="75"/>
              <a:t> </a:t>
            </a:r>
            <a:r>
              <a:rPr dirty="0" spc="-10"/>
              <a:t>Plone </a:t>
            </a:r>
            <a:r>
              <a:rPr dirty="0"/>
              <a:t>on</a:t>
            </a:r>
            <a:r>
              <a:rPr dirty="0" spc="-50"/>
              <a:t> </a:t>
            </a:r>
            <a:r>
              <a:rPr dirty="0"/>
              <a:t>a</a:t>
            </a:r>
            <a:r>
              <a:rPr dirty="0" spc="-50"/>
              <a:t> </a:t>
            </a:r>
            <a:r>
              <a:rPr dirty="0" spc="-10"/>
              <a:t>multi-</a:t>
            </a:r>
            <a:r>
              <a:rPr dirty="0"/>
              <a:t>core</a:t>
            </a:r>
            <a:r>
              <a:rPr dirty="0" spc="-45"/>
              <a:t> </a:t>
            </a:r>
            <a:r>
              <a:rPr dirty="0" spc="-10"/>
              <a:t>machine?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75941" y="2621029"/>
            <a:ext cx="160655" cy="112712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575941" y="4163630"/>
            <a:ext cx="16065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957685" y="2579597"/>
            <a:ext cx="7028180" cy="2027555"/>
          </a:xfrm>
          <a:prstGeom prst="rect">
            <a:avLst/>
          </a:prstGeom>
        </p:spPr>
        <p:txBody>
          <a:bodyPr wrap="square" lIns="0" tIns="1981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60"/>
              </a:spcBef>
              <a:tabLst>
                <a:tab pos="422275" algn="l"/>
              </a:tabLst>
            </a:pP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	Python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is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multi-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threaded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but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can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use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only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one</a:t>
            </a:r>
            <a:r>
              <a:rPr dirty="0" sz="2400" spc="-2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Gill Sans"/>
                <a:cs typeface="Gill Sans"/>
              </a:rPr>
              <a:t>CPU</a:t>
            </a:r>
            <a:endParaRPr sz="2400">
              <a:latin typeface="Gill Sans"/>
              <a:cs typeface="Gill Sans"/>
            </a:endParaRPr>
          </a:p>
          <a:p>
            <a:pPr marL="12700" marR="615950">
              <a:lnSpc>
                <a:spcPts val="2740"/>
              </a:lnSpc>
              <a:spcBef>
                <a:spcPts val="1670"/>
              </a:spcBef>
              <a:tabLst>
                <a:tab pos="422275" algn="l"/>
              </a:tabLst>
            </a:pP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	Spread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your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load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(HTTP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requests)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over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multiple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ZEO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clients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behind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load-balancer</a:t>
            </a:r>
            <a:endParaRPr sz="2400">
              <a:latin typeface="Gill Sans"/>
              <a:cs typeface="Gill Sans"/>
            </a:endParaRPr>
          </a:p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Typical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setup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quad-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core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machine: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872853" y="4621723"/>
            <a:ext cx="160655" cy="223139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300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000">
              <a:latin typeface="Gill Sans"/>
              <a:cs typeface="Gill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254598" y="4581634"/>
            <a:ext cx="3450590" cy="2231390"/>
          </a:xfrm>
          <a:prstGeom prst="rect">
            <a:avLst/>
          </a:prstGeom>
        </p:spPr>
        <p:txBody>
          <a:bodyPr wrap="square" lIns="0" tIns="1981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one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ZEO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server</a:t>
            </a:r>
            <a:endParaRPr sz="2400">
              <a:latin typeface="Gill Sans"/>
              <a:cs typeface="Gill Sans"/>
            </a:endParaRPr>
          </a:p>
          <a:p>
            <a:pPr marL="12700" marR="5080">
              <a:lnSpc>
                <a:spcPts val="4340"/>
              </a:lnSpc>
              <a:spcBef>
                <a:spcPts val="190"/>
              </a:spcBef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one</a:t>
            </a:r>
            <a:r>
              <a:rPr dirty="0" sz="2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reverse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proxy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or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cache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two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or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more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ZEO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clients load-balancer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2381" rIns="0" bIns="0" rtlCol="0" vert="horz">
            <a:spAutoFit/>
          </a:bodyPr>
          <a:lstStyle/>
          <a:p>
            <a:pPr marL="1851660">
              <a:lnSpc>
                <a:spcPct val="100000"/>
              </a:lnSpc>
              <a:spcBef>
                <a:spcPts val="105"/>
              </a:spcBef>
            </a:pPr>
            <a:r>
              <a:rPr dirty="0"/>
              <a:t>Q:</a:t>
            </a:r>
            <a:r>
              <a:rPr dirty="0" spc="-95"/>
              <a:t> </a:t>
            </a:r>
            <a:r>
              <a:rPr dirty="0"/>
              <a:t>Locked</a:t>
            </a:r>
            <a:r>
              <a:rPr dirty="0" spc="-90"/>
              <a:t> </a:t>
            </a:r>
            <a:r>
              <a:rPr dirty="0" spc="-20"/>
              <a:t>out?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51260" y="2314922"/>
            <a:ext cx="7587615" cy="2190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572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572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Google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„plone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locked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out“</a:t>
            </a:r>
            <a:endParaRPr sz="2400">
              <a:latin typeface="Gill Sans"/>
              <a:cs typeface="Gill Sans"/>
            </a:endParaRPr>
          </a:p>
          <a:p>
            <a:pPr marL="457200" indent="-381000">
              <a:lnSpc>
                <a:spcPts val="2810"/>
              </a:lnSpc>
              <a:spcBef>
                <a:spcPts val="1460"/>
              </a:spcBef>
              <a:buSzPct val="170833"/>
              <a:buChar char="•"/>
              <a:tabLst>
                <a:tab pos="4572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create</a:t>
            </a:r>
            <a:r>
              <a:rPr dirty="0" sz="240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new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manager:</a:t>
            </a:r>
            <a:endParaRPr sz="2400">
              <a:latin typeface="Gill Sans"/>
              <a:cs typeface="Gill Sans"/>
            </a:endParaRPr>
          </a:p>
          <a:p>
            <a:pPr marL="457834">
              <a:lnSpc>
                <a:spcPts val="2810"/>
              </a:lnSpc>
            </a:pP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bin/zopectl</a:t>
            </a:r>
            <a:r>
              <a:rPr dirty="0" sz="2400" spc="-4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adduser</a:t>
            </a:r>
            <a:r>
              <a:rPr dirty="0" sz="2400" spc="-4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&lt;username&gt;</a:t>
            </a:r>
            <a:r>
              <a:rPr dirty="0" sz="2400" spc="-4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&lt;password&gt;</a:t>
            </a:r>
            <a:endParaRPr sz="2400">
              <a:latin typeface="Gill Sans"/>
              <a:cs typeface="Gill Sans"/>
            </a:endParaRPr>
          </a:p>
          <a:p>
            <a:pPr marL="457200" indent="-381000">
              <a:lnSpc>
                <a:spcPts val="2810"/>
              </a:lnSpc>
              <a:spcBef>
                <a:spcPts val="1460"/>
              </a:spcBef>
              <a:buSzPct val="170833"/>
              <a:buChar char="•"/>
              <a:tabLst>
                <a:tab pos="457200" algn="l"/>
              </a:tabLst>
            </a:pP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create</a:t>
            </a:r>
            <a:r>
              <a:rPr dirty="0" sz="2400" spc="-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emergency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user</a:t>
            </a:r>
            <a:r>
              <a:rPr dirty="0" sz="240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using</a:t>
            </a:r>
            <a:endParaRPr sz="2400">
              <a:latin typeface="Gill Sans"/>
              <a:cs typeface="Gill Sans"/>
            </a:endParaRPr>
          </a:p>
          <a:p>
            <a:pPr marL="457834">
              <a:lnSpc>
                <a:spcPts val="2810"/>
              </a:lnSpc>
            </a:pP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zpasswd.py</a:t>
            </a:r>
            <a:r>
              <a:rPr dirty="0" sz="2400" spc="-5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+</a:t>
            </a:r>
            <a:r>
              <a:rPr dirty="0" sz="2400" spc="-4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access</a:t>
            </a:r>
            <a:r>
              <a:rPr dirty="0" sz="2400" spc="-5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Gill Sans"/>
                <a:cs typeface="Gill Sans"/>
              </a:rPr>
              <a:t>file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514350" marR="5080" indent="-299720">
              <a:lnSpc>
                <a:spcPts val="3670"/>
              </a:lnSpc>
              <a:spcBef>
                <a:spcPts val="370"/>
              </a:spcBef>
            </a:pPr>
            <a:r>
              <a:rPr dirty="0"/>
              <a:t>Q:</a:t>
            </a:r>
            <a:r>
              <a:rPr dirty="0" spc="-35"/>
              <a:t> </a:t>
            </a:r>
            <a:r>
              <a:rPr dirty="0"/>
              <a:t>I</a:t>
            </a:r>
            <a:r>
              <a:rPr dirty="0" spc="-30"/>
              <a:t> </a:t>
            </a:r>
            <a:r>
              <a:rPr dirty="0"/>
              <a:t>modified</a:t>
            </a:r>
            <a:r>
              <a:rPr dirty="0" spc="-30"/>
              <a:t> </a:t>
            </a:r>
            <a:r>
              <a:rPr dirty="0"/>
              <a:t>my</a:t>
            </a:r>
            <a:r>
              <a:rPr dirty="0" spc="-30"/>
              <a:t> </a:t>
            </a:r>
            <a:r>
              <a:rPr dirty="0"/>
              <a:t>template</a:t>
            </a:r>
            <a:r>
              <a:rPr dirty="0" spc="-30"/>
              <a:t> </a:t>
            </a:r>
            <a:r>
              <a:rPr dirty="0" spc="-25"/>
              <a:t>and </a:t>
            </a:r>
            <a:r>
              <a:rPr dirty="0"/>
              <a:t>the</a:t>
            </a:r>
            <a:r>
              <a:rPr dirty="0" spc="-30"/>
              <a:t> </a:t>
            </a:r>
            <a:r>
              <a:rPr dirty="0"/>
              <a:t>changes</a:t>
            </a:r>
            <a:r>
              <a:rPr dirty="0" spc="-30"/>
              <a:t> </a:t>
            </a:r>
            <a:r>
              <a:rPr dirty="0"/>
              <a:t>won‘t</a:t>
            </a:r>
            <a:r>
              <a:rPr dirty="0" spc="-30"/>
              <a:t> </a:t>
            </a:r>
            <a:r>
              <a:rPr dirty="0"/>
              <a:t>show</a:t>
            </a:r>
            <a:r>
              <a:rPr dirty="0" spc="-30"/>
              <a:t> </a:t>
            </a:r>
            <a:r>
              <a:rPr dirty="0" spc="-25"/>
              <a:t>up?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76660" y="2484587"/>
            <a:ext cx="7888605" cy="298894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431165" marR="819150" indent="-381000">
              <a:lnSpc>
                <a:spcPts val="2740"/>
              </a:lnSpc>
              <a:spcBef>
                <a:spcPts val="310"/>
              </a:spcBef>
              <a:buSzPct val="170833"/>
              <a:buChar char="•"/>
              <a:tabLst>
                <a:tab pos="432434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Best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practise: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run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Zope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always</a:t>
            </a:r>
            <a:r>
              <a:rPr dirty="0" sz="2400" spc="-8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foreground</a:t>
            </a:r>
            <a:r>
              <a:rPr dirty="0" sz="2400" spc="-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during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development</a:t>
            </a:r>
            <a:r>
              <a:rPr dirty="0" sz="2400" spc="-10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bin/zopectl</a:t>
            </a:r>
            <a:r>
              <a:rPr dirty="0" sz="2400" spc="-10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Gill Sans"/>
                <a:cs typeface="Gill Sans"/>
              </a:rPr>
              <a:t>fg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)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395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ensure Zope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debug-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mode is enabled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debug-mode </a:t>
            </a:r>
            <a:r>
              <a:rPr dirty="0" sz="2400" spc="-25" b="1">
                <a:solidFill>
                  <a:srgbClr val="FFFFFF"/>
                </a:solidFill>
                <a:latin typeface="Gill Sans"/>
                <a:cs typeface="Gill Sans"/>
              </a:rPr>
              <a:t>on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)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460"/>
              </a:spcBef>
              <a:buSzPct val="170833"/>
              <a:buFont typeface="Gill Sans"/>
              <a:buChar char="•"/>
              <a:tabLst>
                <a:tab pos="431800" algn="l"/>
              </a:tabLst>
            </a:pPr>
            <a:r>
              <a:rPr dirty="0" sz="2400" spc="-10" b="1">
                <a:solidFill>
                  <a:srgbClr val="FFFFFF"/>
                </a:solidFill>
                <a:latin typeface="Gill Sans"/>
                <a:cs typeface="Gill Sans"/>
              </a:rPr>
              <a:t>plone.reload</a:t>
            </a:r>
            <a:r>
              <a:rPr dirty="0" sz="2400" spc="-9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saves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lot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restarts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turn-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arounds</a:t>
            </a:r>
            <a:endParaRPr sz="2400">
              <a:latin typeface="Gill Sans"/>
              <a:cs typeface="Gill Sans"/>
            </a:endParaRPr>
          </a:p>
          <a:p>
            <a:pPr lvl="1" marL="728345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728345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applies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to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browser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views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templates</a:t>
            </a:r>
            <a:endParaRPr sz="2400">
              <a:latin typeface="Gill Sans"/>
              <a:cs typeface="Gill Sans"/>
            </a:endParaRPr>
          </a:p>
          <a:p>
            <a:pPr lvl="1" marL="728345" indent="-381000">
              <a:lnSpc>
                <a:spcPct val="100000"/>
              </a:lnSpc>
              <a:spcBef>
                <a:spcPts val="1465"/>
              </a:spcBef>
              <a:buSzPct val="170833"/>
              <a:buChar char="•"/>
              <a:tabLst>
                <a:tab pos="728345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applies</a:t>
            </a:r>
            <a:r>
              <a:rPr dirty="0" sz="2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not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changes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Python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code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dirty="0" sz="2400" spc="-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general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2381" rIns="0" bIns="0" rtlCol="0" vert="horz">
            <a:spAutoFit/>
          </a:bodyPr>
          <a:lstStyle/>
          <a:p>
            <a:pPr marL="889000">
              <a:lnSpc>
                <a:spcPct val="100000"/>
              </a:lnSpc>
              <a:spcBef>
                <a:spcPts val="105"/>
              </a:spcBef>
            </a:pPr>
            <a:r>
              <a:rPr dirty="0"/>
              <a:t>Hunting</a:t>
            </a:r>
            <a:r>
              <a:rPr dirty="0" spc="-55"/>
              <a:t> </a:t>
            </a:r>
            <a:r>
              <a:rPr dirty="0"/>
              <a:t>down</a:t>
            </a:r>
            <a:r>
              <a:rPr dirty="0" spc="-50"/>
              <a:t> </a:t>
            </a:r>
            <a:r>
              <a:rPr dirty="0" spc="-10"/>
              <a:t>problems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652290" y="2228363"/>
            <a:ext cx="200025" cy="6178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85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850">
              <a:latin typeface="Gill Sans"/>
              <a:cs typeface="Gill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034034" y="2365821"/>
            <a:ext cx="2979420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spc="-25" b="0">
                <a:solidFill>
                  <a:srgbClr val="FFFFFF"/>
                </a:solidFill>
                <a:latin typeface="Gill Sans"/>
                <a:cs typeface="Gill Sans"/>
              </a:rPr>
              <a:t>Typical</a:t>
            </a:r>
            <a:r>
              <a:rPr dirty="0" sz="225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problem</a:t>
            </a:r>
            <a:r>
              <a:rPr dirty="0" sz="2250" spc="-4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spc="-10" b="0">
                <a:solidFill>
                  <a:srgbClr val="FFFFFF"/>
                </a:solidFill>
                <a:latin typeface="Gill Sans"/>
                <a:cs typeface="Gill Sans"/>
              </a:rPr>
              <a:t>patterns:</a:t>
            </a:r>
            <a:endParaRPr sz="2250">
              <a:latin typeface="Gill Sans"/>
              <a:cs typeface="Gill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949202" y="2489375"/>
            <a:ext cx="200025" cy="1756410"/>
          </a:xfrm>
          <a:prstGeom prst="rect">
            <a:avLst/>
          </a:prstGeom>
        </p:spPr>
        <p:txBody>
          <a:bodyPr wrap="square" lIns="0" tIns="2901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85"/>
              </a:spcBef>
            </a:pPr>
            <a:r>
              <a:rPr dirty="0" sz="385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850">
              <a:latin typeface="Gill Sans"/>
              <a:cs typeface="Gill Sans"/>
            </a:endParaRPr>
          </a:p>
          <a:p>
            <a:pPr marL="12700">
              <a:lnSpc>
                <a:spcPct val="100000"/>
              </a:lnSpc>
              <a:spcBef>
                <a:spcPts val="2195"/>
              </a:spcBef>
            </a:pPr>
            <a:r>
              <a:rPr dirty="0" sz="385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850">
              <a:latin typeface="Gill Sans"/>
              <a:cs typeface="Gill San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330946" y="2900263"/>
            <a:ext cx="6804659" cy="1236980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 marR="5080">
              <a:lnSpc>
                <a:spcPts val="2610"/>
              </a:lnSpc>
              <a:spcBef>
                <a:spcPts val="280"/>
              </a:spcBef>
            </a:pP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starting</a:t>
            </a:r>
            <a:r>
              <a:rPr dirty="0" sz="225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Zope</a:t>
            </a:r>
            <a:r>
              <a:rPr dirty="0" sz="2250" spc="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dirty="0" sz="225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25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background</a:t>
            </a:r>
            <a:r>
              <a:rPr dirty="0" sz="225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250" spc="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no</a:t>
            </a:r>
            <a:r>
              <a:rPr dirty="0" sz="225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response</a:t>
            </a:r>
            <a:r>
              <a:rPr dirty="0" sz="225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spc="-10" b="0">
                <a:solidFill>
                  <a:srgbClr val="FFFFFF"/>
                </a:solidFill>
                <a:latin typeface="Gill Sans"/>
                <a:cs typeface="Gill Sans"/>
              </a:rPr>
              <a:t>through </a:t>
            </a:r>
            <a:r>
              <a:rPr dirty="0" sz="2250" spc="-20" b="0">
                <a:solidFill>
                  <a:srgbClr val="FFFFFF"/>
                </a:solidFill>
                <a:latin typeface="Gill Sans"/>
                <a:cs typeface="Gill Sans"/>
              </a:rPr>
              <a:t>HTTP</a:t>
            </a:r>
            <a:endParaRPr sz="2250">
              <a:latin typeface="Gill Sans"/>
              <a:cs typeface="Gill Sans"/>
            </a:endParaRPr>
          </a:p>
          <a:p>
            <a:pPr marL="12700">
              <a:lnSpc>
                <a:spcPct val="100000"/>
              </a:lnSpc>
              <a:spcBef>
                <a:spcPts val="1435"/>
              </a:spcBef>
            </a:pP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strange</a:t>
            </a:r>
            <a:r>
              <a:rPr dirty="0" sz="225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ComponentLookupError</a:t>
            </a:r>
            <a:r>
              <a:rPr dirty="0" sz="2250" spc="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within</a:t>
            </a:r>
            <a:r>
              <a:rPr dirty="0" sz="2250" spc="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250" spc="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spc="-10" b="0">
                <a:solidFill>
                  <a:srgbClr val="FFFFFF"/>
                </a:solidFill>
                <a:latin typeface="Gill Sans"/>
                <a:cs typeface="Gill Sans"/>
              </a:rPr>
              <a:t>error_log</a:t>
            </a:r>
            <a:endParaRPr sz="2250">
              <a:latin typeface="Gill Sans"/>
              <a:cs typeface="Gill San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652290" y="4162534"/>
            <a:ext cx="200025" cy="6178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85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850">
              <a:latin typeface="Gill Sans"/>
              <a:cs typeface="Gill San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034034" y="4299992"/>
            <a:ext cx="2978785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Approach</a:t>
            </a:r>
            <a:r>
              <a:rPr dirty="0" sz="2250" spc="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250" spc="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analysis</a:t>
            </a:r>
            <a:r>
              <a:rPr dirty="0" sz="2250" spc="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spc="-25" b="0">
                <a:solidFill>
                  <a:srgbClr val="FFFFFF"/>
                </a:solidFill>
                <a:latin typeface="Gill Sans"/>
                <a:cs typeface="Gill Sans"/>
              </a:rPr>
              <a:t>by:</a:t>
            </a:r>
            <a:endParaRPr sz="2250">
              <a:latin typeface="Gill Sans"/>
              <a:cs typeface="Gill San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949202" y="4696976"/>
            <a:ext cx="200025" cy="16865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4415"/>
              </a:lnSpc>
              <a:spcBef>
                <a:spcPts val="130"/>
              </a:spcBef>
            </a:pPr>
            <a:r>
              <a:rPr dirty="0" sz="385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850">
              <a:latin typeface="Gill Sans"/>
              <a:cs typeface="Gill Sans"/>
            </a:endParaRPr>
          </a:p>
          <a:p>
            <a:pPr marL="12700">
              <a:lnSpc>
                <a:spcPts val="4210"/>
              </a:lnSpc>
            </a:pPr>
            <a:r>
              <a:rPr dirty="0" sz="385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850">
              <a:latin typeface="Gill Sans"/>
              <a:cs typeface="Gill Sans"/>
            </a:endParaRPr>
          </a:p>
          <a:p>
            <a:pPr marL="12700">
              <a:lnSpc>
                <a:spcPts val="4415"/>
              </a:lnSpc>
            </a:pPr>
            <a:r>
              <a:rPr dirty="0" sz="385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850">
              <a:latin typeface="Gill Sans"/>
              <a:cs typeface="Gill Sans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330946" y="4646106"/>
            <a:ext cx="6615430" cy="1628775"/>
          </a:xfrm>
          <a:prstGeom prst="rect">
            <a:avLst/>
          </a:prstGeom>
        </p:spPr>
        <p:txBody>
          <a:bodyPr wrap="square" lIns="0" tIns="203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00"/>
              </a:spcBef>
            </a:pP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starting</a:t>
            </a:r>
            <a:r>
              <a:rPr dirty="0" sz="2250" spc="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Zope</a:t>
            </a:r>
            <a:r>
              <a:rPr dirty="0" sz="2250" spc="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dirty="0" sz="2250" spc="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foreground</a:t>
            </a:r>
            <a:r>
              <a:rPr dirty="0" sz="2250" spc="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(zopectl</a:t>
            </a:r>
            <a:r>
              <a:rPr dirty="0" sz="2250" spc="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spc="-25" b="0">
                <a:solidFill>
                  <a:srgbClr val="FFFFFF"/>
                </a:solidFill>
                <a:latin typeface="Gill Sans"/>
                <a:cs typeface="Gill Sans"/>
              </a:rPr>
              <a:t>fg)</a:t>
            </a:r>
            <a:endParaRPr sz="2250">
              <a:latin typeface="Gill Sans"/>
              <a:cs typeface="Gill Sans"/>
            </a:endParaRPr>
          </a:p>
          <a:p>
            <a:pPr marL="12700" marR="5080">
              <a:lnSpc>
                <a:spcPts val="4210"/>
              </a:lnSpc>
              <a:spcBef>
                <a:spcPts val="195"/>
              </a:spcBef>
            </a:pP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checking</a:t>
            </a:r>
            <a:r>
              <a:rPr dirty="0" sz="2250" spc="2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your</a:t>
            </a:r>
            <a:r>
              <a:rPr dirty="0" sz="225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console</a:t>
            </a:r>
            <a:r>
              <a:rPr dirty="0" sz="2250" spc="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messages</a:t>
            </a:r>
            <a:r>
              <a:rPr dirty="0" sz="225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250" spc="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check</a:t>
            </a:r>
            <a:r>
              <a:rPr dirty="0" sz="2250" spc="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your</a:t>
            </a:r>
            <a:r>
              <a:rPr dirty="0" sz="225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log</a:t>
            </a:r>
            <a:r>
              <a:rPr dirty="0" sz="2250" spc="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spc="-10" b="0">
                <a:solidFill>
                  <a:srgbClr val="FFFFFF"/>
                </a:solidFill>
                <a:latin typeface="Gill Sans"/>
                <a:cs typeface="Gill Sans"/>
              </a:rPr>
              <a:t>files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trying</a:t>
            </a:r>
            <a:r>
              <a:rPr dirty="0" sz="2250" spc="1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to</a:t>
            </a:r>
            <a:r>
              <a:rPr dirty="0" sz="225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read</a:t>
            </a:r>
            <a:r>
              <a:rPr dirty="0" sz="225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250" spc="3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understand</a:t>
            </a:r>
            <a:r>
              <a:rPr dirty="0" sz="225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error</a:t>
            </a:r>
            <a:r>
              <a:rPr dirty="0" sz="2250" spc="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spc="-10" b="0">
                <a:solidFill>
                  <a:srgbClr val="FFFFFF"/>
                </a:solidFill>
                <a:latin typeface="Gill Sans"/>
                <a:cs typeface="Gill Sans"/>
              </a:rPr>
              <a:t>messages</a:t>
            </a:r>
            <a:endParaRPr sz="2250">
              <a:latin typeface="Gill Sans"/>
              <a:cs typeface="Gill San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652290" y="6300301"/>
            <a:ext cx="200025" cy="6178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850" spc="-50" b="0">
                <a:solidFill>
                  <a:srgbClr val="FFFFFF"/>
                </a:solidFill>
                <a:latin typeface="Gill Sans"/>
                <a:cs typeface="Gill Sans"/>
              </a:rPr>
              <a:t>•</a:t>
            </a:r>
            <a:endParaRPr sz="3850">
              <a:latin typeface="Gill Sans"/>
              <a:cs typeface="Gill San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034034" y="6437759"/>
            <a:ext cx="5224145" cy="3721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Error</a:t>
            </a:r>
            <a:r>
              <a:rPr dirty="0" sz="225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messages</a:t>
            </a:r>
            <a:r>
              <a:rPr dirty="0" sz="225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won‘t</a:t>
            </a:r>
            <a:r>
              <a:rPr dirty="0" sz="225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bite you</a:t>
            </a:r>
            <a:r>
              <a:rPr dirty="0" sz="225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into</a:t>
            </a:r>
            <a:r>
              <a:rPr dirty="0" sz="225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250" spc="-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250" spc="-20" b="0">
                <a:solidFill>
                  <a:srgbClr val="FFFFFF"/>
                </a:solidFill>
                <a:latin typeface="Gill Sans"/>
                <a:cs typeface="Gill Sans"/>
              </a:rPr>
              <a:t>nose</a:t>
            </a:r>
            <a:endParaRPr sz="2250">
              <a:latin typeface="Gill Sans"/>
              <a:cs typeface="Gill Sans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2381" rIns="0" bIns="0" rtlCol="0" vert="horz">
            <a:spAutoFit/>
          </a:bodyPr>
          <a:lstStyle/>
          <a:p>
            <a:pPr marL="1236980">
              <a:lnSpc>
                <a:spcPct val="100000"/>
              </a:lnSpc>
              <a:spcBef>
                <a:spcPts val="105"/>
              </a:spcBef>
            </a:pPr>
            <a:r>
              <a:rPr dirty="0"/>
              <a:t>If</a:t>
            </a:r>
            <a:r>
              <a:rPr dirty="0" spc="80"/>
              <a:t> </a:t>
            </a:r>
            <a:r>
              <a:rPr dirty="0"/>
              <a:t>you</a:t>
            </a:r>
            <a:r>
              <a:rPr dirty="0" spc="-10"/>
              <a:t> </a:t>
            </a:r>
            <a:r>
              <a:rPr dirty="0"/>
              <a:t>ask</a:t>
            </a:r>
            <a:r>
              <a:rPr dirty="0" spc="-10"/>
              <a:t> </a:t>
            </a:r>
            <a:r>
              <a:rPr dirty="0"/>
              <a:t>a</a:t>
            </a:r>
            <a:r>
              <a:rPr dirty="0" spc="-10"/>
              <a:t> question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53008" y="2730598"/>
            <a:ext cx="6929755" cy="29889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31800" indent="-381000">
              <a:lnSpc>
                <a:spcPct val="100000"/>
              </a:lnSpc>
              <a:spcBef>
                <a:spcPts val="105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First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check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mailinglist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archives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or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ask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Google</a:t>
            </a:r>
            <a:endParaRPr sz="2400">
              <a:latin typeface="Gill Sans"/>
              <a:cs typeface="Gill Sans"/>
            </a:endParaRPr>
          </a:p>
          <a:p>
            <a:pPr marL="431165" marR="1828800" indent="-381000">
              <a:lnSpc>
                <a:spcPts val="2740"/>
              </a:lnSpc>
              <a:spcBef>
                <a:spcPts val="1670"/>
              </a:spcBef>
              <a:buSzPct val="170833"/>
              <a:buChar char="•"/>
              <a:tabLst>
                <a:tab pos="432434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Be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precise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as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possible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be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 verbose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(but</a:t>
            </a:r>
            <a:r>
              <a:rPr dirty="0" sz="2400" spc="-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come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to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3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point)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390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Provide</a:t>
            </a:r>
            <a:r>
              <a:rPr dirty="0" sz="2400" spc="-6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reasonable</a:t>
            </a:r>
            <a:r>
              <a:rPr dirty="0" sz="2400" spc="-6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version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information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Include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full</a:t>
            </a:r>
            <a:r>
              <a:rPr dirty="0" sz="2400" spc="-4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tracebacks</a:t>
            </a:r>
            <a:r>
              <a:rPr dirty="0" sz="2400" spc="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(from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error_log</a:t>
            </a:r>
            <a:r>
              <a:rPr dirty="0" sz="2400" spc="1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or</a:t>
            </a:r>
            <a:r>
              <a:rPr dirty="0" sz="2400" spc="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console)</a:t>
            </a:r>
            <a:endParaRPr sz="2400">
              <a:latin typeface="Gill Sans"/>
              <a:cs typeface="Gill Sans"/>
            </a:endParaRPr>
          </a:p>
          <a:p>
            <a:pPr marL="431800" indent="-381000">
              <a:lnSpc>
                <a:spcPct val="100000"/>
              </a:lnSpc>
              <a:spcBef>
                <a:spcPts val="1465"/>
              </a:spcBef>
              <a:buSzPct val="170833"/>
              <a:buChar char="•"/>
              <a:tabLst>
                <a:tab pos="431800" algn="l"/>
              </a:tabLst>
            </a:pP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Include</a:t>
            </a:r>
            <a:r>
              <a:rPr dirty="0" sz="2400" spc="-6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reasonable</a:t>
            </a:r>
            <a:r>
              <a:rPr dirty="0" sz="2400" spc="-7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related</a:t>
            </a:r>
            <a:r>
              <a:rPr dirty="0" sz="2400" spc="-6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code</a:t>
            </a:r>
            <a:r>
              <a:rPr dirty="0" sz="2400" spc="-6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snippets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2381" rIns="0" bIns="0" rtlCol="0" vert="horz">
            <a:spAutoFit/>
          </a:bodyPr>
          <a:lstStyle/>
          <a:p>
            <a:pPr marL="512445">
              <a:lnSpc>
                <a:spcPct val="100000"/>
              </a:lnSpc>
              <a:spcBef>
                <a:spcPts val="105"/>
              </a:spcBef>
            </a:pPr>
            <a:r>
              <a:rPr dirty="0"/>
              <a:t>Keep</a:t>
            </a:r>
            <a:r>
              <a:rPr dirty="0" spc="-50"/>
              <a:t> </a:t>
            </a:r>
            <a:r>
              <a:rPr dirty="0"/>
              <a:t>this</a:t>
            </a:r>
            <a:r>
              <a:rPr dirty="0" spc="-45"/>
              <a:t> </a:t>
            </a:r>
            <a:r>
              <a:rPr dirty="0"/>
              <a:t>under</a:t>
            </a:r>
            <a:r>
              <a:rPr dirty="0" spc="-50"/>
              <a:t> </a:t>
            </a:r>
            <a:r>
              <a:rPr dirty="0"/>
              <a:t>your</a:t>
            </a:r>
            <a:r>
              <a:rPr dirty="0" spc="-45"/>
              <a:t> </a:t>
            </a:r>
            <a:r>
              <a:rPr dirty="0" spc="-10"/>
              <a:t>pillow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626890" y="2365821"/>
            <a:ext cx="7571105" cy="42951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19100" indent="-381000">
              <a:lnSpc>
                <a:spcPct val="100000"/>
              </a:lnSpc>
              <a:spcBef>
                <a:spcPts val="105"/>
              </a:spcBef>
              <a:buSzPct val="170833"/>
              <a:buFont typeface="Gill Sans"/>
              <a:buChar char="•"/>
              <a:tabLst>
                <a:tab pos="419100" algn="l"/>
              </a:tabLst>
            </a:pP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Professional</a:t>
            </a:r>
            <a:r>
              <a:rPr dirty="0" sz="2400" spc="-9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6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Development</a:t>
            </a:r>
            <a:r>
              <a:rPr dirty="0" sz="2400" spc="-10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by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Martin</a:t>
            </a:r>
            <a:r>
              <a:rPr dirty="0" sz="2400" spc="-24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Aspeli</a:t>
            </a:r>
            <a:endParaRPr sz="2400">
              <a:latin typeface="Gill Sans"/>
              <a:cs typeface="Gill Sans"/>
            </a:endParaRPr>
          </a:p>
          <a:p>
            <a:pPr marL="418465" indent="-380365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18465" algn="l"/>
              </a:tabLst>
            </a:pP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5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Definitive</a:t>
            </a:r>
            <a:r>
              <a:rPr dirty="0" sz="2400" spc="-5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Guide</a:t>
            </a:r>
            <a:r>
              <a:rPr dirty="0" sz="2400" spc="-5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75" b="1">
                <a:solidFill>
                  <a:srgbClr val="FFFFFF"/>
                </a:solidFill>
                <a:latin typeface="Gill Sans"/>
                <a:cs typeface="Gill Sans"/>
              </a:rPr>
              <a:t>To</a:t>
            </a:r>
            <a:r>
              <a:rPr dirty="0" sz="2400" spc="-5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Plone</a:t>
            </a:r>
            <a:r>
              <a:rPr dirty="0" sz="2400" spc="-6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0">
                <a:solidFill>
                  <a:srgbClr val="FFFFFF"/>
                </a:solidFill>
                <a:latin typeface="Gill Sans"/>
                <a:cs typeface="Gill Sans"/>
              </a:rPr>
              <a:t>(PDF</a:t>
            </a:r>
            <a:r>
              <a:rPr dirty="0" sz="2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online)</a:t>
            </a:r>
            <a:endParaRPr sz="2400">
              <a:latin typeface="Gill Sans"/>
              <a:cs typeface="Gill Sans"/>
            </a:endParaRPr>
          </a:p>
          <a:p>
            <a:pPr marL="418465" indent="-380365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18465" algn="l"/>
                <a:tab pos="3271520" algn="l"/>
              </a:tabLst>
            </a:pP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Zope</a:t>
            </a:r>
            <a:r>
              <a:rPr dirty="0" sz="2400" spc="-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2</a:t>
            </a:r>
            <a:r>
              <a:rPr dirty="0" sz="2400" spc="-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Gill Sans"/>
                <a:cs typeface="Gill Sans"/>
              </a:rPr>
              <a:t>Book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(docs.zope.org)</a:t>
            </a:r>
            <a:endParaRPr sz="2400">
              <a:latin typeface="Gill Sans"/>
              <a:cs typeface="Gill Sans"/>
            </a:endParaRPr>
          </a:p>
          <a:p>
            <a:pPr marL="418465" indent="-380365">
              <a:lnSpc>
                <a:spcPct val="100000"/>
              </a:lnSpc>
              <a:spcBef>
                <a:spcPts val="1465"/>
              </a:spcBef>
              <a:buSzPct val="170833"/>
              <a:buChar char="•"/>
              <a:tabLst>
                <a:tab pos="418465" algn="l"/>
              </a:tabLst>
            </a:pP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dirty="0" sz="2400" spc="-5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Zope</a:t>
            </a:r>
            <a:r>
              <a:rPr dirty="0" sz="2400" spc="-5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Developers</a:t>
            </a:r>
            <a:r>
              <a:rPr dirty="0" sz="2400" spc="-50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b="1">
                <a:solidFill>
                  <a:srgbClr val="FFFFFF"/>
                </a:solidFill>
                <a:latin typeface="Gill Sans"/>
                <a:cs typeface="Gill Sans"/>
              </a:rPr>
              <a:t>Guide</a:t>
            </a:r>
            <a:r>
              <a:rPr dirty="0" sz="2400" spc="-95" b="1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2400" spc="-10" b="0">
                <a:solidFill>
                  <a:srgbClr val="FFFFFF"/>
                </a:solidFill>
                <a:latin typeface="Gill Sans"/>
                <a:cs typeface="Gill Sans"/>
              </a:rPr>
              <a:t>(docs.zope.org)</a:t>
            </a:r>
            <a:endParaRPr sz="2400">
              <a:latin typeface="Gill Sans"/>
              <a:cs typeface="Gill Sans"/>
            </a:endParaRPr>
          </a:p>
          <a:p>
            <a:pPr marL="418465" indent="-380365">
              <a:lnSpc>
                <a:spcPct val="100000"/>
              </a:lnSpc>
              <a:spcBef>
                <a:spcPts val="1460"/>
              </a:spcBef>
              <a:buSzPct val="170833"/>
              <a:buFont typeface="Gill Sans"/>
              <a:buChar char="•"/>
              <a:tabLst>
                <a:tab pos="418465" algn="l"/>
              </a:tabLst>
            </a:pPr>
            <a:r>
              <a:rPr dirty="0" u="sng" sz="2400" spc="-10" b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"/>
                <a:cs typeface="Gill Sans"/>
                <a:hlinkClick r:id="rId2"/>
              </a:rPr>
              <a:t>http://plonemanual.twinapex.fi</a:t>
            </a:r>
            <a:r>
              <a:rPr dirty="0" u="none" sz="2400" spc="-10" b="0">
                <a:solidFill>
                  <a:srgbClr val="FFFFFF"/>
                </a:solidFill>
                <a:latin typeface="Gill Sans"/>
                <a:cs typeface="Gill Sans"/>
                <a:hlinkClick r:id="rId2"/>
              </a:rPr>
              <a:t>/</a:t>
            </a:r>
            <a:endParaRPr sz="2400">
              <a:latin typeface="Gill Sans"/>
              <a:cs typeface="Gill Sans"/>
            </a:endParaRPr>
          </a:p>
          <a:p>
            <a:pPr marL="418465" indent="-380365">
              <a:lnSpc>
                <a:spcPct val="100000"/>
              </a:lnSpc>
              <a:spcBef>
                <a:spcPts val="1460"/>
              </a:spcBef>
              <a:buSzPct val="170833"/>
              <a:buFont typeface="Gill Sans"/>
              <a:buChar char="•"/>
              <a:tabLst>
                <a:tab pos="418465" algn="l"/>
              </a:tabLst>
            </a:pPr>
            <a:r>
              <a:rPr dirty="0" u="sng" sz="2400" spc="-10" b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"/>
                <a:cs typeface="Gill Sans"/>
                <a:hlinkClick r:id="rId3"/>
              </a:rPr>
              <a:t>http://plone.org/documentation</a:t>
            </a:r>
            <a:endParaRPr sz="2400">
              <a:latin typeface="Gill Sans"/>
              <a:cs typeface="Gill Sans"/>
            </a:endParaRPr>
          </a:p>
          <a:p>
            <a:pPr marL="419100" indent="-381000">
              <a:lnSpc>
                <a:spcPct val="100000"/>
              </a:lnSpc>
              <a:spcBef>
                <a:spcPts val="1465"/>
              </a:spcBef>
              <a:buSzPct val="170833"/>
              <a:buChar char="•"/>
              <a:tabLst>
                <a:tab pos="419100" algn="l"/>
              </a:tabLst>
            </a:pPr>
            <a:r>
              <a:rPr dirty="0" u="sng" sz="2400" spc="-10" b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"/>
                <a:cs typeface="Gill Sans"/>
                <a:hlinkClick r:id="rId4"/>
              </a:rPr>
              <a:t>http://plonebook.info</a:t>
            </a:r>
            <a:endParaRPr sz="2400">
              <a:latin typeface="Gill Sans"/>
              <a:cs typeface="Gill Sans"/>
            </a:endParaRPr>
          </a:p>
          <a:p>
            <a:pPr marL="419100" indent="-381000">
              <a:lnSpc>
                <a:spcPct val="100000"/>
              </a:lnSpc>
              <a:spcBef>
                <a:spcPts val="1460"/>
              </a:spcBef>
              <a:buSzPct val="170833"/>
              <a:buChar char="•"/>
              <a:tabLst>
                <a:tab pos="419100" algn="l"/>
              </a:tabLst>
            </a:pPr>
            <a:r>
              <a:rPr dirty="0" u="sng" sz="2400" spc="-10" b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Gill Sans"/>
                <a:cs typeface="Gill Sans"/>
                <a:hlinkClick r:id="rId5"/>
              </a:rPr>
              <a:t>http://docs.zope.org</a:t>
            </a:r>
            <a:endParaRPr sz="2400">
              <a:latin typeface="Gill Sans"/>
              <a:cs typeface="Gill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8729" y="3298973"/>
            <a:ext cx="3938904" cy="880744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600" spc="-10"/>
              <a:t>Questions?</a:t>
            </a:r>
            <a:endParaRPr sz="5600"/>
          </a:p>
        </p:txBody>
      </p:sp>
      <p:sp>
        <p:nvSpPr>
          <p:cNvPr id="3" name="object 3" descr=""/>
          <p:cNvSpPr/>
          <p:nvPr/>
        </p:nvSpPr>
        <p:spPr>
          <a:xfrm>
            <a:off x="1003300" y="520700"/>
            <a:ext cx="8686800" cy="6515100"/>
          </a:xfrm>
          <a:custGeom>
            <a:avLst/>
            <a:gdLst/>
            <a:ahLst/>
            <a:cxnLst/>
            <a:rect l="l" t="t" r="r" b="b"/>
            <a:pathLst>
              <a:path w="8686800" h="6515100">
                <a:moveTo>
                  <a:pt x="0" y="6515100"/>
                </a:moveTo>
                <a:lnTo>
                  <a:pt x="8686800" y="6515100"/>
                </a:lnTo>
                <a:lnTo>
                  <a:pt x="8686800" y="0"/>
                </a:lnTo>
                <a:lnTo>
                  <a:pt x="0" y="0"/>
                </a:lnTo>
                <a:lnTo>
                  <a:pt x="0" y="651510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2025-05-28T14:45:54Z</dcterms:created>
  <dcterms:modified xsi:type="dcterms:W3CDTF">2025-05-28T14:45:54Z</dcterms:modified>
</cp:coreProperties>
</file>