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x="13004800" cy="9753600"/>
  <p:notesSz cx="13004800" cy="9753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800" b="1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600" y="349504"/>
            <a:ext cx="11986260" cy="5816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800" b="1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65200" y="2657786"/>
            <a:ext cx="7927975" cy="6013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chemeClr val="tx1"/>
                </a:solidFill>
                <a:latin typeface="Noto Sans"/>
                <a:cs typeface="Noto Sans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hyperlink" Target="http://www.zopyx.com/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Relationship Id="rId4" Type="http://schemas.openxmlformats.org/officeDocument/2006/relationships/image" Target="../media/image17.jpg"/><Relationship Id="rId5" Type="http://schemas.openxmlformats.org/officeDocument/2006/relationships/image" Target="../media/image18.jpg"/><Relationship Id="rId6" Type="http://schemas.openxmlformats.org/officeDocument/2006/relationships/image" Target="../media/image19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0.png"/><Relationship Id="rId3" Type="http://schemas.openxmlformats.org/officeDocument/2006/relationships/image" Target="../media/image21.jpg"/><Relationship Id="rId4" Type="http://schemas.openxmlformats.org/officeDocument/2006/relationships/image" Target="../media/image22.png"/><Relationship Id="rId5" Type="http://schemas.openxmlformats.org/officeDocument/2006/relationships/image" Target="../media/image23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25.jpg"/><Relationship Id="rId4" Type="http://schemas.openxmlformats.org/officeDocument/2006/relationships/image" Target="../media/image26.png"/><Relationship Id="rId5" Type="http://schemas.openxmlformats.org/officeDocument/2006/relationships/image" Target="../media/image27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3" Type="http://schemas.openxmlformats.org/officeDocument/2006/relationships/image" Target="../media/image29.jpg"/><Relationship Id="rId4" Type="http://schemas.openxmlformats.org/officeDocument/2006/relationships/image" Target="../media/image30.png"/><Relationship Id="rId5" Type="http://schemas.openxmlformats.org/officeDocument/2006/relationships/image" Target="../media/image31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Relationship Id="rId3" Type="http://schemas.openxmlformats.org/officeDocument/2006/relationships/image" Target="../media/image33.jpg"/><Relationship Id="rId4" Type="http://schemas.openxmlformats.org/officeDocument/2006/relationships/image" Target="../media/image34.png"/><Relationship Id="rId5" Type="http://schemas.openxmlformats.org/officeDocument/2006/relationships/image" Target="../media/image35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onkopedia.com/de/onkopedia/guidelines/magenkarzinom" TargetMode="Externa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rint-css.rocks/" TargetMode="External"/><Relationship Id="rId3" Type="http://schemas.openxmlformats.org/officeDocument/2006/relationships/hyperlink" Target="http://www.print-css.de/" TargetMode="External"/><Relationship Id="rId4" Type="http://schemas.openxmlformats.org/officeDocument/2006/relationships/hyperlink" Target="http://www.content-gemeinsam-erstellen.de/" TargetMode="External"/><Relationship Id="rId5" Type="http://schemas.openxmlformats.org/officeDocument/2006/relationships/hyperlink" Target="http://www.xml-director.info/" TargetMode="External"/><Relationship Id="rId6" Type="http://schemas.openxmlformats.org/officeDocument/2006/relationships/hyperlink" Target="http://www.produce-and-publish.de/" TargetMode="External"/><Relationship Id="rId7" Type="http://schemas.openxmlformats.org/officeDocument/2006/relationships/hyperlink" Target="http://www.zopyx.de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231900" y="4615179"/>
            <a:ext cx="10100310" cy="2006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193800">
              <a:lnSpc>
                <a:spcPct val="113999"/>
              </a:lnSpc>
              <a:spcBef>
                <a:spcPts val="100"/>
              </a:spcBef>
            </a:pPr>
            <a:r>
              <a:rPr dirty="0" sz="5700" b="1">
                <a:latin typeface="Noto Sans"/>
                <a:cs typeface="Noto Sans"/>
              </a:rPr>
              <a:t>Generierung</a:t>
            </a:r>
            <a:r>
              <a:rPr dirty="0" sz="5700" spc="-5" b="1">
                <a:latin typeface="Noto Sans"/>
                <a:cs typeface="Noto Sans"/>
              </a:rPr>
              <a:t> </a:t>
            </a:r>
            <a:r>
              <a:rPr dirty="0" sz="5700" b="1">
                <a:latin typeface="Noto Sans"/>
                <a:cs typeface="Noto Sans"/>
              </a:rPr>
              <a:t>von</a:t>
            </a:r>
            <a:r>
              <a:rPr dirty="0" sz="5700" spc="-10" b="1">
                <a:latin typeface="Noto Sans"/>
                <a:cs typeface="Noto Sans"/>
              </a:rPr>
              <a:t> </a:t>
            </a:r>
            <a:r>
              <a:rPr dirty="0" sz="5700" spc="-25" b="1">
                <a:latin typeface="Noto Sans"/>
                <a:cs typeface="Noto Sans"/>
              </a:rPr>
              <a:t>PDF </a:t>
            </a:r>
            <a:r>
              <a:rPr dirty="0" sz="5700" b="1">
                <a:latin typeface="Noto Sans"/>
                <a:cs typeface="Noto Sans"/>
              </a:rPr>
              <a:t>aus</a:t>
            </a:r>
            <a:r>
              <a:rPr dirty="0" sz="5700" spc="-60" b="1">
                <a:latin typeface="Noto Sans"/>
                <a:cs typeface="Noto Sans"/>
              </a:rPr>
              <a:t> </a:t>
            </a:r>
            <a:r>
              <a:rPr dirty="0" sz="5700" b="1">
                <a:latin typeface="Noto Sans"/>
                <a:cs typeface="Noto Sans"/>
              </a:rPr>
              <a:t>XML/HTML</a:t>
            </a:r>
            <a:r>
              <a:rPr dirty="0" sz="5700" spc="-55" b="1">
                <a:latin typeface="Noto Sans"/>
                <a:cs typeface="Noto Sans"/>
              </a:rPr>
              <a:t> </a:t>
            </a:r>
            <a:r>
              <a:rPr dirty="0" sz="5700" b="1">
                <a:latin typeface="Noto Sans"/>
                <a:cs typeface="Noto Sans"/>
              </a:rPr>
              <a:t>mit</a:t>
            </a:r>
            <a:r>
              <a:rPr dirty="0" sz="5700" spc="-55" b="1">
                <a:latin typeface="Noto Sans"/>
                <a:cs typeface="Noto Sans"/>
              </a:rPr>
              <a:t> </a:t>
            </a:r>
            <a:r>
              <a:rPr dirty="0" sz="5700" spc="-10" b="1">
                <a:latin typeface="Noto Sans"/>
                <a:cs typeface="Noto Sans"/>
              </a:rPr>
              <a:t>PrintCSS</a:t>
            </a:r>
            <a:endParaRPr sz="5700">
              <a:latin typeface="Noto Sans"/>
              <a:cs typeface="Noto Sans"/>
            </a:endParaRP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49400" y="647700"/>
            <a:ext cx="1600200" cy="160020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547723" y="1536700"/>
            <a:ext cx="1452154" cy="19812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7372123" y="1130300"/>
            <a:ext cx="4655185" cy="2794000"/>
            <a:chOff x="7372123" y="1130300"/>
            <a:chExt cx="4655185" cy="279400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32899" y="1130300"/>
              <a:ext cx="2794000" cy="27940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72123" y="1879600"/>
              <a:ext cx="1877748" cy="134620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410223" y="1892300"/>
              <a:ext cx="1801547" cy="1269999"/>
            </a:xfrm>
            <a:prstGeom prst="rect">
              <a:avLst/>
            </a:prstGeom>
          </p:spPr>
        </p:pic>
      </p:grpSp>
      <p:pic>
        <p:nvPicPr>
          <p:cNvPr id="9" name="object 9" descr="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49400" y="2679700"/>
            <a:ext cx="1600200" cy="1473200"/>
          </a:xfrm>
          <a:prstGeom prst="rect">
            <a:avLst/>
          </a:prstGeom>
        </p:spPr>
      </p:pic>
      <p:grpSp>
        <p:nvGrpSpPr>
          <p:cNvPr id="10" name="object 10" descr=""/>
          <p:cNvGrpSpPr/>
          <p:nvPr/>
        </p:nvGrpSpPr>
        <p:grpSpPr>
          <a:xfrm>
            <a:off x="3488051" y="1879600"/>
            <a:ext cx="1878330" cy="1346200"/>
            <a:chOff x="3488051" y="1879600"/>
            <a:chExt cx="1878330" cy="1346200"/>
          </a:xfrm>
        </p:grpSpPr>
        <p:pic>
          <p:nvPicPr>
            <p:cNvPr id="11" name="object 11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88051" y="1879600"/>
              <a:ext cx="1877748" cy="1346200"/>
            </a:xfrm>
            <a:prstGeom prst="rect">
              <a:avLst/>
            </a:prstGeom>
          </p:spPr>
        </p:pic>
        <p:pic>
          <p:nvPicPr>
            <p:cNvPr id="12" name="object 12" descr="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526150" y="1892300"/>
              <a:ext cx="1801548" cy="1269999"/>
            </a:xfrm>
            <a:prstGeom prst="rect">
              <a:avLst/>
            </a:prstGeom>
          </p:spPr>
        </p:pic>
      </p:grpSp>
      <p:sp>
        <p:nvSpPr>
          <p:cNvPr id="13" name="object 13" descr=""/>
          <p:cNvSpPr txBox="1"/>
          <p:nvPr/>
        </p:nvSpPr>
        <p:spPr>
          <a:xfrm>
            <a:off x="2209800" y="7231380"/>
            <a:ext cx="8125459" cy="19685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346200" marR="1313815" indent="-11430">
              <a:lnSpc>
                <a:spcPct val="114900"/>
              </a:lnSpc>
              <a:spcBef>
                <a:spcPts val="95"/>
              </a:spcBef>
            </a:pPr>
            <a:r>
              <a:rPr dirty="0" sz="3700">
                <a:latin typeface="Noto Sans"/>
                <a:cs typeface="Noto Sans"/>
              </a:rPr>
              <a:t>Andreas</a:t>
            </a:r>
            <a:r>
              <a:rPr dirty="0" sz="3700" spc="-100">
                <a:latin typeface="Noto Sans"/>
                <a:cs typeface="Noto Sans"/>
              </a:rPr>
              <a:t> </a:t>
            </a:r>
            <a:r>
              <a:rPr dirty="0" sz="3700">
                <a:latin typeface="Noto Sans"/>
                <a:cs typeface="Noto Sans"/>
              </a:rPr>
              <a:t>Jung</a:t>
            </a:r>
            <a:r>
              <a:rPr dirty="0" sz="3700" spc="-100">
                <a:latin typeface="Noto Sans"/>
                <a:cs typeface="Noto Sans"/>
              </a:rPr>
              <a:t> </a:t>
            </a:r>
            <a:r>
              <a:rPr dirty="0" sz="3700" spc="-10">
                <a:latin typeface="Noto Sans"/>
                <a:cs typeface="Noto Sans"/>
              </a:rPr>
              <a:t>@MacYET </a:t>
            </a:r>
            <a:r>
              <a:rPr dirty="0" sz="3700">
                <a:latin typeface="Noto Sans"/>
                <a:cs typeface="Noto Sans"/>
              </a:rPr>
              <a:t>ZOPYX</a:t>
            </a:r>
            <a:r>
              <a:rPr dirty="0" sz="3700" spc="-40">
                <a:latin typeface="Noto Sans"/>
                <a:cs typeface="Noto Sans"/>
              </a:rPr>
              <a:t> </a:t>
            </a:r>
            <a:r>
              <a:rPr dirty="0" sz="3700">
                <a:latin typeface="Noto Sans"/>
                <a:cs typeface="Noto Sans"/>
              </a:rPr>
              <a:t>•</a:t>
            </a:r>
            <a:r>
              <a:rPr dirty="0" sz="3700" spc="-40">
                <a:latin typeface="Noto Sans"/>
                <a:cs typeface="Noto Sans"/>
              </a:rPr>
              <a:t> </a:t>
            </a:r>
            <a:r>
              <a:rPr dirty="0" sz="3700" spc="-10">
                <a:latin typeface="Noto Sans"/>
                <a:cs typeface="Noto Sans"/>
                <a:hlinkClick r:id="rId9"/>
              </a:rPr>
              <a:t>www.zopyx.com</a:t>
            </a:r>
            <a:endParaRPr sz="3700">
              <a:latin typeface="Noto Sans"/>
              <a:cs typeface="Noto Sans"/>
            </a:endParaRPr>
          </a:p>
          <a:p>
            <a:pPr algn="ctr">
              <a:lnSpc>
                <a:spcPct val="100000"/>
              </a:lnSpc>
              <a:spcBef>
                <a:spcPts val="660"/>
              </a:spcBef>
            </a:pPr>
            <a:r>
              <a:rPr dirty="0" sz="3700">
                <a:latin typeface="Noto Sans"/>
                <a:cs typeface="Noto Sans"/>
              </a:rPr>
              <a:t>TEKOM</a:t>
            </a:r>
            <a:r>
              <a:rPr dirty="0" sz="3700" spc="-75">
                <a:latin typeface="Noto Sans"/>
                <a:cs typeface="Noto Sans"/>
              </a:rPr>
              <a:t> </a:t>
            </a:r>
            <a:r>
              <a:rPr dirty="0" sz="3700">
                <a:latin typeface="Noto Sans"/>
                <a:cs typeface="Noto Sans"/>
              </a:rPr>
              <a:t>Herbsttagung</a:t>
            </a:r>
            <a:r>
              <a:rPr dirty="0" sz="3700" spc="-70">
                <a:latin typeface="Noto Sans"/>
                <a:cs typeface="Noto Sans"/>
              </a:rPr>
              <a:t> </a:t>
            </a:r>
            <a:r>
              <a:rPr dirty="0" sz="3700">
                <a:latin typeface="Noto Sans"/>
                <a:cs typeface="Noto Sans"/>
              </a:rPr>
              <a:t>2017</a:t>
            </a:r>
            <a:r>
              <a:rPr dirty="0" sz="3700" spc="-75">
                <a:latin typeface="Noto Sans"/>
                <a:cs typeface="Noto Sans"/>
              </a:rPr>
              <a:t> </a:t>
            </a:r>
            <a:r>
              <a:rPr dirty="0" sz="3700" spc="-10">
                <a:latin typeface="Noto Sans"/>
                <a:cs typeface="Noto Sans"/>
              </a:rPr>
              <a:t>Stuttgart</a:t>
            </a:r>
            <a:endParaRPr sz="37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1028700"/>
            <a:ext cx="1863089" cy="6045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Agenda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2284374"/>
            <a:ext cx="7785734" cy="4622800"/>
          </a:xfrm>
          <a:prstGeom prst="rect">
            <a:avLst/>
          </a:prstGeom>
        </p:spPr>
        <p:txBody>
          <a:bodyPr wrap="square" lIns="0" tIns="204470" rIns="0" bIns="0" rtlCol="0" vert="horz">
            <a:spAutoFit/>
          </a:bodyPr>
          <a:lstStyle/>
          <a:p>
            <a:pPr marL="380365" indent="-367665">
              <a:lnSpc>
                <a:spcPct val="100000"/>
              </a:lnSpc>
              <a:spcBef>
                <a:spcPts val="1610"/>
              </a:spcBef>
              <a:buSzPct val="92307"/>
              <a:buChar char="•"/>
              <a:tabLst>
                <a:tab pos="380365" algn="l"/>
              </a:tabLst>
            </a:pPr>
            <a:r>
              <a:rPr dirty="0" sz="3900">
                <a:latin typeface="Noto Sans"/>
                <a:cs typeface="Noto Sans"/>
              </a:rPr>
              <a:t>Einführung</a:t>
            </a:r>
            <a:r>
              <a:rPr dirty="0" sz="3900" spc="20">
                <a:latin typeface="Noto Sans"/>
                <a:cs typeface="Noto Sans"/>
              </a:rPr>
              <a:t> </a:t>
            </a:r>
            <a:r>
              <a:rPr dirty="0" sz="3900">
                <a:latin typeface="Noto Sans"/>
                <a:cs typeface="Noto Sans"/>
              </a:rPr>
              <a:t>in</a:t>
            </a:r>
            <a:r>
              <a:rPr dirty="0" sz="3900" spc="20">
                <a:latin typeface="Noto Sans"/>
                <a:cs typeface="Noto Sans"/>
              </a:rPr>
              <a:t> </a:t>
            </a:r>
            <a:r>
              <a:rPr dirty="0" sz="3900">
                <a:latin typeface="Noto Sans"/>
                <a:cs typeface="Noto Sans"/>
              </a:rPr>
              <a:t>CSS</a:t>
            </a:r>
            <a:r>
              <a:rPr dirty="0" sz="3900" spc="20">
                <a:latin typeface="Noto Sans"/>
                <a:cs typeface="Noto Sans"/>
              </a:rPr>
              <a:t> </a:t>
            </a:r>
            <a:r>
              <a:rPr dirty="0" sz="3900">
                <a:latin typeface="Noto Sans"/>
                <a:cs typeface="Noto Sans"/>
              </a:rPr>
              <a:t>Paged</a:t>
            </a:r>
            <a:r>
              <a:rPr dirty="0" sz="3900" spc="20">
                <a:latin typeface="Noto Sans"/>
                <a:cs typeface="Noto Sans"/>
              </a:rPr>
              <a:t> </a:t>
            </a:r>
            <a:r>
              <a:rPr dirty="0" sz="3900" spc="-10">
                <a:latin typeface="Noto Sans"/>
                <a:cs typeface="Noto Sans"/>
              </a:rPr>
              <a:t>Media</a:t>
            </a:r>
            <a:endParaRPr sz="3900">
              <a:latin typeface="Noto Sans"/>
              <a:cs typeface="Noto Sans"/>
            </a:endParaRPr>
          </a:p>
          <a:p>
            <a:pPr lvl="1" marL="824865" indent="-367665">
              <a:lnSpc>
                <a:spcPct val="100000"/>
              </a:lnSpc>
              <a:spcBef>
                <a:spcPts val="1520"/>
              </a:spcBef>
              <a:buSzPct val="92307"/>
              <a:buChar char="•"/>
              <a:tabLst>
                <a:tab pos="824865" algn="l"/>
              </a:tabLst>
            </a:pPr>
            <a:r>
              <a:rPr dirty="0" sz="3900">
                <a:latin typeface="Noto Sans"/>
                <a:cs typeface="Noto Sans"/>
              </a:rPr>
              <a:t>Technik,</a:t>
            </a:r>
            <a:r>
              <a:rPr dirty="0" sz="3900" spc="-110">
                <a:latin typeface="Noto Sans"/>
                <a:cs typeface="Noto Sans"/>
              </a:rPr>
              <a:t> </a:t>
            </a:r>
            <a:r>
              <a:rPr dirty="0" sz="3900" spc="-10">
                <a:latin typeface="Noto Sans"/>
                <a:cs typeface="Noto Sans"/>
              </a:rPr>
              <a:t>Tools</a:t>
            </a:r>
            <a:endParaRPr sz="3900">
              <a:latin typeface="Noto Sans"/>
              <a:cs typeface="Noto Sans"/>
            </a:endParaRPr>
          </a:p>
          <a:p>
            <a:pPr lvl="1" marL="824865" indent="-367665">
              <a:lnSpc>
                <a:spcPct val="100000"/>
              </a:lnSpc>
              <a:spcBef>
                <a:spcPts val="1420"/>
              </a:spcBef>
              <a:buSzPct val="92307"/>
              <a:buChar char="•"/>
              <a:tabLst>
                <a:tab pos="824865" algn="l"/>
              </a:tabLst>
            </a:pPr>
            <a:r>
              <a:rPr dirty="0" sz="3900" spc="-10">
                <a:latin typeface="Noto Sans"/>
                <a:cs typeface="Noto Sans"/>
              </a:rPr>
              <a:t>Anwendungsbeispiele</a:t>
            </a:r>
            <a:endParaRPr sz="3900">
              <a:latin typeface="Noto Sans"/>
              <a:cs typeface="Noto Sans"/>
            </a:endParaRPr>
          </a:p>
          <a:p>
            <a:pPr lvl="1" marL="824865" indent="-367665">
              <a:lnSpc>
                <a:spcPct val="100000"/>
              </a:lnSpc>
              <a:spcBef>
                <a:spcPts val="1520"/>
              </a:spcBef>
              <a:buSzPct val="92307"/>
              <a:buChar char="•"/>
              <a:tabLst>
                <a:tab pos="824865" algn="l"/>
              </a:tabLst>
            </a:pPr>
            <a:r>
              <a:rPr dirty="0" sz="3900">
                <a:latin typeface="Noto Sans"/>
                <a:cs typeface="Noto Sans"/>
              </a:rPr>
              <a:t>print-css.rocks</a:t>
            </a:r>
            <a:r>
              <a:rPr dirty="0" sz="3900" spc="-30">
                <a:latin typeface="Noto Sans"/>
                <a:cs typeface="Noto Sans"/>
              </a:rPr>
              <a:t> </a:t>
            </a:r>
            <a:r>
              <a:rPr dirty="0" sz="3900" spc="-10">
                <a:latin typeface="Noto Sans"/>
                <a:cs typeface="Noto Sans"/>
              </a:rPr>
              <a:t>Projekt</a:t>
            </a:r>
            <a:endParaRPr sz="3900">
              <a:latin typeface="Noto Sans"/>
              <a:cs typeface="Noto Sans"/>
            </a:endParaRPr>
          </a:p>
          <a:p>
            <a:pPr marL="381000" marR="365760" indent="-368300">
              <a:lnSpc>
                <a:spcPct val="115399"/>
              </a:lnSpc>
              <a:spcBef>
                <a:spcPts val="700"/>
              </a:spcBef>
              <a:buSzPct val="92307"/>
              <a:buChar char="•"/>
              <a:tabLst>
                <a:tab pos="381000" algn="l"/>
              </a:tabLst>
            </a:pPr>
            <a:r>
              <a:rPr dirty="0" sz="3900">
                <a:latin typeface="Noto Sans"/>
                <a:cs typeface="Noto Sans"/>
              </a:rPr>
              <a:t>Tutorial</a:t>
            </a:r>
            <a:r>
              <a:rPr dirty="0" sz="3900" spc="10">
                <a:latin typeface="Noto Sans"/>
                <a:cs typeface="Noto Sans"/>
              </a:rPr>
              <a:t> </a:t>
            </a:r>
            <a:r>
              <a:rPr dirty="0" sz="3900">
                <a:latin typeface="Noto Sans"/>
                <a:cs typeface="Noto Sans"/>
              </a:rPr>
              <a:t>und/oder</a:t>
            </a:r>
            <a:r>
              <a:rPr dirty="0" sz="3900" spc="10">
                <a:latin typeface="Noto Sans"/>
                <a:cs typeface="Noto Sans"/>
              </a:rPr>
              <a:t> </a:t>
            </a:r>
            <a:r>
              <a:rPr dirty="0" sz="3900">
                <a:latin typeface="Noto Sans"/>
                <a:cs typeface="Noto Sans"/>
              </a:rPr>
              <a:t>Live-</a:t>
            </a:r>
            <a:r>
              <a:rPr dirty="0" sz="3900" spc="-10">
                <a:latin typeface="Noto Sans"/>
                <a:cs typeface="Noto Sans"/>
              </a:rPr>
              <a:t>Coding </a:t>
            </a:r>
            <a:r>
              <a:rPr dirty="0" sz="3900">
                <a:latin typeface="Noto Sans"/>
                <a:cs typeface="Noto Sans"/>
              </a:rPr>
              <a:t>an</a:t>
            </a:r>
            <a:r>
              <a:rPr dirty="0" sz="3900" spc="15">
                <a:latin typeface="Noto Sans"/>
                <a:cs typeface="Noto Sans"/>
              </a:rPr>
              <a:t> </a:t>
            </a:r>
            <a:r>
              <a:rPr dirty="0" sz="3900">
                <a:latin typeface="Noto Sans"/>
                <a:cs typeface="Noto Sans"/>
              </a:rPr>
              <a:t>einem</a:t>
            </a:r>
            <a:r>
              <a:rPr dirty="0" sz="3900" spc="15">
                <a:latin typeface="Noto Sans"/>
                <a:cs typeface="Noto Sans"/>
              </a:rPr>
              <a:t> </a:t>
            </a:r>
            <a:r>
              <a:rPr dirty="0" sz="3900">
                <a:latin typeface="Noto Sans"/>
                <a:cs typeface="Noto Sans"/>
              </a:rPr>
              <a:t>realen</a:t>
            </a:r>
            <a:r>
              <a:rPr dirty="0" sz="3900" spc="15">
                <a:latin typeface="Noto Sans"/>
                <a:cs typeface="Noto Sans"/>
              </a:rPr>
              <a:t> </a:t>
            </a:r>
            <a:r>
              <a:rPr dirty="0" sz="3900" spc="-10">
                <a:latin typeface="Noto Sans"/>
                <a:cs typeface="Noto Sans"/>
              </a:rPr>
              <a:t>Dokument</a:t>
            </a:r>
            <a:endParaRPr sz="39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1028700"/>
            <a:ext cx="7669530" cy="6045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Referent</a:t>
            </a:r>
            <a:r>
              <a:rPr dirty="0" spc="-95"/>
              <a:t> </a:t>
            </a:r>
            <a:r>
              <a:rPr dirty="0"/>
              <a:t>Dipl.-Inf.</a:t>
            </a:r>
            <a:r>
              <a:rPr dirty="0" spc="-90"/>
              <a:t> </a:t>
            </a:r>
            <a:r>
              <a:rPr dirty="0"/>
              <a:t>Andreas</a:t>
            </a:r>
            <a:r>
              <a:rPr dirty="0" spc="-90"/>
              <a:t> </a:t>
            </a:r>
            <a:r>
              <a:rPr dirty="0" spc="-20"/>
              <a:t>Jung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0600" y="2567736"/>
            <a:ext cx="10865485" cy="4127500"/>
          </a:xfrm>
          <a:prstGeom prst="rect">
            <a:avLst/>
          </a:prstGeom>
        </p:spPr>
        <p:txBody>
          <a:bodyPr wrap="square" lIns="0" tIns="137160" rIns="0" bIns="0" rtlCol="0" vert="horz">
            <a:spAutoFit/>
          </a:bodyPr>
          <a:lstStyle/>
          <a:p>
            <a:pPr marL="253365" indent="-240665">
              <a:lnSpc>
                <a:spcPct val="100000"/>
              </a:lnSpc>
              <a:spcBef>
                <a:spcPts val="1080"/>
              </a:spcBef>
              <a:buSzPct val="90384"/>
              <a:buChar char="•"/>
              <a:tabLst>
                <a:tab pos="253365" algn="l"/>
              </a:tabLst>
            </a:pPr>
            <a:r>
              <a:rPr dirty="0" sz="2600">
                <a:latin typeface="Noto Sans"/>
                <a:cs typeface="Noto Sans"/>
              </a:rPr>
              <a:t>Stationen:</a:t>
            </a:r>
            <a:r>
              <a:rPr dirty="0" sz="2600" spc="-75">
                <a:latin typeface="Noto Sans"/>
                <a:cs typeface="Noto Sans"/>
              </a:rPr>
              <a:t> </a:t>
            </a:r>
            <a:r>
              <a:rPr dirty="0" sz="2600" spc="-25">
                <a:latin typeface="Noto Sans"/>
                <a:cs typeface="Noto Sans"/>
              </a:rPr>
              <a:t>Saarbrücker-</a:t>
            </a:r>
            <a:r>
              <a:rPr dirty="0" sz="2600">
                <a:latin typeface="Noto Sans"/>
                <a:cs typeface="Noto Sans"/>
              </a:rPr>
              <a:t>Zeitung,</a:t>
            </a:r>
            <a:r>
              <a:rPr dirty="0" sz="2600" spc="-75">
                <a:latin typeface="Noto Sans"/>
                <a:cs typeface="Noto Sans"/>
              </a:rPr>
              <a:t> </a:t>
            </a:r>
            <a:r>
              <a:rPr dirty="0" sz="2600" spc="-25">
                <a:latin typeface="Noto Sans"/>
                <a:cs typeface="Noto Sans"/>
              </a:rPr>
              <a:t>Haufe-</a:t>
            </a:r>
            <a:r>
              <a:rPr dirty="0" sz="2600" spc="-10">
                <a:latin typeface="Noto Sans"/>
                <a:cs typeface="Noto Sans"/>
              </a:rPr>
              <a:t>Lexware,</a:t>
            </a:r>
            <a:r>
              <a:rPr dirty="0" sz="2600" spc="-75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Freelancer</a:t>
            </a:r>
            <a:endParaRPr sz="2600">
              <a:latin typeface="Noto Sans"/>
              <a:cs typeface="Noto Sans"/>
            </a:endParaRPr>
          </a:p>
          <a:p>
            <a:pPr marL="253365" indent="-240665">
              <a:lnSpc>
                <a:spcPct val="100000"/>
              </a:lnSpc>
              <a:spcBef>
                <a:spcPts val="980"/>
              </a:spcBef>
              <a:buSzPct val="90384"/>
              <a:buChar char="•"/>
              <a:tabLst>
                <a:tab pos="253365" algn="l"/>
              </a:tabLst>
            </a:pPr>
            <a:r>
              <a:rPr dirty="0" sz="2600">
                <a:latin typeface="Noto Sans"/>
                <a:cs typeface="Noto Sans"/>
              </a:rPr>
              <a:t>Electronic</a:t>
            </a:r>
            <a:r>
              <a:rPr dirty="0" sz="2600" spc="-1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Publishing</a:t>
            </a:r>
            <a:r>
              <a:rPr dirty="0" sz="2600" spc="-1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Consultant,</a:t>
            </a:r>
            <a:r>
              <a:rPr dirty="0" sz="2600" spc="-14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Entwickler,</a:t>
            </a:r>
            <a:r>
              <a:rPr dirty="0" sz="2600" spc="-140">
                <a:latin typeface="Noto Sans"/>
                <a:cs typeface="Noto Sans"/>
              </a:rPr>
              <a:t> </a:t>
            </a:r>
            <a:r>
              <a:rPr dirty="0" sz="2600" spc="-25">
                <a:latin typeface="Noto Sans"/>
                <a:cs typeface="Noto Sans"/>
              </a:rPr>
              <a:t>Open-</a:t>
            </a:r>
            <a:r>
              <a:rPr dirty="0" sz="2600">
                <a:latin typeface="Noto Sans"/>
                <a:cs typeface="Noto Sans"/>
              </a:rPr>
              <a:t>Source</a:t>
            </a:r>
            <a:r>
              <a:rPr dirty="0" sz="2600" spc="-14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Evangelist</a:t>
            </a:r>
            <a:endParaRPr sz="2600">
              <a:latin typeface="Noto Sans"/>
              <a:cs typeface="Noto Sans"/>
            </a:endParaRPr>
          </a:p>
          <a:p>
            <a:pPr marL="253365" indent="-240665">
              <a:lnSpc>
                <a:spcPct val="100000"/>
              </a:lnSpc>
              <a:spcBef>
                <a:spcPts val="980"/>
              </a:spcBef>
              <a:buSzPct val="90384"/>
              <a:buChar char="•"/>
              <a:tabLst>
                <a:tab pos="253365" algn="l"/>
              </a:tabLst>
            </a:pPr>
            <a:r>
              <a:rPr dirty="0" sz="2600" spc="-10">
                <a:latin typeface="Noto Sans"/>
                <a:cs typeface="Noto Sans"/>
              </a:rPr>
              <a:t>Professionelle</a:t>
            </a:r>
            <a:r>
              <a:rPr dirty="0" sz="2600" spc="-9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Publishing</a:t>
            </a:r>
            <a:r>
              <a:rPr dirty="0" sz="2600" spc="-9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Lösungen</a:t>
            </a:r>
            <a:r>
              <a:rPr dirty="0" sz="2600" spc="-9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mit</a:t>
            </a:r>
            <a:r>
              <a:rPr dirty="0" sz="2600" spc="-9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XML</a:t>
            </a:r>
            <a:r>
              <a:rPr dirty="0" sz="2600" spc="-9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unter</a:t>
            </a:r>
            <a:r>
              <a:rPr dirty="0" sz="2600" spc="-9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der</a:t>
            </a:r>
            <a:r>
              <a:rPr dirty="0" sz="2600" spc="-9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Haube</a:t>
            </a:r>
            <a:endParaRPr sz="2600">
              <a:latin typeface="Noto Sans"/>
              <a:cs typeface="Noto Sans"/>
            </a:endParaRPr>
          </a:p>
          <a:p>
            <a:pPr marL="253365" indent="-240665">
              <a:lnSpc>
                <a:spcPct val="100000"/>
              </a:lnSpc>
              <a:spcBef>
                <a:spcPts val="980"/>
              </a:spcBef>
              <a:buSzPct val="90384"/>
              <a:buChar char="•"/>
              <a:tabLst>
                <a:tab pos="253365" algn="l"/>
              </a:tabLst>
            </a:pPr>
            <a:r>
              <a:rPr dirty="0" sz="2600">
                <a:latin typeface="Noto Sans"/>
                <a:cs typeface="Noto Sans"/>
              </a:rPr>
              <a:t>Portal</a:t>
            </a:r>
            <a:r>
              <a:rPr dirty="0" sz="2600" spc="-9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Projekte</a:t>
            </a:r>
            <a:r>
              <a:rPr dirty="0" sz="2600" spc="-8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auf</a:t>
            </a:r>
            <a:r>
              <a:rPr dirty="0" sz="2600" spc="-8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Basis</a:t>
            </a:r>
            <a:r>
              <a:rPr dirty="0" sz="2600" spc="-85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Python</a:t>
            </a:r>
            <a:r>
              <a:rPr dirty="0" sz="2600" spc="-8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und</a:t>
            </a:r>
            <a:r>
              <a:rPr dirty="0" sz="2600" spc="-8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CMS</a:t>
            </a:r>
            <a:r>
              <a:rPr dirty="0" sz="2600" spc="-8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Plone</a:t>
            </a:r>
            <a:endParaRPr sz="2600">
              <a:latin typeface="Noto Sans"/>
              <a:cs typeface="Noto Sans"/>
            </a:endParaRPr>
          </a:p>
          <a:p>
            <a:pPr marL="253365" indent="-240665">
              <a:lnSpc>
                <a:spcPct val="100000"/>
              </a:lnSpc>
              <a:spcBef>
                <a:spcPts val="980"/>
              </a:spcBef>
              <a:buSzPct val="90384"/>
              <a:buChar char="•"/>
              <a:tabLst>
                <a:tab pos="253365" algn="l"/>
              </a:tabLst>
            </a:pPr>
            <a:r>
              <a:rPr dirty="0" sz="2600" spc="-10">
                <a:latin typeface="Noto Sans"/>
                <a:cs typeface="Noto Sans"/>
              </a:rPr>
              <a:t>Kollaborative</a:t>
            </a:r>
            <a:r>
              <a:rPr dirty="0" sz="2600" spc="-10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Content</a:t>
            </a:r>
            <a:r>
              <a:rPr dirty="0" sz="2600" spc="-10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Erstellung</a:t>
            </a:r>
            <a:endParaRPr sz="2600">
              <a:latin typeface="Noto Sans"/>
              <a:cs typeface="Noto Sans"/>
            </a:endParaRPr>
          </a:p>
          <a:p>
            <a:pPr marL="253365" indent="-240665">
              <a:lnSpc>
                <a:spcPct val="100000"/>
              </a:lnSpc>
              <a:spcBef>
                <a:spcPts val="980"/>
              </a:spcBef>
              <a:buSzPct val="90384"/>
              <a:buChar char="•"/>
              <a:tabLst>
                <a:tab pos="253365" algn="l"/>
              </a:tabLst>
            </a:pPr>
            <a:r>
              <a:rPr dirty="0" sz="2600" spc="-10">
                <a:latin typeface="Noto Sans"/>
                <a:cs typeface="Noto Sans"/>
              </a:rPr>
              <a:t>Individualsoftware</a:t>
            </a:r>
            <a:r>
              <a:rPr dirty="0" sz="2600" spc="-85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(Schwerpunkt</a:t>
            </a:r>
            <a:r>
              <a:rPr dirty="0" sz="2600" spc="-8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Python)</a:t>
            </a:r>
            <a:endParaRPr sz="2600">
              <a:latin typeface="Noto Sans"/>
              <a:cs typeface="Noto Sans"/>
            </a:endParaRPr>
          </a:p>
          <a:p>
            <a:pPr>
              <a:lnSpc>
                <a:spcPct val="100000"/>
              </a:lnSpc>
              <a:spcBef>
                <a:spcPts val="630"/>
              </a:spcBef>
              <a:buFont typeface="Noto Sans"/>
              <a:buChar char="•"/>
            </a:pPr>
            <a:endParaRPr sz="2600">
              <a:latin typeface="Noto Sans"/>
              <a:cs typeface="Noto Sans"/>
            </a:endParaRPr>
          </a:p>
          <a:p>
            <a:pPr marL="253365" indent="-240665">
              <a:lnSpc>
                <a:spcPct val="100000"/>
              </a:lnSpc>
              <a:buSzPct val="90384"/>
              <a:buChar char="•"/>
              <a:tabLst>
                <a:tab pos="253365" algn="l"/>
              </a:tabLst>
            </a:pPr>
            <a:r>
              <a:rPr dirty="0" sz="2600" spc="-10">
                <a:latin typeface="Noto Sans"/>
                <a:cs typeface="Noto Sans"/>
              </a:rPr>
              <a:t>Projekte</a:t>
            </a:r>
            <a:endParaRPr sz="2600">
              <a:latin typeface="Noto Sans"/>
              <a:cs typeface="Noto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435100" y="6641145"/>
            <a:ext cx="143510" cy="2108200"/>
          </a:xfrm>
          <a:prstGeom prst="rect">
            <a:avLst/>
          </a:prstGeom>
        </p:spPr>
        <p:txBody>
          <a:bodyPr wrap="square" lIns="0" tIns="1593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dirty="0" sz="2450" spc="-50">
                <a:latin typeface="Noto Sans"/>
                <a:cs typeface="Noto Sans"/>
              </a:rPr>
              <a:t>•</a:t>
            </a:r>
            <a:endParaRPr sz="2450">
              <a:latin typeface="Noto Sans"/>
              <a:cs typeface="Noto Sans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2450" spc="-50">
                <a:latin typeface="Noto Sans"/>
                <a:cs typeface="Noto Sans"/>
              </a:rPr>
              <a:t>•</a:t>
            </a:r>
            <a:endParaRPr sz="2450">
              <a:latin typeface="Noto Sans"/>
              <a:cs typeface="Noto Sans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2450" spc="-50">
                <a:latin typeface="Noto Sans"/>
                <a:cs typeface="Noto Sans"/>
              </a:rPr>
              <a:t>•</a:t>
            </a:r>
            <a:endParaRPr sz="2450">
              <a:latin typeface="Noto Sans"/>
              <a:cs typeface="Noto Sans"/>
            </a:endParaRPr>
          </a:p>
          <a:p>
            <a:pPr marL="12700">
              <a:lnSpc>
                <a:spcPct val="100000"/>
              </a:lnSpc>
              <a:spcBef>
                <a:spcPts val="1160"/>
              </a:spcBef>
            </a:pPr>
            <a:r>
              <a:rPr dirty="0" sz="2450" spc="-50">
                <a:latin typeface="Noto Sans"/>
                <a:cs typeface="Noto Sans"/>
              </a:rPr>
              <a:t>•</a:t>
            </a:r>
            <a:endParaRPr sz="2450">
              <a:latin typeface="Noto Sans"/>
              <a:cs typeface="Noto Sans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854200" y="6657137"/>
            <a:ext cx="4157979" cy="2108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308100">
              <a:lnSpc>
                <a:spcPct val="131400"/>
              </a:lnSpc>
              <a:spcBef>
                <a:spcPts val="100"/>
              </a:spcBef>
            </a:pPr>
            <a:r>
              <a:rPr dirty="0" sz="2600" spc="-25">
                <a:latin typeface="Noto Sans"/>
                <a:cs typeface="Noto Sans"/>
              </a:rPr>
              <a:t>XML-</a:t>
            </a:r>
            <a:r>
              <a:rPr dirty="0" sz="2600" spc="-10">
                <a:latin typeface="Noto Sans"/>
                <a:cs typeface="Noto Sans"/>
              </a:rPr>
              <a:t>Director </a:t>
            </a:r>
            <a:r>
              <a:rPr dirty="0" sz="2600">
                <a:latin typeface="Noto Sans"/>
                <a:cs typeface="Noto Sans"/>
              </a:rPr>
              <a:t>Produce</a:t>
            </a:r>
            <a:r>
              <a:rPr dirty="0" sz="2600" spc="-9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&amp;</a:t>
            </a:r>
            <a:r>
              <a:rPr dirty="0" sz="2600" spc="-9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Publish</a:t>
            </a:r>
            <a:endParaRPr sz="2600">
              <a:latin typeface="Noto Sans"/>
              <a:cs typeface="Noto Sans"/>
            </a:endParaRPr>
          </a:p>
          <a:p>
            <a:pPr marL="12700" marR="5080">
              <a:lnSpc>
                <a:spcPct val="131400"/>
              </a:lnSpc>
            </a:pPr>
            <a:r>
              <a:rPr dirty="0" sz="2600">
                <a:latin typeface="Noto Sans"/>
                <a:cs typeface="Noto Sans"/>
              </a:rPr>
              <a:t>Creating</a:t>
            </a:r>
            <a:r>
              <a:rPr dirty="0" sz="2600" spc="-120">
                <a:latin typeface="Noto Sans"/>
                <a:cs typeface="Noto Sans"/>
              </a:rPr>
              <a:t> </a:t>
            </a:r>
            <a:r>
              <a:rPr dirty="0" sz="2600">
                <a:latin typeface="Noto Sans"/>
                <a:cs typeface="Noto Sans"/>
              </a:rPr>
              <a:t>Content</a:t>
            </a:r>
            <a:r>
              <a:rPr dirty="0" sz="2600" spc="-120">
                <a:latin typeface="Noto Sans"/>
                <a:cs typeface="Noto Sans"/>
              </a:rPr>
              <a:t> </a:t>
            </a:r>
            <a:r>
              <a:rPr dirty="0" sz="2600" spc="-10">
                <a:latin typeface="Noto Sans"/>
                <a:cs typeface="Noto Sans"/>
              </a:rPr>
              <a:t>Together </a:t>
            </a:r>
            <a:r>
              <a:rPr dirty="0" sz="2600">
                <a:latin typeface="Noto Sans"/>
                <a:cs typeface="Noto Sans"/>
              </a:rPr>
              <a:t>PrintCSS</a:t>
            </a:r>
            <a:r>
              <a:rPr dirty="0" sz="2600" spc="-114">
                <a:latin typeface="Noto Sans"/>
                <a:cs typeface="Noto Sans"/>
              </a:rPr>
              <a:t> </a:t>
            </a:r>
            <a:r>
              <a:rPr dirty="0" sz="2600" spc="-20">
                <a:latin typeface="Noto Sans"/>
                <a:cs typeface="Noto Sans"/>
              </a:rPr>
              <a:t>Rocks</a:t>
            </a:r>
            <a:endParaRPr sz="26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1028700"/>
            <a:ext cx="4732020" cy="6045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Traditionell:</a:t>
            </a:r>
            <a:r>
              <a:rPr dirty="0" spc="-135"/>
              <a:t> </a:t>
            </a:r>
            <a:r>
              <a:rPr dirty="0" spc="-10"/>
              <a:t>XSL-</a:t>
            </a:r>
            <a:r>
              <a:rPr dirty="0" spc="-25"/>
              <a:t>FO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65200" y="2670486"/>
            <a:ext cx="10654665" cy="5149850"/>
          </a:xfrm>
          <a:prstGeom prst="rect">
            <a:avLst/>
          </a:prstGeom>
        </p:spPr>
        <p:txBody>
          <a:bodyPr wrap="square" lIns="0" tIns="173990" rIns="0" bIns="0" rtlCol="0" vert="horz">
            <a:spAutoFit/>
          </a:bodyPr>
          <a:lstStyle/>
          <a:p>
            <a:pPr marL="316230" indent="-278130">
              <a:lnSpc>
                <a:spcPct val="100000"/>
              </a:lnSpc>
              <a:spcBef>
                <a:spcPts val="1370"/>
              </a:spcBef>
              <a:buSzPct val="145000"/>
              <a:buChar char="•"/>
              <a:tabLst>
                <a:tab pos="316230" algn="l"/>
              </a:tabLst>
            </a:pPr>
            <a:r>
              <a:rPr dirty="0" sz="3000" spc="-10">
                <a:latin typeface="Noto Sans"/>
                <a:cs typeface="Noto Sans"/>
              </a:rPr>
              <a:t>XSL-</a:t>
            </a:r>
            <a:r>
              <a:rPr dirty="0" sz="3000">
                <a:latin typeface="Noto Sans"/>
                <a:cs typeface="Noto Sans"/>
              </a:rPr>
              <a:t>FO</a:t>
            </a:r>
            <a:r>
              <a:rPr dirty="0" sz="3000" spc="1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Working</a:t>
            </a:r>
            <a:r>
              <a:rPr dirty="0" sz="3000" spc="1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Group</a:t>
            </a:r>
            <a:r>
              <a:rPr dirty="0" sz="3000" spc="1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existiert</a:t>
            </a:r>
            <a:r>
              <a:rPr dirty="0" sz="3000" spc="1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nicht</a:t>
            </a:r>
            <a:r>
              <a:rPr dirty="0" sz="3000" spc="15">
                <a:latin typeface="Noto Sans"/>
                <a:cs typeface="Noto Sans"/>
              </a:rPr>
              <a:t> </a:t>
            </a:r>
            <a:r>
              <a:rPr dirty="0" sz="3000" spc="-20">
                <a:latin typeface="Noto Sans"/>
                <a:cs typeface="Noto Sans"/>
              </a:rPr>
              <a:t>mehr</a:t>
            </a:r>
            <a:endParaRPr sz="3000">
              <a:latin typeface="Noto Sans"/>
              <a:cs typeface="Noto Sans"/>
            </a:endParaRPr>
          </a:p>
          <a:p>
            <a:pPr marL="316230" marR="31750" indent="-278130">
              <a:lnSpc>
                <a:spcPct val="113900"/>
              </a:lnSpc>
              <a:spcBef>
                <a:spcPts val="2700"/>
              </a:spcBef>
              <a:buSzPct val="145000"/>
              <a:buChar char="•"/>
              <a:tabLst>
                <a:tab pos="317500" algn="l"/>
              </a:tabLst>
            </a:pPr>
            <a:r>
              <a:rPr dirty="0" sz="3000">
                <a:latin typeface="Noto Sans"/>
                <a:cs typeface="Noto Sans"/>
              </a:rPr>
              <a:t>"We</a:t>
            </a:r>
            <a:r>
              <a:rPr dirty="0" sz="3000" spc="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have</a:t>
            </a:r>
            <a:r>
              <a:rPr dirty="0" sz="3000" spc="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closed</a:t>
            </a:r>
            <a:r>
              <a:rPr dirty="0" sz="3000" spc="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the</a:t>
            </a:r>
            <a:r>
              <a:rPr dirty="0" sz="3000" spc="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Working</a:t>
            </a:r>
            <a:r>
              <a:rPr dirty="0" sz="3000" spc="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Group</a:t>
            </a:r>
            <a:r>
              <a:rPr dirty="0" sz="3000" spc="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because</a:t>
            </a:r>
            <a:r>
              <a:rPr dirty="0" sz="3000" spc="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not</a:t>
            </a:r>
            <a:r>
              <a:rPr dirty="0" sz="3000" spc="5">
                <a:latin typeface="Noto Sans"/>
                <a:cs typeface="Noto Sans"/>
              </a:rPr>
              <a:t> </a:t>
            </a:r>
            <a:r>
              <a:rPr dirty="0" sz="3000" spc="-10">
                <a:latin typeface="Noto Sans"/>
                <a:cs typeface="Noto Sans"/>
              </a:rPr>
              <a:t>enough </a:t>
            </a:r>
            <a:r>
              <a:rPr dirty="0" sz="3000" spc="-10">
                <a:latin typeface="Noto Sans"/>
                <a:cs typeface="Noto Sans"/>
              </a:rPr>
              <a:t>	</a:t>
            </a:r>
            <a:r>
              <a:rPr dirty="0" sz="3000">
                <a:latin typeface="Noto Sans"/>
                <a:cs typeface="Noto Sans"/>
              </a:rPr>
              <a:t>people</a:t>
            </a:r>
            <a:r>
              <a:rPr dirty="0" sz="3000" spc="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were</a:t>
            </a:r>
            <a:r>
              <a:rPr dirty="0" sz="3000" spc="1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taking</a:t>
            </a:r>
            <a:r>
              <a:rPr dirty="0" sz="3000" spc="10">
                <a:latin typeface="Noto Sans"/>
                <a:cs typeface="Noto Sans"/>
              </a:rPr>
              <a:t> </a:t>
            </a:r>
            <a:r>
              <a:rPr dirty="0" sz="3000" spc="-10">
                <a:latin typeface="Noto Sans"/>
                <a:cs typeface="Noto Sans"/>
              </a:rPr>
              <a:t>part."</a:t>
            </a:r>
            <a:endParaRPr sz="3000">
              <a:latin typeface="Noto Sans"/>
              <a:cs typeface="Noto Sans"/>
            </a:endParaRPr>
          </a:p>
          <a:p>
            <a:pPr marL="317500">
              <a:lnSpc>
                <a:spcPct val="100000"/>
              </a:lnSpc>
              <a:spcBef>
                <a:spcPts val="500"/>
              </a:spcBef>
            </a:pPr>
            <a:r>
              <a:rPr dirty="0" sz="3000">
                <a:latin typeface="Noto Sans"/>
                <a:cs typeface="Noto Sans"/>
              </a:rPr>
              <a:t>Liam</a:t>
            </a:r>
            <a:r>
              <a:rPr dirty="0" sz="3000" spc="1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R.</a:t>
            </a:r>
            <a:r>
              <a:rPr dirty="0" sz="3000" spc="2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E.</a:t>
            </a:r>
            <a:r>
              <a:rPr dirty="0" sz="3000" spc="2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Quin</a:t>
            </a:r>
            <a:r>
              <a:rPr dirty="0" sz="3000" spc="1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(W3C</a:t>
            </a:r>
            <a:r>
              <a:rPr dirty="0" sz="3000" spc="2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XML</a:t>
            </a:r>
            <a:r>
              <a:rPr dirty="0" sz="3000" spc="2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Activity</a:t>
            </a:r>
            <a:r>
              <a:rPr dirty="0" sz="3000" spc="1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Lead)</a:t>
            </a:r>
            <a:r>
              <a:rPr dirty="0" sz="3000" spc="2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-</a:t>
            </a:r>
            <a:r>
              <a:rPr dirty="0" sz="3000" spc="2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November</a:t>
            </a:r>
            <a:r>
              <a:rPr dirty="0" sz="3000" spc="15">
                <a:latin typeface="Noto Sans"/>
                <a:cs typeface="Noto Sans"/>
              </a:rPr>
              <a:t> </a:t>
            </a:r>
            <a:r>
              <a:rPr dirty="0" sz="3000" spc="-20">
                <a:latin typeface="Noto Sans"/>
                <a:cs typeface="Noto Sans"/>
              </a:rPr>
              <a:t>2013</a:t>
            </a:r>
            <a:endParaRPr sz="3000">
              <a:latin typeface="Noto Sans"/>
              <a:cs typeface="Noto Sans"/>
            </a:endParaRPr>
          </a:p>
          <a:p>
            <a:pPr marL="316230" indent="-278130">
              <a:lnSpc>
                <a:spcPct val="100000"/>
              </a:lnSpc>
              <a:spcBef>
                <a:spcPts val="3100"/>
              </a:spcBef>
              <a:buSzPct val="145000"/>
              <a:buChar char="•"/>
              <a:tabLst>
                <a:tab pos="316230" algn="l"/>
              </a:tabLst>
            </a:pPr>
            <a:r>
              <a:rPr dirty="0" sz="3000">
                <a:latin typeface="Noto Sans"/>
                <a:cs typeface="Noto Sans"/>
              </a:rPr>
              <a:t>Publisher</a:t>
            </a:r>
            <a:r>
              <a:rPr dirty="0" sz="3000" spc="2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suchen</a:t>
            </a:r>
            <a:r>
              <a:rPr dirty="0" sz="3000" spc="30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nach</a:t>
            </a:r>
            <a:r>
              <a:rPr dirty="0" sz="3000" spc="30">
                <a:latin typeface="Noto Sans"/>
                <a:cs typeface="Noto Sans"/>
              </a:rPr>
              <a:t> </a:t>
            </a:r>
            <a:r>
              <a:rPr dirty="0" sz="3000" spc="-10">
                <a:latin typeface="Noto Sans"/>
                <a:cs typeface="Noto Sans"/>
              </a:rPr>
              <a:t>Alternativen</a:t>
            </a:r>
            <a:endParaRPr sz="3000">
              <a:latin typeface="Noto Sans"/>
              <a:cs typeface="Noto Sans"/>
            </a:endParaRPr>
          </a:p>
          <a:p>
            <a:pPr marL="316230" indent="-278130">
              <a:lnSpc>
                <a:spcPct val="100000"/>
              </a:lnSpc>
              <a:spcBef>
                <a:spcPts val="3200"/>
              </a:spcBef>
              <a:buSzPct val="145000"/>
              <a:buChar char="•"/>
              <a:tabLst>
                <a:tab pos="316230" algn="l"/>
              </a:tabLst>
            </a:pPr>
            <a:r>
              <a:rPr dirty="0" sz="3000" spc="-10">
                <a:latin typeface="Noto Sans"/>
                <a:cs typeface="Noto Sans"/>
              </a:rPr>
              <a:t>XSL-</a:t>
            </a:r>
            <a:r>
              <a:rPr dirty="0" sz="3000">
                <a:latin typeface="Noto Sans"/>
                <a:cs typeface="Noto Sans"/>
              </a:rPr>
              <a:t>FO</a:t>
            </a:r>
            <a:r>
              <a:rPr dirty="0" sz="3000" spc="2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stirbt</a:t>
            </a:r>
            <a:r>
              <a:rPr dirty="0" sz="3000" spc="2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einen</a:t>
            </a:r>
            <a:r>
              <a:rPr dirty="0" sz="3000" spc="2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langsamen</a:t>
            </a:r>
            <a:r>
              <a:rPr dirty="0" sz="3000" spc="25">
                <a:latin typeface="Noto Sans"/>
                <a:cs typeface="Noto Sans"/>
              </a:rPr>
              <a:t> </a:t>
            </a:r>
            <a:r>
              <a:rPr dirty="0" sz="3000" spc="-25">
                <a:latin typeface="Noto Sans"/>
                <a:cs typeface="Noto Sans"/>
              </a:rPr>
              <a:t>Tod</a:t>
            </a:r>
            <a:endParaRPr sz="3000">
              <a:latin typeface="Noto Sans"/>
              <a:cs typeface="Noto Sans"/>
            </a:endParaRPr>
          </a:p>
          <a:p>
            <a:pPr marL="316230" indent="-278130">
              <a:lnSpc>
                <a:spcPct val="100000"/>
              </a:lnSpc>
              <a:spcBef>
                <a:spcPts val="3100"/>
              </a:spcBef>
              <a:buSzPct val="145000"/>
              <a:buChar char="•"/>
              <a:tabLst>
                <a:tab pos="316230" algn="l"/>
              </a:tabLst>
            </a:pPr>
            <a:r>
              <a:rPr dirty="0" sz="3000">
                <a:latin typeface="Noto Sans"/>
                <a:cs typeface="Noto Sans"/>
              </a:rPr>
              <a:t>Zu</a:t>
            </a:r>
            <a:r>
              <a:rPr dirty="0" sz="3000" spc="20">
                <a:latin typeface="Noto Sans"/>
                <a:cs typeface="Noto Sans"/>
              </a:rPr>
              <a:t> </a:t>
            </a:r>
            <a:r>
              <a:rPr dirty="0" sz="3000" spc="-10">
                <a:latin typeface="Noto Sans"/>
                <a:cs typeface="Noto Sans"/>
              </a:rPr>
              <a:t>kompliziert</a:t>
            </a:r>
            <a:endParaRPr sz="3000">
              <a:latin typeface="Noto Sans"/>
              <a:cs typeface="Noto Sans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990600" y="8150352"/>
            <a:ext cx="5937250" cy="486409"/>
          </a:xfrm>
          <a:prstGeom prst="rect">
            <a:avLst/>
          </a:prstGeom>
        </p:spPr>
        <p:txBody>
          <a:bodyPr wrap="square" lIns="0" tIns="15240" rIns="0" bIns="0" rtlCol="0" vert="horz">
            <a:spAutoFit/>
          </a:bodyPr>
          <a:lstStyle/>
          <a:p>
            <a:pPr marL="290830" indent="-278130">
              <a:lnSpc>
                <a:spcPct val="100000"/>
              </a:lnSpc>
              <a:spcBef>
                <a:spcPts val="120"/>
              </a:spcBef>
              <a:buSzPct val="145000"/>
              <a:buChar char="•"/>
              <a:tabLst>
                <a:tab pos="290830" algn="l"/>
              </a:tabLst>
            </a:pPr>
            <a:r>
              <a:rPr dirty="0" sz="3000">
                <a:latin typeface="Noto Sans"/>
                <a:cs typeface="Noto Sans"/>
              </a:rPr>
              <a:t>Mangel</a:t>
            </a:r>
            <a:r>
              <a:rPr dirty="0" sz="3000" spc="-15">
                <a:latin typeface="Noto Sans"/>
                <a:cs typeface="Noto Sans"/>
              </a:rPr>
              <a:t> </a:t>
            </a:r>
            <a:r>
              <a:rPr dirty="0" sz="3000">
                <a:latin typeface="Noto Sans"/>
                <a:cs typeface="Noto Sans"/>
              </a:rPr>
              <a:t>an FO </a:t>
            </a:r>
            <a:r>
              <a:rPr dirty="0" sz="3000" spc="-10">
                <a:latin typeface="Noto Sans"/>
                <a:cs typeface="Noto Sans"/>
              </a:rPr>
              <a:t>Programmierern</a:t>
            </a:r>
            <a:endParaRPr sz="3000">
              <a:latin typeface="Noto Sans"/>
              <a:cs typeface="Noto Sans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11171886" y="7977126"/>
            <a:ext cx="1833245" cy="1459230"/>
            <a:chOff x="11171886" y="7977126"/>
            <a:chExt cx="1833245" cy="145923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620499" y="7977126"/>
              <a:ext cx="1384300" cy="1458973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1171886" y="8637064"/>
              <a:ext cx="259079" cy="0"/>
            </a:xfrm>
            <a:custGeom>
              <a:avLst/>
              <a:gdLst/>
              <a:ahLst/>
              <a:cxnLst/>
              <a:rect l="l" t="t" r="r" b="b"/>
              <a:pathLst>
                <a:path w="259079" h="0">
                  <a:moveTo>
                    <a:pt x="0" y="0"/>
                  </a:moveTo>
                  <a:lnTo>
                    <a:pt x="227083" y="0"/>
                  </a:lnTo>
                  <a:lnTo>
                    <a:pt x="258833" y="0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1398969" y="8507524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79" h="259079">
                  <a:moveTo>
                    <a:pt x="0" y="0"/>
                  </a:moveTo>
                  <a:lnTo>
                    <a:pt x="0" y="259080"/>
                  </a:lnTo>
                  <a:lnTo>
                    <a:pt x="259079" y="129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9782411" y="8414521"/>
            <a:ext cx="1374775" cy="445134"/>
          </a:xfrm>
          <a:prstGeom prst="rect">
            <a:avLst/>
          </a:prstGeom>
          <a:ln w="25400">
            <a:solidFill>
              <a:srgbClr val="A6AAA9"/>
            </a:solidFill>
          </a:ln>
        </p:spPr>
        <p:txBody>
          <a:bodyPr wrap="square" lIns="0" tIns="106680" rIns="0" bIns="0" rtlCol="0" vert="horz">
            <a:spAutoFit/>
          </a:bodyPr>
          <a:lstStyle/>
          <a:p>
            <a:pPr marL="237490">
              <a:lnSpc>
                <a:spcPct val="100000"/>
              </a:lnSpc>
              <a:spcBef>
                <a:spcPts val="840"/>
              </a:spcBef>
            </a:pPr>
            <a:r>
              <a:rPr dirty="0" sz="1500" spc="-10">
                <a:latin typeface="Noto Sans"/>
                <a:cs typeface="Noto Sans"/>
              </a:rPr>
              <a:t>Konverter</a:t>
            </a:r>
            <a:endParaRPr sz="1500">
              <a:latin typeface="Noto Sans"/>
              <a:cs typeface="Noto Sans"/>
            </a:endParaRPr>
          </a:p>
        </p:txBody>
      </p:sp>
      <p:grpSp>
        <p:nvGrpSpPr>
          <p:cNvPr id="10" name="object 10" descr=""/>
          <p:cNvGrpSpPr/>
          <p:nvPr/>
        </p:nvGrpSpPr>
        <p:grpSpPr>
          <a:xfrm>
            <a:off x="8865739" y="7971949"/>
            <a:ext cx="928369" cy="579120"/>
            <a:chOff x="8865739" y="7971949"/>
            <a:chExt cx="928369" cy="579120"/>
          </a:xfrm>
        </p:grpSpPr>
        <p:sp>
          <p:nvSpPr>
            <p:cNvPr id="11" name="object 11" descr=""/>
            <p:cNvSpPr/>
            <p:nvPr/>
          </p:nvSpPr>
          <p:spPr>
            <a:xfrm>
              <a:off x="8897489" y="8003699"/>
              <a:ext cx="702310" cy="428625"/>
            </a:xfrm>
            <a:custGeom>
              <a:avLst/>
              <a:gdLst/>
              <a:ahLst/>
              <a:cxnLst/>
              <a:rect l="l" t="t" r="r" b="b"/>
              <a:pathLst>
                <a:path w="702309" h="428625">
                  <a:moveTo>
                    <a:pt x="0" y="0"/>
                  </a:moveTo>
                  <a:lnTo>
                    <a:pt x="675005" y="411921"/>
                  </a:lnTo>
                  <a:lnTo>
                    <a:pt x="702107" y="428460"/>
                  </a:lnTo>
                </a:path>
              </a:pathLst>
            </a:custGeom>
            <a:ln w="63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9505015" y="8305044"/>
              <a:ext cx="288925" cy="245745"/>
            </a:xfrm>
            <a:custGeom>
              <a:avLst/>
              <a:gdLst/>
              <a:ahLst/>
              <a:cxnLst/>
              <a:rect l="l" t="t" r="r" b="b"/>
              <a:pathLst>
                <a:path w="288925" h="245745">
                  <a:moveTo>
                    <a:pt x="134959" y="0"/>
                  </a:moveTo>
                  <a:lnTo>
                    <a:pt x="0" y="221152"/>
                  </a:lnTo>
                  <a:lnTo>
                    <a:pt x="288632" y="245534"/>
                  </a:lnTo>
                  <a:lnTo>
                    <a:pt x="134959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3" name="object 13" descr=""/>
          <p:cNvGrpSpPr/>
          <p:nvPr/>
        </p:nvGrpSpPr>
        <p:grpSpPr>
          <a:xfrm>
            <a:off x="8938098" y="8631550"/>
            <a:ext cx="829944" cy="565150"/>
            <a:chOff x="8938098" y="8631550"/>
            <a:chExt cx="829944" cy="565150"/>
          </a:xfrm>
        </p:grpSpPr>
        <p:sp>
          <p:nvSpPr>
            <p:cNvPr id="14" name="object 14" descr=""/>
            <p:cNvSpPr/>
            <p:nvPr/>
          </p:nvSpPr>
          <p:spPr>
            <a:xfrm>
              <a:off x="8969848" y="8757813"/>
              <a:ext cx="608965" cy="407034"/>
            </a:xfrm>
            <a:custGeom>
              <a:avLst/>
              <a:gdLst/>
              <a:ahLst/>
              <a:cxnLst/>
              <a:rect l="l" t="t" r="r" b="b"/>
              <a:pathLst>
                <a:path w="608965" h="407034">
                  <a:moveTo>
                    <a:pt x="0" y="406565"/>
                  </a:moveTo>
                  <a:lnTo>
                    <a:pt x="582310" y="17634"/>
                  </a:lnTo>
                  <a:lnTo>
                    <a:pt x="608712" y="0"/>
                  </a:lnTo>
                </a:path>
              </a:pathLst>
            </a:custGeom>
            <a:ln w="63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9480210" y="8631550"/>
              <a:ext cx="287655" cy="252095"/>
            </a:xfrm>
            <a:custGeom>
              <a:avLst/>
              <a:gdLst/>
              <a:ahLst/>
              <a:cxnLst/>
              <a:rect l="l" t="t" r="r" b="b"/>
              <a:pathLst>
                <a:path w="287654" h="252095">
                  <a:moveTo>
                    <a:pt x="287392" y="0"/>
                  </a:moveTo>
                  <a:lnTo>
                    <a:pt x="0" y="36175"/>
                  </a:lnTo>
                  <a:lnTo>
                    <a:pt x="143896" y="251619"/>
                  </a:lnTo>
                  <a:lnTo>
                    <a:pt x="287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16" name="object 16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531100" y="7788554"/>
            <a:ext cx="1243320" cy="275945"/>
          </a:xfrm>
          <a:prstGeom prst="rect">
            <a:avLst/>
          </a:prstGeom>
        </p:spPr>
      </p:pic>
      <p:sp>
        <p:nvSpPr>
          <p:cNvPr id="17" name="object 17" descr=""/>
          <p:cNvSpPr txBox="1"/>
          <p:nvPr/>
        </p:nvSpPr>
        <p:spPr>
          <a:xfrm>
            <a:off x="7525918" y="8789855"/>
            <a:ext cx="1420495" cy="824230"/>
          </a:xfrm>
          <a:prstGeom prst="rect">
            <a:avLst/>
          </a:prstGeom>
          <a:ln w="25400">
            <a:solidFill>
              <a:srgbClr val="A6AAA9"/>
            </a:solidFill>
          </a:ln>
        </p:spPr>
        <p:txBody>
          <a:bodyPr wrap="square" lIns="0" tIns="252095" rIns="0" bIns="0" rtlCol="0" vert="horz">
            <a:spAutoFit/>
          </a:bodyPr>
          <a:lstStyle/>
          <a:p>
            <a:pPr marL="297180">
              <a:lnSpc>
                <a:spcPct val="100000"/>
              </a:lnSpc>
              <a:spcBef>
                <a:spcPts val="1985"/>
              </a:spcBef>
            </a:pPr>
            <a:r>
              <a:rPr dirty="0" sz="2000" spc="-20">
                <a:latin typeface="Noto Sans"/>
                <a:cs typeface="Noto Sans"/>
              </a:rPr>
              <a:t>XSL-</a:t>
            </a:r>
            <a:r>
              <a:rPr dirty="0" sz="2000" spc="-25">
                <a:latin typeface="Noto Sans"/>
                <a:cs typeface="Noto Sans"/>
              </a:rPr>
              <a:t>FO</a:t>
            </a:r>
            <a:endParaRPr sz="2000">
              <a:latin typeface="Noto Sans"/>
              <a:cs typeface="Noto San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1028700"/>
            <a:ext cx="5347970" cy="6045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Neu:</a:t>
            </a:r>
            <a:r>
              <a:rPr dirty="0" spc="-50"/>
              <a:t> </a:t>
            </a:r>
            <a:r>
              <a:rPr dirty="0"/>
              <a:t>CSS</a:t>
            </a:r>
            <a:r>
              <a:rPr dirty="0" spc="-50"/>
              <a:t> </a:t>
            </a:r>
            <a:r>
              <a:rPr dirty="0"/>
              <a:t>Paged</a:t>
            </a:r>
            <a:r>
              <a:rPr dirty="0" spc="-45"/>
              <a:t> </a:t>
            </a:r>
            <a:r>
              <a:rPr dirty="0" spc="-10"/>
              <a:t>Media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65200" y="2757091"/>
            <a:ext cx="10770870" cy="15887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30200" indent="-292100">
              <a:lnSpc>
                <a:spcPts val="5410"/>
              </a:lnSpc>
              <a:buSzPct val="146031"/>
              <a:buChar char="•"/>
              <a:tabLst>
                <a:tab pos="330200" algn="l"/>
              </a:tabLst>
            </a:pPr>
            <a:r>
              <a:rPr dirty="0" sz="3150">
                <a:latin typeface="Noto Sans"/>
                <a:cs typeface="Noto Sans"/>
              </a:rPr>
              <a:t>CSS</a:t>
            </a:r>
            <a:r>
              <a:rPr dirty="0" sz="3150" spc="-30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Paged</a:t>
            </a:r>
            <a:r>
              <a:rPr dirty="0" sz="3150" spc="-20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Media</a:t>
            </a:r>
            <a:r>
              <a:rPr dirty="0" sz="3150" spc="-20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Module</a:t>
            </a:r>
            <a:r>
              <a:rPr dirty="0" sz="3150" spc="-20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Level</a:t>
            </a:r>
            <a:r>
              <a:rPr dirty="0" sz="3150" spc="-20">
                <a:latin typeface="Noto Sans"/>
                <a:cs typeface="Noto Sans"/>
              </a:rPr>
              <a:t> </a:t>
            </a:r>
            <a:r>
              <a:rPr dirty="0" sz="3150" spc="-50">
                <a:latin typeface="Noto Sans"/>
                <a:cs typeface="Noto Sans"/>
              </a:rPr>
              <a:t>3</a:t>
            </a:r>
            <a:endParaRPr sz="3150">
              <a:latin typeface="Noto Sans"/>
              <a:cs typeface="Noto Sans"/>
            </a:endParaRPr>
          </a:p>
          <a:p>
            <a:pPr marL="330200" indent="-292100">
              <a:lnSpc>
                <a:spcPct val="100000"/>
              </a:lnSpc>
              <a:spcBef>
                <a:spcPts val="1480"/>
              </a:spcBef>
              <a:buSzPct val="146031"/>
              <a:buChar char="•"/>
              <a:tabLst>
                <a:tab pos="330200" algn="l"/>
              </a:tabLst>
            </a:pPr>
            <a:r>
              <a:rPr dirty="0" sz="3150">
                <a:latin typeface="Noto Sans"/>
                <a:cs typeface="Noto Sans"/>
              </a:rPr>
              <a:t>W3C</a:t>
            </a:r>
            <a:r>
              <a:rPr dirty="0" sz="3150" spc="-20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Working</a:t>
            </a:r>
            <a:r>
              <a:rPr dirty="0" sz="3150" spc="-20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Draft</a:t>
            </a:r>
            <a:r>
              <a:rPr dirty="0" sz="3150" spc="-15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14</a:t>
            </a:r>
            <a:r>
              <a:rPr dirty="0" sz="3150" spc="-20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March</a:t>
            </a:r>
            <a:r>
              <a:rPr dirty="0" sz="3150" spc="-15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2013</a:t>
            </a:r>
            <a:r>
              <a:rPr dirty="0" sz="3150" spc="-20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(1st</a:t>
            </a:r>
            <a:r>
              <a:rPr dirty="0" sz="3150" spc="-15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version</a:t>
            </a:r>
            <a:r>
              <a:rPr dirty="0" sz="3150" spc="-20">
                <a:latin typeface="Noto Sans"/>
                <a:cs typeface="Noto Sans"/>
              </a:rPr>
              <a:t> </a:t>
            </a:r>
            <a:r>
              <a:rPr dirty="0" sz="3150">
                <a:latin typeface="Noto Sans"/>
                <a:cs typeface="Noto Sans"/>
              </a:rPr>
              <a:t>in</a:t>
            </a:r>
            <a:r>
              <a:rPr dirty="0" sz="3150" spc="-15">
                <a:latin typeface="Noto Sans"/>
                <a:cs typeface="Noto Sans"/>
              </a:rPr>
              <a:t> </a:t>
            </a:r>
            <a:r>
              <a:rPr dirty="0" sz="3150" spc="-10">
                <a:latin typeface="Noto Sans"/>
                <a:cs typeface="Noto Sans"/>
              </a:rPr>
              <a:t>2006)</a:t>
            </a:r>
            <a:endParaRPr sz="3150">
              <a:latin typeface="Noto Sans"/>
              <a:cs typeface="Noto Sans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676400" y="4991100"/>
            <a:ext cx="3327400" cy="2146300"/>
            <a:chOff x="1676400" y="4991100"/>
            <a:chExt cx="3327400" cy="214630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76400" y="4991100"/>
              <a:ext cx="1968500" cy="19812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290027" y="6091659"/>
              <a:ext cx="1519555" cy="927100"/>
            </a:xfrm>
            <a:custGeom>
              <a:avLst/>
              <a:gdLst/>
              <a:ahLst/>
              <a:cxnLst/>
              <a:rect l="l" t="t" r="r" b="b"/>
              <a:pathLst>
                <a:path w="1519554" h="927100">
                  <a:moveTo>
                    <a:pt x="0" y="0"/>
                  </a:moveTo>
                  <a:lnTo>
                    <a:pt x="1492084" y="910543"/>
                  </a:lnTo>
                  <a:lnTo>
                    <a:pt x="1519186" y="927082"/>
                  </a:lnTo>
                </a:path>
              </a:pathLst>
            </a:custGeom>
            <a:ln w="63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4714633" y="6891625"/>
              <a:ext cx="288925" cy="245745"/>
            </a:xfrm>
            <a:custGeom>
              <a:avLst/>
              <a:gdLst/>
              <a:ahLst/>
              <a:cxnLst/>
              <a:rect l="l" t="t" r="r" b="b"/>
              <a:pathLst>
                <a:path w="288925" h="245745">
                  <a:moveTo>
                    <a:pt x="134957" y="0"/>
                  </a:moveTo>
                  <a:lnTo>
                    <a:pt x="0" y="221152"/>
                  </a:lnTo>
                  <a:lnTo>
                    <a:pt x="288631" y="245534"/>
                  </a:lnTo>
                  <a:lnTo>
                    <a:pt x="1349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 descr=""/>
          <p:cNvGrpSpPr/>
          <p:nvPr/>
        </p:nvGrpSpPr>
        <p:grpSpPr>
          <a:xfrm>
            <a:off x="1940922" y="7289800"/>
            <a:ext cx="3013075" cy="1968500"/>
            <a:chOff x="1940922" y="7289800"/>
            <a:chExt cx="3013075" cy="1968500"/>
          </a:xfrm>
        </p:grpSpPr>
        <p:pic>
          <p:nvPicPr>
            <p:cNvPr id="9" name="object 9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40922" y="7289800"/>
              <a:ext cx="1452154" cy="19685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428362" y="7418221"/>
              <a:ext cx="1336675" cy="892810"/>
            </a:xfrm>
            <a:custGeom>
              <a:avLst/>
              <a:gdLst/>
              <a:ahLst/>
              <a:cxnLst/>
              <a:rect l="l" t="t" r="r" b="b"/>
              <a:pathLst>
                <a:path w="1336675" h="892809">
                  <a:moveTo>
                    <a:pt x="0" y="892374"/>
                  </a:moveTo>
                  <a:lnTo>
                    <a:pt x="1309667" y="17634"/>
                  </a:lnTo>
                  <a:lnTo>
                    <a:pt x="1336069" y="0"/>
                  </a:lnTo>
                </a:path>
              </a:pathLst>
            </a:custGeom>
            <a:ln w="634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4666081" y="7291957"/>
              <a:ext cx="287655" cy="252095"/>
            </a:xfrm>
            <a:custGeom>
              <a:avLst/>
              <a:gdLst/>
              <a:ahLst/>
              <a:cxnLst/>
              <a:rect l="l" t="t" r="r" b="b"/>
              <a:pathLst>
                <a:path w="287654" h="252095">
                  <a:moveTo>
                    <a:pt x="287392" y="0"/>
                  </a:moveTo>
                  <a:lnTo>
                    <a:pt x="0" y="36175"/>
                  </a:lnTo>
                  <a:lnTo>
                    <a:pt x="143897" y="251618"/>
                  </a:lnTo>
                  <a:lnTo>
                    <a:pt x="28739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2" name="object 12" descr=""/>
          <p:cNvGrpSpPr/>
          <p:nvPr/>
        </p:nvGrpSpPr>
        <p:grpSpPr>
          <a:xfrm>
            <a:off x="7638124" y="6045200"/>
            <a:ext cx="3639820" cy="2781300"/>
            <a:chOff x="7638124" y="6045200"/>
            <a:chExt cx="3639820" cy="2781300"/>
          </a:xfrm>
        </p:grpSpPr>
        <p:pic>
          <p:nvPicPr>
            <p:cNvPr id="13" name="object 13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83600" y="6045200"/>
              <a:ext cx="2794000" cy="2781300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7638124" y="7302500"/>
              <a:ext cx="702310" cy="0"/>
            </a:xfrm>
            <a:custGeom>
              <a:avLst/>
              <a:gdLst/>
              <a:ahLst/>
              <a:cxnLst/>
              <a:rect l="l" t="t" r="r" b="b"/>
              <a:pathLst>
                <a:path w="702309" h="0">
                  <a:moveTo>
                    <a:pt x="0" y="0"/>
                  </a:moveTo>
                  <a:lnTo>
                    <a:pt x="670346" y="0"/>
                  </a:lnTo>
                  <a:lnTo>
                    <a:pt x="702096" y="0"/>
                  </a:lnTo>
                </a:path>
              </a:pathLst>
            </a:custGeom>
            <a:ln w="63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8308469" y="7172960"/>
              <a:ext cx="259079" cy="259079"/>
            </a:xfrm>
            <a:custGeom>
              <a:avLst/>
              <a:gdLst/>
              <a:ahLst/>
              <a:cxnLst/>
              <a:rect l="l" t="t" r="r" b="b"/>
              <a:pathLst>
                <a:path w="259079" h="259079">
                  <a:moveTo>
                    <a:pt x="0" y="0"/>
                  </a:moveTo>
                  <a:lnTo>
                    <a:pt x="0" y="259080"/>
                  </a:lnTo>
                  <a:lnTo>
                    <a:pt x="259079" y="1295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/>
          <p:nvPr/>
        </p:nvSpPr>
        <p:spPr>
          <a:xfrm>
            <a:off x="5118258" y="6927850"/>
            <a:ext cx="2355215" cy="749300"/>
          </a:xfrm>
          <a:prstGeom prst="rect">
            <a:avLst/>
          </a:prstGeom>
          <a:ln w="25400">
            <a:solidFill>
              <a:srgbClr val="A6AAA9"/>
            </a:solidFill>
          </a:ln>
        </p:spPr>
        <p:txBody>
          <a:bodyPr wrap="square" lIns="0" tIns="31750" rIns="0" bIns="0" rtlCol="0" vert="horz">
            <a:spAutoFit/>
          </a:bodyPr>
          <a:lstStyle/>
          <a:p>
            <a:pPr marL="75565">
              <a:lnSpc>
                <a:spcPct val="100000"/>
              </a:lnSpc>
              <a:spcBef>
                <a:spcPts val="250"/>
              </a:spcBef>
            </a:pPr>
            <a:r>
              <a:rPr dirty="0" sz="4200" spc="-10" b="0">
                <a:latin typeface="Gill Sans"/>
                <a:cs typeface="Gill Sans"/>
              </a:rPr>
              <a:t>Konverter</a:t>
            </a:r>
            <a:endParaRPr sz="420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1028700"/>
            <a:ext cx="4090670" cy="6045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CSS</a:t>
            </a:r>
            <a:r>
              <a:rPr dirty="0" spc="-45"/>
              <a:t> </a:t>
            </a:r>
            <a:r>
              <a:rPr dirty="0"/>
              <a:t>Paged</a:t>
            </a:r>
            <a:r>
              <a:rPr dirty="0" spc="-45"/>
              <a:t> </a:t>
            </a:r>
            <a:r>
              <a:rPr dirty="0" spc="-10"/>
              <a:t>Media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27000" y="1816100"/>
            <a:ext cx="12741275" cy="7893050"/>
            <a:chOff x="127000" y="1816100"/>
            <a:chExt cx="12741275" cy="789305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0" y="1816100"/>
              <a:ext cx="8216900" cy="58420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24179" y="2483047"/>
              <a:ext cx="8343940" cy="722590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584700" y="2527300"/>
              <a:ext cx="8216900" cy="70866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1028700"/>
            <a:ext cx="1273175" cy="6045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Tools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723900" y="2755900"/>
            <a:ext cx="11755120" cy="5537200"/>
            <a:chOff x="723900" y="2755900"/>
            <a:chExt cx="11755120" cy="553720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3900" y="2755900"/>
              <a:ext cx="11754511" cy="48260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900" y="3238500"/>
              <a:ext cx="2390378" cy="5054600"/>
            </a:xfrm>
            <a:prstGeom prst="rect">
              <a:avLst/>
            </a:prstGeom>
          </p:spPr>
        </p:pic>
      </p:grpSp>
      <p:graphicFrame>
        <p:nvGraphicFramePr>
          <p:cNvPr id="6" name="object 6" descr=""/>
          <p:cNvGraphicFramePr>
            <a:graphicFrameLocks noGrp="1"/>
          </p:cNvGraphicFramePr>
          <p:nvPr/>
        </p:nvGraphicFramePr>
        <p:xfrm>
          <a:off x="711200" y="2743200"/>
          <a:ext cx="11856720" cy="55359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0140"/>
                <a:gridCol w="3049905"/>
                <a:gridCol w="2915920"/>
                <a:gridCol w="3395979"/>
              </a:tblGrid>
              <a:tr h="4826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PrinceXML</a:t>
                      </a:r>
                      <a:r>
                        <a:rPr dirty="0" sz="1900" spc="-11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 spc="-25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11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143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1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PDFreactor</a:t>
                      </a:r>
                      <a:r>
                        <a:rPr dirty="0" sz="1900" spc="-5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 9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AH</a:t>
                      </a:r>
                      <a:r>
                        <a:rPr dirty="0" sz="1900" spc="-35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6.4/CSS</a:t>
                      </a:r>
                      <a:r>
                        <a:rPr dirty="0" sz="1900" spc="-35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 spc="-1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Extensions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1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Price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>
                          <a:latin typeface="Noto Sans"/>
                          <a:cs typeface="Noto Sans"/>
                        </a:rPr>
                        <a:t>3800</a:t>
                      </a:r>
                      <a:r>
                        <a:rPr dirty="0" sz="1900" spc="-50"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 spc="-25">
                          <a:latin typeface="Noto Sans"/>
                          <a:cs typeface="Noto Sans"/>
                        </a:rPr>
                        <a:t>USD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952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>
                          <a:latin typeface="Noto Sans"/>
                          <a:cs typeface="Noto Sans"/>
                        </a:rPr>
                        <a:t>2250</a:t>
                      </a:r>
                      <a:r>
                        <a:rPr dirty="0" sz="1900" spc="-50">
                          <a:latin typeface="Noto Sans"/>
                          <a:cs typeface="Noto Sans"/>
                        </a:rPr>
                        <a:t> €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06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>
                          <a:latin typeface="Noto Sans"/>
                          <a:cs typeface="Noto Sans"/>
                        </a:rPr>
                        <a:t>5000</a:t>
                      </a:r>
                      <a:r>
                        <a:rPr dirty="0" sz="1900" spc="-50"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 spc="-25">
                          <a:latin typeface="Noto Sans"/>
                          <a:cs typeface="Noto Sans"/>
                        </a:rPr>
                        <a:t>USD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9217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900" spc="-1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Licence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14604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4425" marR="873125" indent="-228600">
                        <a:lnSpc>
                          <a:spcPct val="113999"/>
                        </a:lnSpc>
                        <a:spcBef>
                          <a:spcPts val="680"/>
                        </a:spcBef>
                      </a:pPr>
                      <a:r>
                        <a:rPr dirty="0" sz="1900" spc="-10">
                          <a:latin typeface="Noto Sans"/>
                          <a:cs typeface="Noto Sans"/>
                        </a:rPr>
                        <a:t>proprietary </a:t>
                      </a:r>
                      <a:r>
                        <a:rPr dirty="0" sz="1900">
                          <a:latin typeface="Noto Sans"/>
                          <a:cs typeface="Noto Sans"/>
                        </a:rPr>
                        <a:t>(4</a:t>
                      </a:r>
                      <a:r>
                        <a:rPr dirty="0" sz="1900" spc="-25"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 spc="-20">
                          <a:latin typeface="Noto Sans"/>
                          <a:cs typeface="Noto Sans"/>
                        </a:rPr>
                        <a:t>CPU)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636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48385" marR="805180" indent="-228600">
                        <a:lnSpc>
                          <a:spcPct val="113999"/>
                        </a:lnSpc>
                        <a:spcBef>
                          <a:spcPts val="680"/>
                        </a:spcBef>
                      </a:pPr>
                      <a:r>
                        <a:rPr dirty="0" sz="1900" spc="-10">
                          <a:latin typeface="Noto Sans"/>
                          <a:cs typeface="Noto Sans"/>
                        </a:rPr>
                        <a:t>proprietary </a:t>
                      </a:r>
                      <a:r>
                        <a:rPr dirty="0" sz="1900">
                          <a:latin typeface="Noto Sans"/>
                          <a:cs typeface="Noto Sans"/>
                        </a:rPr>
                        <a:t>(4</a:t>
                      </a:r>
                      <a:r>
                        <a:rPr dirty="0" sz="1900" spc="-25"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 spc="-20">
                          <a:latin typeface="Noto Sans"/>
                          <a:cs typeface="Noto Sans"/>
                        </a:rPr>
                        <a:t>CPU)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636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94130" marR="1052830" indent="-241300">
                        <a:lnSpc>
                          <a:spcPct val="113999"/>
                        </a:lnSpc>
                        <a:spcBef>
                          <a:spcPts val="680"/>
                        </a:spcBef>
                      </a:pPr>
                      <a:r>
                        <a:rPr dirty="0" sz="1900" spc="-10">
                          <a:latin typeface="Noto Sans"/>
                          <a:cs typeface="Noto Sans"/>
                        </a:rPr>
                        <a:t>proprietary </a:t>
                      </a:r>
                      <a:r>
                        <a:rPr dirty="0" sz="1900">
                          <a:latin typeface="Noto Sans"/>
                          <a:cs typeface="Noto Sans"/>
                        </a:rPr>
                        <a:t>(1</a:t>
                      </a:r>
                      <a:r>
                        <a:rPr dirty="0" sz="1900" spc="-25"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 spc="-20">
                          <a:latin typeface="Noto Sans"/>
                          <a:cs typeface="Noto Sans"/>
                        </a:rPr>
                        <a:t>CPU)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636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648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 marL="8890">
                        <a:lnSpc>
                          <a:spcPct val="100000"/>
                        </a:lnSpc>
                      </a:pPr>
                      <a:r>
                        <a:rPr dirty="0" sz="1900" spc="-1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Documentation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1079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885825" marR="467995" indent="-406400">
                        <a:lnSpc>
                          <a:spcPct val="113999"/>
                        </a:lnSpc>
                        <a:spcBef>
                          <a:spcPts val="650"/>
                        </a:spcBef>
                      </a:pPr>
                      <a:r>
                        <a:rPr dirty="0" sz="1900" spc="-10">
                          <a:latin typeface="Noto Sans"/>
                          <a:cs typeface="Noto Sans"/>
                        </a:rPr>
                        <a:t>poor/inconsistent/ incomplete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255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900" spc="-20">
                          <a:latin typeface="Noto Sans"/>
                          <a:cs typeface="Noto Sans"/>
                        </a:rPr>
                        <a:t>good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1079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algn="ctr" marR="3810">
                        <a:lnSpc>
                          <a:spcPct val="100000"/>
                        </a:lnSpc>
                      </a:pPr>
                      <a:r>
                        <a:rPr dirty="0" sz="1900" spc="-10">
                          <a:latin typeface="Noto Sans"/>
                          <a:cs typeface="Noto Sans"/>
                        </a:rPr>
                        <a:t>average/incomplete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10795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068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900" spc="-1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Support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382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900" spc="-20">
                          <a:latin typeface="Noto Sans"/>
                          <a:cs typeface="Noto Sans"/>
                        </a:rPr>
                        <a:t>good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382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900" spc="-20">
                          <a:latin typeface="Noto Sans"/>
                          <a:cs typeface="Noto Sans"/>
                        </a:rPr>
                        <a:t>good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382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dirty="0" sz="1900" spc="-20">
                          <a:latin typeface="Noto Sans"/>
                          <a:cs typeface="Noto Sans"/>
                        </a:rPr>
                        <a:t>Good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382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1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Javascript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10">
                          <a:latin typeface="Noto Sans"/>
                          <a:cs typeface="Noto Sans"/>
                        </a:rPr>
                        <a:t>yes/limited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10">
                          <a:latin typeface="Noto Sans"/>
                          <a:cs typeface="Noto Sans"/>
                        </a:rPr>
                        <a:t>yes/limited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no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Tagged</a:t>
                      </a:r>
                      <a:r>
                        <a:rPr dirty="0" sz="1900" spc="-114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 spc="-25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PDF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90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Yet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yes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yes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 marR="12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PDF</a:t>
                      </a:r>
                      <a:r>
                        <a:rPr dirty="0" sz="1900" spc="-55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 spc="-1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Metadata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yes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yes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yes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 marR="317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Signed</a:t>
                      </a:r>
                      <a:r>
                        <a:rPr dirty="0" sz="1900" spc="-35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 spc="-25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PDF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1270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No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yes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yes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826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Encrypted</a:t>
                      </a:r>
                      <a:r>
                        <a:rPr dirty="0" sz="1900" spc="-85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 </a:t>
                      </a:r>
                      <a:r>
                        <a:rPr dirty="0" sz="1900" spc="-25">
                          <a:solidFill>
                            <a:srgbClr val="FFFFFF"/>
                          </a:solidFill>
                          <a:latin typeface="Noto Sans"/>
                          <a:cs typeface="Noto Sans"/>
                        </a:rPr>
                        <a:t>PDF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079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yes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R="4445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yes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00"/>
                        </a:spcBef>
                      </a:pPr>
                      <a:r>
                        <a:rPr dirty="0" sz="1900" spc="-25">
                          <a:latin typeface="Noto Sans"/>
                          <a:cs typeface="Noto Sans"/>
                        </a:rPr>
                        <a:t>yes</a:t>
                      </a:r>
                      <a:endParaRPr sz="1900">
                        <a:latin typeface="Noto Sans"/>
                        <a:cs typeface="Noto Sans"/>
                      </a:endParaRPr>
                    </a:p>
                  </a:txBody>
                  <a:tcPr marL="0" marR="0" marB="0" marT="8890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1028700"/>
            <a:ext cx="1273175" cy="6045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30"/>
              <a:t>Tools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730463" y="2425329"/>
            <a:ext cx="9451340" cy="6796405"/>
            <a:chOff x="1730463" y="2425329"/>
            <a:chExt cx="9451340" cy="6796405"/>
          </a:xfrm>
        </p:grpSpPr>
        <p:sp>
          <p:nvSpPr>
            <p:cNvPr id="4" name="object 4" descr=""/>
            <p:cNvSpPr/>
            <p:nvPr/>
          </p:nvSpPr>
          <p:spPr>
            <a:xfrm>
              <a:off x="1880165" y="9038641"/>
              <a:ext cx="9102090" cy="66675"/>
            </a:xfrm>
            <a:custGeom>
              <a:avLst/>
              <a:gdLst/>
              <a:ahLst/>
              <a:cxnLst/>
              <a:rect l="l" t="t" r="r" b="b"/>
              <a:pathLst>
                <a:path w="9102090" h="66675">
                  <a:moveTo>
                    <a:pt x="9101851" y="66463"/>
                  </a:moveTo>
                  <a:lnTo>
                    <a:pt x="0" y="66463"/>
                  </a:lnTo>
                  <a:lnTo>
                    <a:pt x="0" y="0"/>
                  </a:lnTo>
                  <a:lnTo>
                    <a:pt x="9101851" y="0"/>
                  </a:lnTo>
                  <a:lnTo>
                    <a:pt x="9101851" y="66463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0982016" y="8938948"/>
              <a:ext cx="182880" cy="266065"/>
            </a:xfrm>
            <a:custGeom>
              <a:avLst/>
              <a:gdLst/>
              <a:ahLst/>
              <a:cxnLst/>
              <a:rect l="l" t="t" r="r" b="b"/>
              <a:pathLst>
                <a:path w="182879" h="266065">
                  <a:moveTo>
                    <a:pt x="0" y="132926"/>
                  </a:moveTo>
                  <a:lnTo>
                    <a:pt x="0" y="0"/>
                  </a:lnTo>
                  <a:lnTo>
                    <a:pt x="182701" y="132926"/>
                  </a:lnTo>
                  <a:lnTo>
                    <a:pt x="0" y="265853"/>
                  </a:lnTo>
                  <a:lnTo>
                    <a:pt x="0" y="132926"/>
                  </a:lnTo>
                  <a:close/>
                </a:path>
              </a:pathLst>
            </a:custGeom>
            <a:ln w="332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0982017" y="8938948"/>
              <a:ext cx="182880" cy="266065"/>
            </a:xfrm>
            <a:custGeom>
              <a:avLst/>
              <a:gdLst/>
              <a:ahLst/>
              <a:cxnLst/>
              <a:rect l="l" t="t" r="r" b="b"/>
              <a:pathLst>
                <a:path w="182879" h="266065">
                  <a:moveTo>
                    <a:pt x="0" y="0"/>
                  </a:moveTo>
                  <a:lnTo>
                    <a:pt x="0" y="265853"/>
                  </a:lnTo>
                  <a:lnTo>
                    <a:pt x="182700" y="1329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846947" y="2624931"/>
              <a:ext cx="66675" cy="6447155"/>
            </a:xfrm>
            <a:custGeom>
              <a:avLst/>
              <a:gdLst/>
              <a:ahLst/>
              <a:cxnLst/>
              <a:rect l="l" t="t" r="r" b="b"/>
              <a:pathLst>
                <a:path w="66675" h="6447155">
                  <a:moveTo>
                    <a:pt x="66436" y="6446941"/>
                  </a:moveTo>
                  <a:lnTo>
                    <a:pt x="0" y="6446941"/>
                  </a:lnTo>
                  <a:lnTo>
                    <a:pt x="0" y="0"/>
                  </a:lnTo>
                  <a:lnTo>
                    <a:pt x="66436" y="0"/>
                  </a:lnTo>
                  <a:lnTo>
                    <a:pt x="66436" y="6446941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747291" y="2442157"/>
              <a:ext cx="266065" cy="182880"/>
            </a:xfrm>
            <a:custGeom>
              <a:avLst/>
              <a:gdLst/>
              <a:ahLst/>
              <a:cxnLst/>
              <a:rect l="l" t="t" r="r" b="b"/>
              <a:pathLst>
                <a:path w="266064" h="182880">
                  <a:moveTo>
                    <a:pt x="132873" y="182774"/>
                  </a:moveTo>
                  <a:lnTo>
                    <a:pt x="0" y="182774"/>
                  </a:lnTo>
                  <a:lnTo>
                    <a:pt x="132873" y="0"/>
                  </a:lnTo>
                  <a:lnTo>
                    <a:pt x="265747" y="182774"/>
                  </a:lnTo>
                  <a:lnTo>
                    <a:pt x="132873" y="182774"/>
                  </a:lnTo>
                  <a:close/>
                </a:path>
              </a:pathLst>
            </a:custGeom>
            <a:ln w="3322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1747291" y="2442156"/>
              <a:ext cx="266065" cy="182880"/>
            </a:xfrm>
            <a:custGeom>
              <a:avLst/>
              <a:gdLst/>
              <a:ahLst/>
              <a:cxnLst/>
              <a:rect l="l" t="t" r="r" b="b"/>
              <a:pathLst>
                <a:path w="266064" h="182880">
                  <a:moveTo>
                    <a:pt x="132873" y="0"/>
                  </a:moveTo>
                  <a:lnTo>
                    <a:pt x="0" y="182774"/>
                  </a:lnTo>
                  <a:lnTo>
                    <a:pt x="265747" y="182774"/>
                  </a:lnTo>
                  <a:lnTo>
                    <a:pt x="132873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9679202" y="9050864"/>
            <a:ext cx="1160780" cy="62357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3900" spc="-10">
                <a:latin typeface="Arial"/>
                <a:cs typeface="Arial"/>
              </a:rPr>
              <a:t>Preis</a:t>
            </a:r>
            <a:endParaRPr sz="3900">
              <a:latin typeface="Arial"/>
              <a:cs typeface="Arial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1239129" y="2822729"/>
            <a:ext cx="507365" cy="184785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779"/>
              </a:lnSpc>
            </a:pPr>
            <a:r>
              <a:rPr dirty="0" sz="3800" spc="-10">
                <a:latin typeface="Arial"/>
                <a:cs typeface="Arial"/>
              </a:rPr>
              <a:t>Leistung</a:t>
            </a:r>
            <a:endParaRPr sz="3800">
              <a:latin typeface="Arial"/>
              <a:cs typeface="Arial"/>
            </a:endParaRPr>
          </a:p>
        </p:txBody>
      </p:sp>
      <p:grpSp>
        <p:nvGrpSpPr>
          <p:cNvPr id="12" name="object 12" descr=""/>
          <p:cNvGrpSpPr/>
          <p:nvPr/>
        </p:nvGrpSpPr>
        <p:grpSpPr>
          <a:xfrm>
            <a:off x="1880165" y="2417232"/>
            <a:ext cx="9458960" cy="6638290"/>
            <a:chOff x="1880165" y="2417232"/>
            <a:chExt cx="9458960" cy="6638290"/>
          </a:xfrm>
        </p:grpSpPr>
        <p:pic>
          <p:nvPicPr>
            <p:cNvPr id="13" name="object 1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357760" y="2417232"/>
              <a:ext cx="2981354" cy="1154800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205456" y="4181366"/>
              <a:ext cx="3022877" cy="96307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866377" y="5241925"/>
              <a:ext cx="2815263" cy="1154800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757537" y="7023453"/>
              <a:ext cx="3067988" cy="599727"/>
            </a:xfrm>
            <a:prstGeom prst="rect">
              <a:avLst/>
            </a:prstGeom>
          </p:spPr>
        </p:pic>
        <p:pic>
          <p:nvPicPr>
            <p:cNvPr id="17" name="object 17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880165" y="7900457"/>
              <a:ext cx="2649170" cy="1154800"/>
            </a:xfrm>
            <a:prstGeom prst="rect">
              <a:avLst/>
            </a:prstGeom>
          </p:spPr>
        </p:pic>
      </p:grpSp>
      <p:sp>
        <p:nvSpPr>
          <p:cNvPr id="18" name="object 18" descr=""/>
          <p:cNvSpPr txBox="1"/>
          <p:nvPr/>
        </p:nvSpPr>
        <p:spPr>
          <a:xfrm>
            <a:off x="9208093" y="3401482"/>
            <a:ext cx="1936750" cy="324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50">
                <a:solidFill>
                  <a:srgbClr val="797979"/>
                </a:solidFill>
                <a:latin typeface="Arial"/>
                <a:cs typeface="Arial"/>
              </a:rPr>
              <a:t>1250 / 5000</a:t>
            </a:r>
            <a:r>
              <a:rPr dirty="0" sz="1950" spc="5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1950" spc="-25">
                <a:solidFill>
                  <a:srgbClr val="797979"/>
                </a:solidFill>
                <a:latin typeface="Arial"/>
                <a:cs typeface="Arial"/>
              </a:rPr>
              <a:t>USD</a:t>
            </a:r>
            <a:endParaRPr sz="195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6844122" y="6375716"/>
            <a:ext cx="1798320" cy="324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50">
                <a:solidFill>
                  <a:srgbClr val="797979"/>
                </a:solidFill>
                <a:latin typeface="Arial"/>
                <a:cs typeface="Arial"/>
              </a:rPr>
              <a:t>495 / 3800</a:t>
            </a:r>
            <a:r>
              <a:rPr dirty="0" sz="1950" spc="5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1950" spc="-25">
                <a:solidFill>
                  <a:srgbClr val="797979"/>
                </a:solidFill>
                <a:latin typeface="Arial"/>
                <a:cs typeface="Arial"/>
              </a:rPr>
              <a:t>USD</a:t>
            </a:r>
            <a:endParaRPr sz="195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5731567" y="4896907"/>
            <a:ext cx="1465580" cy="324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50">
                <a:solidFill>
                  <a:srgbClr val="797979"/>
                </a:solidFill>
                <a:latin typeface="Arial"/>
                <a:cs typeface="Arial"/>
              </a:rPr>
              <a:t>- / 2950</a:t>
            </a:r>
            <a:r>
              <a:rPr dirty="0" sz="1950" spc="5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1950" spc="-25">
                <a:solidFill>
                  <a:srgbClr val="797979"/>
                </a:solidFill>
                <a:latin typeface="Arial"/>
                <a:cs typeface="Arial"/>
              </a:rPr>
              <a:t>USD</a:t>
            </a:r>
            <a:endParaRPr sz="19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9347918" y="7721598"/>
            <a:ext cx="478155" cy="304800"/>
          </a:xfrm>
          <a:prstGeom prst="rect">
            <a:avLst/>
          </a:prstGeom>
        </p:spPr>
        <p:txBody>
          <a:bodyPr wrap="square" lIns="0" tIns="165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dirty="0" sz="1800">
                <a:solidFill>
                  <a:srgbClr val="797979"/>
                </a:solidFill>
                <a:latin typeface="Arial"/>
                <a:cs typeface="Arial"/>
              </a:rPr>
              <a:t>?</a:t>
            </a:r>
            <a:r>
              <a:rPr dirty="0" sz="1800" spc="1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1800">
                <a:solidFill>
                  <a:srgbClr val="797979"/>
                </a:solidFill>
                <a:latin typeface="Arial"/>
                <a:cs typeface="Arial"/>
              </a:rPr>
              <a:t>/</a:t>
            </a:r>
            <a:r>
              <a:rPr dirty="0" sz="1800" spc="15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1800" spc="-50">
                <a:solidFill>
                  <a:srgbClr val="797979"/>
                </a:solidFill>
                <a:latin typeface="Arial"/>
                <a:cs typeface="Arial"/>
              </a:rPr>
              <a:t>?</a:t>
            </a:r>
            <a:endParaRPr sz="18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4517987" y="8535774"/>
            <a:ext cx="371475" cy="324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50" spc="-20">
                <a:solidFill>
                  <a:srgbClr val="797979"/>
                </a:solidFill>
                <a:latin typeface="Arial"/>
                <a:cs typeface="Arial"/>
              </a:rPr>
              <a:t>frei</a:t>
            </a:r>
            <a:endParaRPr sz="1950">
              <a:latin typeface="Arial"/>
              <a:cs typeface="Arial"/>
            </a:endParaRPr>
          </a:p>
        </p:txBody>
      </p:sp>
      <p:sp>
        <p:nvSpPr>
          <p:cNvPr id="23" name="object 23" descr=""/>
          <p:cNvSpPr txBox="1"/>
          <p:nvPr/>
        </p:nvSpPr>
        <p:spPr>
          <a:xfrm>
            <a:off x="2055061" y="9217023"/>
            <a:ext cx="2739390" cy="32448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950">
                <a:solidFill>
                  <a:srgbClr val="797979"/>
                </a:solidFill>
                <a:latin typeface="Arial"/>
                <a:cs typeface="Arial"/>
              </a:rPr>
              <a:t>Personal</a:t>
            </a:r>
            <a:r>
              <a:rPr dirty="0" sz="1950" spc="-1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797979"/>
                </a:solidFill>
                <a:latin typeface="Arial"/>
                <a:cs typeface="Arial"/>
              </a:rPr>
              <a:t>/</a:t>
            </a:r>
            <a:r>
              <a:rPr dirty="0" sz="1950" spc="-1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1950">
                <a:solidFill>
                  <a:srgbClr val="797979"/>
                </a:solidFill>
                <a:latin typeface="Arial"/>
                <a:cs typeface="Arial"/>
              </a:rPr>
              <a:t>Server</a:t>
            </a:r>
            <a:r>
              <a:rPr dirty="0" sz="1950" spc="-10">
                <a:solidFill>
                  <a:srgbClr val="797979"/>
                </a:solidFill>
                <a:latin typeface="Arial"/>
                <a:cs typeface="Arial"/>
              </a:rPr>
              <a:t> Lizenz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90600" y="1028700"/>
            <a:ext cx="6198235" cy="6045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Warum</a:t>
            </a:r>
            <a:r>
              <a:rPr dirty="0" spc="-55"/>
              <a:t> </a:t>
            </a:r>
            <a:r>
              <a:rPr dirty="0"/>
              <a:t>HTML,</a:t>
            </a:r>
            <a:r>
              <a:rPr dirty="0" spc="-55"/>
              <a:t> </a:t>
            </a:r>
            <a:r>
              <a:rPr dirty="0"/>
              <a:t>nicht</a:t>
            </a:r>
            <a:r>
              <a:rPr dirty="0" spc="-55"/>
              <a:t> </a:t>
            </a:r>
            <a:r>
              <a:rPr dirty="0" spc="-20"/>
              <a:t>XML?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73990" rIns="0" bIns="0" rtlCol="0" vert="horz">
            <a:spAutoFit/>
          </a:bodyPr>
          <a:lstStyle/>
          <a:p>
            <a:pPr marL="316230" indent="-278130">
              <a:lnSpc>
                <a:spcPct val="100000"/>
              </a:lnSpc>
              <a:spcBef>
                <a:spcPts val="1370"/>
              </a:spcBef>
              <a:buSzPct val="145000"/>
              <a:buChar char="•"/>
              <a:tabLst>
                <a:tab pos="316230" algn="l"/>
              </a:tabLst>
            </a:pPr>
            <a:r>
              <a:rPr dirty="0" sz="3000"/>
              <a:t>Alle</a:t>
            </a:r>
            <a:r>
              <a:rPr dirty="0" sz="3000" spc="20"/>
              <a:t> </a:t>
            </a:r>
            <a:r>
              <a:rPr dirty="0" sz="3000"/>
              <a:t>Konverter</a:t>
            </a:r>
            <a:r>
              <a:rPr dirty="0" sz="3000" spc="25"/>
              <a:t> </a:t>
            </a:r>
            <a:r>
              <a:rPr dirty="0" sz="3000"/>
              <a:t>arbeiten</a:t>
            </a:r>
            <a:r>
              <a:rPr dirty="0" sz="3000" spc="25"/>
              <a:t> </a:t>
            </a:r>
            <a:r>
              <a:rPr dirty="0" sz="3000"/>
              <a:t>nativ</a:t>
            </a:r>
            <a:r>
              <a:rPr dirty="0" sz="3000" spc="25"/>
              <a:t> </a:t>
            </a:r>
            <a:r>
              <a:rPr dirty="0" sz="3000"/>
              <a:t>mit</a:t>
            </a:r>
            <a:r>
              <a:rPr dirty="0" sz="3000" spc="25"/>
              <a:t> </a:t>
            </a:r>
            <a:r>
              <a:rPr dirty="0" sz="3000" spc="-20"/>
              <a:t>HTML</a:t>
            </a:r>
            <a:endParaRPr sz="3000"/>
          </a:p>
          <a:p>
            <a:pPr marL="316230" indent="-278130">
              <a:lnSpc>
                <a:spcPct val="100000"/>
              </a:lnSpc>
              <a:spcBef>
                <a:spcPts val="3200"/>
              </a:spcBef>
              <a:buSzPct val="145000"/>
              <a:buChar char="•"/>
              <a:tabLst>
                <a:tab pos="316230" algn="l"/>
              </a:tabLst>
            </a:pPr>
            <a:r>
              <a:rPr dirty="0" sz="3000"/>
              <a:t>XML</a:t>
            </a:r>
            <a:r>
              <a:rPr dirty="0" sz="3000" spc="45"/>
              <a:t> </a:t>
            </a:r>
            <a:r>
              <a:rPr dirty="0" sz="3000"/>
              <a:t>Unterstützung</a:t>
            </a:r>
            <a:r>
              <a:rPr dirty="0" sz="3000" spc="45"/>
              <a:t> </a:t>
            </a:r>
            <a:r>
              <a:rPr dirty="0" sz="3000"/>
              <a:t>über</a:t>
            </a:r>
            <a:r>
              <a:rPr dirty="0" sz="3000" spc="45"/>
              <a:t> </a:t>
            </a:r>
            <a:r>
              <a:rPr dirty="0" sz="3000" b="1">
                <a:latin typeface="Noto Sans"/>
                <a:cs typeface="Noto Sans"/>
              </a:rPr>
              <a:t>display</a:t>
            </a:r>
            <a:r>
              <a:rPr dirty="0" sz="3000" spc="45" b="1">
                <a:latin typeface="Noto Sans"/>
                <a:cs typeface="Noto Sans"/>
              </a:rPr>
              <a:t> </a:t>
            </a:r>
            <a:r>
              <a:rPr dirty="0" sz="3000" spc="-10"/>
              <a:t>Property</a:t>
            </a:r>
            <a:endParaRPr sz="3000">
              <a:latin typeface="Noto Sans"/>
              <a:cs typeface="Noto Sans"/>
            </a:endParaRPr>
          </a:p>
          <a:p>
            <a:pPr marL="316230" marR="1468120" indent="-278130">
              <a:lnSpc>
                <a:spcPct val="113900"/>
              </a:lnSpc>
              <a:spcBef>
                <a:spcPts val="2600"/>
              </a:spcBef>
              <a:buSzPct val="145000"/>
              <a:buChar char="•"/>
              <a:tabLst>
                <a:tab pos="317500" algn="l"/>
              </a:tabLst>
            </a:pPr>
            <a:r>
              <a:rPr dirty="0" sz="3000"/>
              <a:t>Meistens</a:t>
            </a:r>
            <a:r>
              <a:rPr dirty="0" sz="3000" spc="10"/>
              <a:t> </a:t>
            </a:r>
            <a:r>
              <a:rPr dirty="0" sz="3000"/>
              <a:t>existiert</a:t>
            </a:r>
            <a:r>
              <a:rPr dirty="0" sz="3000" spc="20"/>
              <a:t> </a:t>
            </a:r>
            <a:r>
              <a:rPr dirty="0" sz="3000"/>
              <a:t>ein</a:t>
            </a:r>
            <a:r>
              <a:rPr dirty="0" sz="3000" spc="20"/>
              <a:t> </a:t>
            </a:r>
            <a:r>
              <a:rPr dirty="0" sz="3000" spc="-10"/>
              <a:t>XML→HTML 	Workflow</a:t>
            </a:r>
            <a:endParaRPr sz="3000"/>
          </a:p>
          <a:p>
            <a:pPr marL="316230" indent="-278130">
              <a:lnSpc>
                <a:spcPct val="100000"/>
              </a:lnSpc>
              <a:spcBef>
                <a:spcPts val="3200"/>
              </a:spcBef>
              <a:buSzPct val="145000"/>
              <a:buChar char="•"/>
              <a:tabLst>
                <a:tab pos="316230" algn="l"/>
              </a:tabLst>
            </a:pPr>
            <a:r>
              <a:rPr dirty="0" sz="3000"/>
              <a:t>XML</a:t>
            </a:r>
            <a:r>
              <a:rPr dirty="0" sz="3000" spc="-15"/>
              <a:t> </a:t>
            </a:r>
            <a:r>
              <a:rPr dirty="0" sz="3000"/>
              <a:t>oft</a:t>
            </a:r>
            <a:r>
              <a:rPr dirty="0" sz="3000" spc="-5"/>
              <a:t> </a:t>
            </a:r>
            <a:r>
              <a:rPr dirty="0" sz="3000" spc="-10"/>
              <a:t>„Rohformat“</a:t>
            </a:r>
            <a:endParaRPr sz="3000"/>
          </a:p>
          <a:p>
            <a:pPr marL="316230" marR="720725" indent="-278130">
              <a:lnSpc>
                <a:spcPct val="113900"/>
              </a:lnSpc>
              <a:spcBef>
                <a:spcPts val="2600"/>
              </a:spcBef>
              <a:buSzPct val="145000"/>
              <a:buChar char="•"/>
              <a:tabLst>
                <a:tab pos="317500" algn="l"/>
              </a:tabLst>
            </a:pPr>
            <a:r>
              <a:rPr dirty="0" sz="3000"/>
              <a:t>HTML</a:t>
            </a:r>
            <a:r>
              <a:rPr dirty="0" sz="3000" spc="15"/>
              <a:t> </a:t>
            </a:r>
            <a:r>
              <a:rPr dirty="0" sz="3000"/>
              <a:t>i.A.</a:t>
            </a:r>
            <a:r>
              <a:rPr dirty="0" sz="3000" spc="20"/>
              <a:t> </a:t>
            </a:r>
            <a:r>
              <a:rPr dirty="0" sz="3000"/>
              <a:t>aufbereitet</a:t>
            </a:r>
            <a:r>
              <a:rPr dirty="0" sz="3000" spc="20"/>
              <a:t> </a:t>
            </a:r>
            <a:r>
              <a:rPr dirty="0" sz="3000"/>
              <a:t>und</a:t>
            </a:r>
            <a:r>
              <a:rPr dirty="0" sz="3000" spc="20"/>
              <a:t> </a:t>
            </a:r>
            <a:r>
              <a:rPr dirty="0" sz="3000"/>
              <a:t>nahe</a:t>
            </a:r>
            <a:r>
              <a:rPr dirty="0" sz="3000" spc="15"/>
              <a:t> </a:t>
            </a:r>
            <a:r>
              <a:rPr dirty="0" sz="3000"/>
              <a:t>an</a:t>
            </a:r>
            <a:r>
              <a:rPr dirty="0" sz="3000" spc="20"/>
              <a:t> </a:t>
            </a:r>
            <a:r>
              <a:rPr dirty="0" sz="3000" spc="-25"/>
              <a:t>der </a:t>
            </a:r>
            <a:r>
              <a:rPr dirty="0" sz="3000" spc="-25"/>
              <a:t>	</a:t>
            </a:r>
            <a:r>
              <a:rPr dirty="0" sz="3000"/>
              <a:t>finalen</a:t>
            </a:r>
            <a:r>
              <a:rPr dirty="0" sz="3000" spc="50"/>
              <a:t> </a:t>
            </a:r>
            <a:r>
              <a:rPr dirty="0" sz="3000" spc="-10"/>
              <a:t>Präsentation</a:t>
            </a:r>
            <a:endParaRPr sz="3000"/>
          </a:p>
          <a:p>
            <a:pPr marL="316230" indent="-278130">
              <a:lnSpc>
                <a:spcPct val="100000"/>
              </a:lnSpc>
              <a:spcBef>
                <a:spcPts val="3200"/>
              </a:spcBef>
              <a:buSzPct val="145000"/>
              <a:buChar char="•"/>
              <a:tabLst>
                <a:tab pos="316230" algn="l"/>
              </a:tabLst>
            </a:pPr>
            <a:r>
              <a:rPr dirty="0" sz="3000"/>
              <a:t>Javascript</a:t>
            </a:r>
            <a:r>
              <a:rPr dirty="0" sz="3000" spc="15"/>
              <a:t> </a:t>
            </a:r>
            <a:r>
              <a:rPr dirty="0" sz="3000"/>
              <a:t>erwartet</a:t>
            </a:r>
            <a:r>
              <a:rPr dirty="0" sz="3000" spc="15"/>
              <a:t> </a:t>
            </a:r>
            <a:r>
              <a:rPr dirty="0" sz="3000"/>
              <a:t>einen</a:t>
            </a:r>
            <a:r>
              <a:rPr dirty="0" sz="3000" spc="15"/>
              <a:t> </a:t>
            </a:r>
            <a:r>
              <a:rPr dirty="0" sz="3000"/>
              <a:t>HTML</a:t>
            </a:r>
            <a:r>
              <a:rPr dirty="0" sz="3000" spc="15"/>
              <a:t> </a:t>
            </a:r>
            <a:r>
              <a:rPr dirty="0" sz="3000" spc="-25"/>
              <a:t>DOM</a:t>
            </a:r>
            <a:endParaRPr sz="3000"/>
          </a:p>
        </p:txBody>
      </p:sp>
      <p:sp>
        <p:nvSpPr>
          <p:cNvPr id="4" name="object 4" descr=""/>
          <p:cNvSpPr txBox="1"/>
          <p:nvPr/>
        </p:nvSpPr>
        <p:spPr>
          <a:xfrm>
            <a:off x="9192286" y="3226131"/>
            <a:ext cx="3777615" cy="2653030"/>
          </a:xfrm>
          <a:prstGeom prst="rect">
            <a:avLst/>
          </a:prstGeom>
          <a:ln w="12700">
            <a:solidFill>
              <a:srgbClr val="DCDEE0"/>
            </a:solidFill>
          </a:ln>
        </p:spPr>
        <p:txBody>
          <a:bodyPr wrap="square" lIns="0" tIns="32384" rIns="0" bIns="0" rtlCol="0" vert="horz">
            <a:spAutoFit/>
          </a:bodyPr>
          <a:lstStyle/>
          <a:p>
            <a:pPr marL="370840" marR="1111885" indent="-305435">
              <a:lnSpc>
                <a:spcPts val="3300"/>
              </a:lnSpc>
              <a:spcBef>
                <a:spcPts val="254"/>
              </a:spcBef>
              <a:tabLst>
                <a:tab pos="1285240" algn="l"/>
                <a:tab pos="1742439" algn="l"/>
              </a:tabLst>
            </a:pPr>
            <a:r>
              <a:rPr dirty="0" sz="2000" spc="-10">
                <a:latin typeface="Courier New"/>
                <a:cs typeface="Courier New"/>
              </a:rPr>
              <a:t>mytable</a:t>
            </a:r>
            <a:r>
              <a:rPr dirty="0" sz="2000">
                <a:latin typeface="Courier New"/>
                <a:cs typeface="Courier New"/>
              </a:rPr>
              <a:t>	</a:t>
            </a:r>
            <a:r>
              <a:rPr dirty="0" sz="2000" spc="-50">
                <a:latin typeface="Courier New"/>
                <a:cs typeface="Courier New"/>
              </a:rPr>
              <a:t>{ </a:t>
            </a:r>
            <a:r>
              <a:rPr dirty="0" sz="2000" spc="-10">
                <a:solidFill>
                  <a:srgbClr val="FA2500"/>
                </a:solidFill>
                <a:latin typeface="Courier New"/>
                <a:cs typeface="Courier New"/>
              </a:rPr>
              <a:t>display:</a:t>
            </a:r>
            <a:r>
              <a:rPr dirty="0" sz="2000">
                <a:solidFill>
                  <a:srgbClr val="FA2500"/>
                </a:solidFill>
                <a:latin typeface="Courier New"/>
                <a:cs typeface="Courier New"/>
              </a:rPr>
              <a:t>	</a:t>
            </a:r>
            <a:r>
              <a:rPr dirty="0" sz="2000" spc="-10">
                <a:solidFill>
                  <a:srgbClr val="FA2500"/>
                </a:solidFill>
                <a:latin typeface="Courier New"/>
                <a:cs typeface="Courier New"/>
              </a:rPr>
              <a:t>table;</a:t>
            </a:r>
            <a:endParaRPr sz="2000">
              <a:latin typeface="Courier New"/>
              <a:cs typeface="Courier New"/>
            </a:endParaRPr>
          </a:p>
          <a:p>
            <a:pPr marL="65405">
              <a:lnSpc>
                <a:spcPct val="100000"/>
              </a:lnSpc>
              <a:spcBef>
                <a:spcPts val="640"/>
              </a:spcBef>
            </a:pPr>
            <a:r>
              <a:rPr dirty="0" sz="2000" spc="-50">
                <a:latin typeface="Courier New"/>
                <a:cs typeface="Courier New"/>
              </a:rPr>
              <a:t>}</a:t>
            </a:r>
            <a:endParaRPr sz="2000">
              <a:latin typeface="Courier New"/>
              <a:cs typeface="Courier New"/>
            </a:endParaRPr>
          </a:p>
          <a:p>
            <a:pPr marL="65405">
              <a:lnSpc>
                <a:spcPct val="100000"/>
              </a:lnSpc>
              <a:spcBef>
                <a:spcPts val="800"/>
              </a:spcBef>
              <a:tabLst>
                <a:tab pos="1132840" algn="l"/>
              </a:tabLst>
            </a:pPr>
            <a:r>
              <a:rPr dirty="0" sz="2000" spc="-10">
                <a:latin typeface="Courier New"/>
                <a:cs typeface="Courier New"/>
              </a:rPr>
              <a:t>mycell</a:t>
            </a:r>
            <a:r>
              <a:rPr dirty="0" sz="2000">
                <a:latin typeface="Courier New"/>
                <a:cs typeface="Courier New"/>
              </a:rPr>
              <a:t>	</a:t>
            </a:r>
            <a:r>
              <a:rPr dirty="0" sz="2000" spc="-50">
                <a:latin typeface="Courier New"/>
                <a:cs typeface="Courier New"/>
              </a:rPr>
              <a:t>{</a:t>
            </a:r>
            <a:endParaRPr sz="2000">
              <a:latin typeface="Courier New"/>
              <a:cs typeface="Courier New"/>
            </a:endParaRPr>
          </a:p>
          <a:p>
            <a:pPr marL="370840">
              <a:lnSpc>
                <a:spcPct val="100000"/>
              </a:lnSpc>
              <a:spcBef>
                <a:spcPts val="900"/>
              </a:spcBef>
              <a:tabLst>
                <a:tab pos="1742439" algn="l"/>
              </a:tabLst>
            </a:pPr>
            <a:r>
              <a:rPr dirty="0" sz="2000" spc="-10">
                <a:solidFill>
                  <a:srgbClr val="FA2500"/>
                </a:solidFill>
                <a:latin typeface="Courier New"/>
                <a:cs typeface="Courier New"/>
              </a:rPr>
              <a:t>display:</a:t>
            </a:r>
            <a:r>
              <a:rPr dirty="0" sz="2000">
                <a:solidFill>
                  <a:srgbClr val="FA2500"/>
                </a:solidFill>
                <a:latin typeface="Courier New"/>
                <a:cs typeface="Courier New"/>
              </a:rPr>
              <a:t>	table-</a:t>
            </a:r>
            <a:r>
              <a:rPr dirty="0" sz="2000" spc="-10">
                <a:solidFill>
                  <a:srgbClr val="FA2500"/>
                </a:solidFill>
                <a:latin typeface="Courier New"/>
                <a:cs typeface="Courier New"/>
              </a:rPr>
              <a:t>cell</a:t>
            </a:r>
            <a:r>
              <a:rPr dirty="0" sz="2000" spc="-10">
                <a:latin typeface="Courier New"/>
                <a:cs typeface="Courier New"/>
              </a:rPr>
              <a:t>;</a:t>
            </a:r>
            <a:endParaRPr sz="2000">
              <a:latin typeface="Courier New"/>
              <a:cs typeface="Courier New"/>
            </a:endParaRPr>
          </a:p>
          <a:p>
            <a:pPr marL="65405">
              <a:lnSpc>
                <a:spcPct val="100000"/>
              </a:lnSpc>
              <a:spcBef>
                <a:spcPts val="900"/>
              </a:spcBef>
            </a:pPr>
            <a:r>
              <a:rPr dirty="0" sz="2000" spc="-50">
                <a:latin typeface="Courier New"/>
                <a:cs typeface="Courier New"/>
              </a:rPr>
              <a:t>}</a:t>
            </a:r>
            <a:endParaRPr sz="20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352501" y="1288083"/>
            <a:ext cx="5542915" cy="7767320"/>
            <a:chOff x="6352501" y="1288083"/>
            <a:chExt cx="5542915" cy="776732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501" y="1288083"/>
              <a:ext cx="5542756" cy="7767241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3499" y="1320799"/>
              <a:ext cx="5422900" cy="7645400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386981" y="1279500"/>
            <a:ext cx="5542915" cy="7800340"/>
            <a:chOff x="386981" y="1279500"/>
            <a:chExt cx="5542915" cy="780034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6981" y="1279500"/>
              <a:ext cx="5542570" cy="779990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4499" y="1320799"/>
              <a:ext cx="5422900" cy="76708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BEISPIEL:</a:t>
            </a:r>
            <a:r>
              <a:rPr dirty="0" spc="40"/>
              <a:t> </a:t>
            </a:r>
            <a:r>
              <a:rPr dirty="0" spc="-10"/>
              <a:t>Katalogproduktion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358582" y="1168153"/>
            <a:ext cx="5577840" cy="7900034"/>
            <a:chOff x="358582" y="1168153"/>
            <a:chExt cx="5577840" cy="7900034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582" y="1168153"/>
              <a:ext cx="5577295" cy="7899796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099" y="1206499"/>
              <a:ext cx="5448300" cy="7772400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6219798" y="1168152"/>
            <a:ext cx="5587365" cy="7900034"/>
            <a:chOff x="6219798" y="1168152"/>
            <a:chExt cx="5587365" cy="7900034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9798" y="1168152"/>
              <a:ext cx="5587150" cy="789968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86499" y="1206499"/>
              <a:ext cx="5461000" cy="77724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/>
              <a:t>BEISPIEL:</a:t>
            </a:r>
            <a:r>
              <a:rPr dirty="0" sz="3650" spc="-5"/>
              <a:t> </a:t>
            </a:r>
            <a:r>
              <a:rPr dirty="0" sz="3650" spc="-10"/>
              <a:t>Layout-</a:t>
            </a:r>
            <a:r>
              <a:rPr dirty="0" sz="3650"/>
              <a:t>orientierte</a:t>
            </a:r>
            <a:r>
              <a:rPr dirty="0" sz="3650" spc="-15"/>
              <a:t> </a:t>
            </a:r>
            <a:r>
              <a:rPr dirty="0" sz="3650" spc="-30"/>
              <a:t>Web-to-</a:t>
            </a:r>
            <a:r>
              <a:rPr dirty="0" sz="3650"/>
              <a:t>Print</a:t>
            </a:r>
            <a:r>
              <a:rPr dirty="0" sz="3650" spc="-15"/>
              <a:t> </a:t>
            </a:r>
            <a:r>
              <a:rPr dirty="0" sz="3650" spc="-10"/>
              <a:t>Lösungen</a:t>
            </a:r>
            <a:endParaRPr sz="365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320835" y="1326184"/>
            <a:ext cx="5327650" cy="7583805"/>
            <a:chOff x="6320835" y="1326184"/>
            <a:chExt cx="5327650" cy="7583805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0835" y="1326184"/>
              <a:ext cx="5327148" cy="758362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8100" y="1358899"/>
              <a:ext cx="5194300" cy="7467600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403986" y="1326184"/>
            <a:ext cx="5423535" cy="7583805"/>
            <a:chOff x="403986" y="1326184"/>
            <a:chExt cx="5423535" cy="7583805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986" y="1326184"/>
              <a:ext cx="5423195" cy="758362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9900" y="1358899"/>
              <a:ext cx="5295900" cy="74676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650"/>
              <a:t>BEISPIEL:</a:t>
            </a:r>
            <a:r>
              <a:rPr dirty="0" sz="3650" spc="-45"/>
              <a:t> </a:t>
            </a:r>
            <a:r>
              <a:rPr dirty="0" sz="3650"/>
              <a:t>Satz</a:t>
            </a:r>
            <a:r>
              <a:rPr dirty="0" sz="3650" spc="-55"/>
              <a:t> </a:t>
            </a:r>
            <a:r>
              <a:rPr dirty="0" sz="3650"/>
              <a:t>aus</a:t>
            </a:r>
            <a:r>
              <a:rPr dirty="0" sz="3650" spc="-50"/>
              <a:t> </a:t>
            </a:r>
            <a:r>
              <a:rPr dirty="0" sz="3650"/>
              <a:t>DOCX</a:t>
            </a:r>
            <a:r>
              <a:rPr dirty="0" sz="3650" spc="-50"/>
              <a:t> </a:t>
            </a:r>
            <a:r>
              <a:rPr dirty="0" sz="3650"/>
              <a:t>-</a:t>
            </a:r>
            <a:r>
              <a:rPr dirty="0" sz="3650" spc="-55"/>
              <a:t> </a:t>
            </a:r>
            <a:r>
              <a:rPr dirty="0" sz="3650"/>
              <a:t>Internationale</a:t>
            </a:r>
            <a:r>
              <a:rPr dirty="0" sz="3650" spc="-50"/>
              <a:t> </a:t>
            </a:r>
            <a:r>
              <a:rPr dirty="0" sz="3650" spc="-10"/>
              <a:t>Studien</a:t>
            </a:r>
            <a:endParaRPr sz="365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6172587" y="1186483"/>
            <a:ext cx="5392420" cy="7616190"/>
            <a:chOff x="6172587" y="1186483"/>
            <a:chExt cx="5392420" cy="7616190"/>
          </a:xfrm>
        </p:grpSpPr>
        <p:pic>
          <p:nvPicPr>
            <p:cNvPr id="3" name="object 3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587" y="1186483"/>
              <a:ext cx="5392125" cy="7616023"/>
            </a:xfrm>
            <a:prstGeom prst="rect">
              <a:avLst/>
            </a:prstGeom>
          </p:spPr>
        </p:pic>
        <p:pic>
          <p:nvPicPr>
            <p:cNvPr id="4" name="object 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5699" y="1219200"/>
              <a:ext cx="5270500" cy="7493000"/>
            </a:xfrm>
            <a:prstGeom prst="rect">
              <a:avLst/>
            </a:prstGeom>
          </p:spPr>
        </p:pic>
      </p:grpSp>
      <p:grpSp>
        <p:nvGrpSpPr>
          <p:cNvPr id="5" name="object 5" descr=""/>
          <p:cNvGrpSpPr/>
          <p:nvPr/>
        </p:nvGrpSpPr>
        <p:grpSpPr>
          <a:xfrm>
            <a:off x="363103" y="1177818"/>
            <a:ext cx="5335270" cy="7633970"/>
            <a:chOff x="363103" y="1177818"/>
            <a:chExt cx="5335270" cy="7633970"/>
          </a:xfrm>
        </p:grpSpPr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103" y="1177818"/>
              <a:ext cx="5334712" cy="7633354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800" y="1219200"/>
              <a:ext cx="5207000" cy="7505700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BEISPIEL:</a:t>
            </a:r>
            <a:r>
              <a:rPr dirty="0" spc="-40"/>
              <a:t> </a:t>
            </a:r>
            <a:r>
              <a:rPr dirty="0" spc="-10"/>
              <a:t>Datenbank-</a:t>
            </a:r>
            <a:r>
              <a:rPr dirty="0"/>
              <a:t>basierte</a:t>
            </a:r>
            <a:r>
              <a:rPr dirty="0" spc="-45"/>
              <a:t> </a:t>
            </a:r>
            <a:r>
              <a:rPr dirty="0" spc="-10"/>
              <a:t>Publikationen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0600" y="2852420"/>
            <a:ext cx="10718165" cy="5549900"/>
          </a:xfrm>
          <a:prstGeom prst="rect">
            <a:avLst/>
          </a:prstGeom>
        </p:spPr>
        <p:txBody>
          <a:bodyPr wrap="square" lIns="0" tIns="220980" rIns="0" bIns="0" rtlCol="0" vert="horz">
            <a:spAutoFit/>
          </a:bodyPr>
          <a:lstStyle/>
          <a:p>
            <a:pPr marL="456565" indent="-443865">
              <a:lnSpc>
                <a:spcPct val="100000"/>
              </a:lnSpc>
              <a:spcBef>
                <a:spcPts val="1740"/>
              </a:spcBef>
              <a:buSzPct val="91666"/>
              <a:buChar char="•"/>
              <a:tabLst>
                <a:tab pos="456565" algn="l"/>
              </a:tabLst>
            </a:pPr>
            <a:r>
              <a:rPr dirty="0" sz="4800" spc="-20">
                <a:latin typeface="Noto Sans"/>
                <a:cs typeface="Noto Sans"/>
              </a:rPr>
              <a:t>https://print-</a:t>
            </a:r>
            <a:r>
              <a:rPr dirty="0" sz="4800" spc="-10">
                <a:latin typeface="Noto Sans"/>
                <a:cs typeface="Noto Sans"/>
              </a:rPr>
              <a:t>css.rocks</a:t>
            </a:r>
            <a:endParaRPr sz="4800">
              <a:latin typeface="Noto Sans"/>
              <a:cs typeface="Noto Sans"/>
            </a:endParaRPr>
          </a:p>
          <a:p>
            <a:pPr marL="456565" indent="-443865">
              <a:lnSpc>
                <a:spcPct val="100000"/>
              </a:lnSpc>
              <a:spcBef>
                <a:spcPts val="1640"/>
              </a:spcBef>
              <a:buSzPct val="91666"/>
              <a:buChar char="•"/>
              <a:tabLst>
                <a:tab pos="456565" algn="l"/>
              </a:tabLst>
            </a:pPr>
            <a:r>
              <a:rPr dirty="0" sz="4800" spc="-10">
                <a:latin typeface="Noto Sans"/>
                <a:cs typeface="Noto Sans"/>
              </a:rPr>
              <a:t>Tutorial</a:t>
            </a:r>
            <a:endParaRPr sz="4800">
              <a:latin typeface="Noto Sans"/>
              <a:cs typeface="Noto Sans"/>
            </a:endParaRPr>
          </a:p>
          <a:p>
            <a:pPr marL="457200" marR="5080" indent="-444500">
              <a:lnSpc>
                <a:spcPct val="112799"/>
              </a:lnSpc>
              <a:spcBef>
                <a:spcPts val="900"/>
              </a:spcBef>
              <a:buSzPct val="91666"/>
              <a:buChar char="•"/>
              <a:tabLst>
                <a:tab pos="457200" algn="l"/>
              </a:tabLst>
            </a:pPr>
            <a:r>
              <a:rPr dirty="0" sz="4800">
                <a:latin typeface="Noto Sans"/>
                <a:cs typeface="Noto Sans"/>
              </a:rPr>
              <a:t>Übersicht</a:t>
            </a:r>
            <a:r>
              <a:rPr dirty="0" sz="4800" spc="-140">
                <a:latin typeface="Noto Sans"/>
                <a:cs typeface="Noto Sans"/>
              </a:rPr>
              <a:t> </a:t>
            </a:r>
            <a:r>
              <a:rPr dirty="0" sz="4800">
                <a:latin typeface="Noto Sans"/>
                <a:cs typeface="Noto Sans"/>
              </a:rPr>
              <a:t>über</a:t>
            </a:r>
            <a:r>
              <a:rPr dirty="0" sz="4800" spc="-135">
                <a:latin typeface="Noto Sans"/>
                <a:cs typeface="Noto Sans"/>
              </a:rPr>
              <a:t> </a:t>
            </a:r>
            <a:r>
              <a:rPr dirty="0" sz="4800">
                <a:latin typeface="Noto Sans"/>
                <a:cs typeface="Noto Sans"/>
              </a:rPr>
              <a:t>alle</a:t>
            </a:r>
            <a:r>
              <a:rPr dirty="0" sz="4800" spc="-135">
                <a:latin typeface="Noto Sans"/>
                <a:cs typeface="Noto Sans"/>
              </a:rPr>
              <a:t> </a:t>
            </a:r>
            <a:r>
              <a:rPr dirty="0" sz="4800">
                <a:latin typeface="Noto Sans"/>
                <a:cs typeface="Noto Sans"/>
              </a:rPr>
              <a:t>Tools,</a:t>
            </a:r>
            <a:r>
              <a:rPr dirty="0" sz="4800" spc="-135">
                <a:latin typeface="Noto Sans"/>
                <a:cs typeface="Noto Sans"/>
              </a:rPr>
              <a:t> </a:t>
            </a:r>
            <a:r>
              <a:rPr dirty="0" sz="4800" spc="-10">
                <a:latin typeface="Noto Sans"/>
                <a:cs typeface="Noto Sans"/>
              </a:rPr>
              <a:t>Konverter </a:t>
            </a:r>
            <a:r>
              <a:rPr dirty="0" sz="4800">
                <a:latin typeface="Noto Sans"/>
                <a:cs typeface="Noto Sans"/>
              </a:rPr>
              <a:t>und</a:t>
            </a:r>
            <a:r>
              <a:rPr dirty="0" sz="4800" spc="-5">
                <a:latin typeface="Noto Sans"/>
                <a:cs typeface="Noto Sans"/>
              </a:rPr>
              <a:t> </a:t>
            </a:r>
            <a:r>
              <a:rPr dirty="0" sz="4800" spc="-10">
                <a:latin typeface="Noto Sans"/>
                <a:cs typeface="Noto Sans"/>
              </a:rPr>
              <a:t>Services</a:t>
            </a:r>
            <a:endParaRPr sz="4800">
              <a:latin typeface="Noto Sans"/>
              <a:cs typeface="Noto Sans"/>
            </a:endParaRPr>
          </a:p>
          <a:p>
            <a:pPr marL="456565" indent="-443865">
              <a:lnSpc>
                <a:spcPct val="100000"/>
              </a:lnSpc>
              <a:spcBef>
                <a:spcPts val="1639"/>
              </a:spcBef>
              <a:buSzPct val="91666"/>
              <a:buChar char="•"/>
              <a:tabLst>
                <a:tab pos="456565" algn="l"/>
              </a:tabLst>
            </a:pPr>
            <a:r>
              <a:rPr dirty="0" sz="4800" spc="-10">
                <a:latin typeface="Noto Sans"/>
                <a:cs typeface="Noto Sans"/>
              </a:rPr>
              <a:t>Referenzen</a:t>
            </a:r>
            <a:r>
              <a:rPr dirty="0" sz="4800" spc="-114">
                <a:latin typeface="Noto Sans"/>
                <a:cs typeface="Noto Sans"/>
              </a:rPr>
              <a:t> </a:t>
            </a:r>
            <a:r>
              <a:rPr dirty="0" sz="4800">
                <a:latin typeface="Noto Sans"/>
                <a:cs typeface="Noto Sans"/>
              </a:rPr>
              <a:t>und</a:t>
            </a:r>
            <a:r>
              <a:rPr dirty="0" sz="4800" spc="-110">
                <a:latin typeface="Noto Sans"/>
                <a:cs typeface="Noto Sans"/>
              </a:rPr>
              <a:t> </a:t>
            </a:r>
            <a:r>
              <a:rPr dirty="0" sz="4800" spc="-10">
                <a:latin typeface="Noto Sans"/>
                <a:cs typeface="Noto Sans"/>
              </a:rPr>
              <a:t>Samples</a:t>
            </a:r>
            <a:endParaRPr sz="4800">
              <a:latin typeface="Noto Sans"/>
              <a:cs typeface="Noto Sans"/>
            </a:endParaRPr>
          </a:p>
          <a:p>
            <a:pPr marL="456565" indent="-443865">
              <a:lnSpc>
                <a:spcPct val="100000"/>
              </a:lnSpc>
              <a:spcBef>
                <a:spcPts val="1639"/>
              </a:spcBef>
              <a:buSzPct val="91666"/>
              <a:buChar char="•"/>
              <a:tabLst>
                <a:tab pos="456565" algn="l"/>
              </a:tabLst>
            </a:pPr>
            <a:r>
              <a:rPr dirty="0" sz="4800">
                <a:latin typeface="Noto Sans"/>
                <a:cs typeface="Noto Sans"/>
              </a:rPr>
              <a:t>Diskussion,</a:t>
            </a:r>
            <a:r>
              <a:rPr dirty="0" sz="4800" spc="-100">
                <a:latin typeface="Noto Sans"/>
                <a:cs typeface="Noto Sans"/>
              </a:rPr>
              <a:t> </a:t>
            </a:r>
            <a:r>
              <a:rPr dirty="0" sz="4800" spc="-20">
                <a:latin typeface="Noto Sans"/>
                <a:cs typeface="Noto Sans"/>
              </a:rPr>
              <a:t>Blog</a:t>
            </a:r>
            <a:endParaRPr sz="4800">
              <a:latin typeface="Noto Sans"/>
              <a:cs typeface="Noto San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print-</a:t>
            </a:r>
            <a:r>
              <a:rPr dirty="0"/>
              <a:t>css.rocks</a:t>
            </a:r>
            <a:r>
              <a:rPr dirty="0" spc="-140"/>
              <a:t> </a:t>
            </a:r>
            <a:r>
              <a:rPr dirty="0" spc="-10"/>
              <a:t>Projekt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0600" y="4818583"/>
            <a:ext cx="131445" cy="1625600"/>
          </a:xfrm>
          <a:prstGeom prst="rect">
            <a:avLst/>
          </a:prstGeom>
        </p:spPr>
        <p:txBody>
          <a:bodyPr wrap="square" lIns="0" tIns="21018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55"/>
              </a:spcBef>
            </a:pPr>
            <a:r>
              <a:rPr dirty="0" sz="2200" spc="-50">
                <a:latin typeface="Noto Sans"/>
                <a:cs typeface="Noto Sans"/>
              </a:rPr>
              <a:t>•</a:t>
            </a:r>
            <a:endParaRPr sz="2200">
              <a:latin typeface="Noto Sans"/>
              <a:cs typeface="Noto Sans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2200" spc="-50">
                <a:latin typeface="Noto Sans"/>
                <a:cs typeface="Noto Sans"/>
              </a:rPr>
              <a:t>•</a:t>
            </a:r>
            <a:endParaRPr sz="2200">
              <a:latin typeface="Noto Sans"/>
              <a:cs typeface="Noto Sans"/>
            </a:endParaRPr>
          </a:p>
          <a:p>
            <a:pPr marL="12700">
              <a:lnSpc>
                <a:spcPct val="100000"/>
              </a:lnSpc>
              <a:spcBef>
                <a:spcPts val="1560"/>
              </a:spcBef>
            </a:pPr>
            <a:r>
              <a:rPr dirty="0" sz="2200" spc="-50">
                <a:latin typeface="Noto Sans"/>
                <a:cs typeface="Noto Sans"/>
              </a:rPr>
              <a:t>•</a:t>
            </a:r>
            <a:endParaRPr sz="2200">
              <a:latin typeface="Noto Sans"/>
              <a:cs typeface="Noto Sans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435100" y="4836159"/>
            <a:ext cx="10228580" cy="1625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45800"/>
              </a:lnSpc>
              <a:spcBef>
                <a:spcPts val="100"/>
              </a:spcBef>
            </a:pPr>
            <a:r>
              <a:rPr dirty="0" sz="2400" spc="-10">
                <a:latin typeface="Noto Sans"/>
                <a:cs typeface="Noto Sans"/>
              </a:rPr>
              <a:t>https://</a:t>
            </a:r>
            <a:r>
              <a:rPr dirty="0" sz="2400" spc="-10">
                <a:latin typeface="Noto Sans"/>
                <a:cs typeface="Noto Sans"/>
                <a:hlinkClick r:id="rId2"/>
              </a:rPr>
              <a:t>www.onkopedia.com/de/onkopedia/guidelines/magenkarzinom</a:t>
            </a:r>
            <a:r>
              <a:rPr dirty="0" sz="2400" spc="-10">
                <a:latin typeface="Noto Sans"/>
                <a:cs typeface="Noto Sans"/>
              </a:rPr>
              <a:t> </a:t>
            </a:r>
            <a:r>
              <a:rPr dirty="0" sz="2400" spc="-20">
                <a:latin typeface="Noto Sans"/>
                <a:cs typeface="Noto Sans"/>
              </a:rPr>
              <a:t>https://github.com/zopyx/tekom-2017-css-paged-</a:t>
            </a:r>
            <a:r>
              <a:rPr dirty="0" sz="2400" spc="-10">
                <a:latin typeface="Noto Sans"/>
                <a:cs typeface="Noto Sans"/>
              </a:rPr>
              <a:t>media-tutorial https://print-css.rocks</a:t>
            </a:r>
            <a:endParaRPr sz="2400">
              <a:latin typeface="Noto Sans"/>
              <a:cs typeface="Noto Sans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Live-</a:t>
            </a:r>
            <a:r>
              <a:rPr dirty="0"/>
              <a:t>Coding</a:t>
            </a:r>
            <a:r>
              <a:rPr dirty="0" spc="-25"/>
              <a:t> </a:t>
            </a:r>
            <a:r>
              <a:rPr dirty="0"/>
              <a:t>am</a:t>
            </a:r>
            <a:r>
              <a:rPr dirty="0" spc="-25"/>
              <a:t> </a:t>
            </a:r>
            <a:r>
              <a:rPr dirty="0"/>
              <a:t>Beispiel</a:t>
            </a:r>
            <a:r>
              <a:rPr dirty="0" spc="-25"/>
              <a:t> </a:t>
            </a:r>
            <a:r>
              <a:rPr dirty="0" spc="-10"/>
              <a:t>onkopedia.com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990600" y="2872943"/>
            <a:ext cx="10939780" cy="5499100"/>
          </a:xfrm>
          <a:prstGeom prst="rect">
            <a:avLst/>
          </a:prstGeom>
        </p:spPr>
        <p:txBody>
          <a:bodyPr wrap="square" lIns="0" tIns="225425" rIns="0" bIns="0" rtlCol="0" vert="horz">
            <a:spAutoFit/>
          </a:bodyPr>
          <a:lstStyle/>
          <a:p>
            <a:pPr marL="443865" indent="-431165">
              <a:lnSpc>
                <a:spcPct val="100000"/>
              </a:lnSpc>
              <a:spcBef>
                <a:spcPts val="1775"/>
              </a:spcBef>
              <a:buSzPct val="91304"/>
              <a:buChar char="•"/>
              <a:tabLst>
                <a:tab pos="443865" algn="l"/>
              </a:tabLst>
            </a:pPr>
            <a:r>
              <a:rPr dirty="0" sz="4600" spc="-20">
                <a:latin typeface="Noto Sans"/>
                <a:cs typeface="Noto Sans"/>
                <a:hlinkClick r:id="rId2"/>
              </a:rPr>
              <a:t>www.print-</a:t>
            </a:r>
            <a:r>
              <a:rPr dirty="0" sz="4600" spc="-10">
                <a:latin typeface="Noto Sans"/>
                <a:cs typeface="Noto Sans"/>
                <a:hlinkClick r:id="rId2"/>
              </a:rPr>
              <a:t>css.rocks</a:t>
            </a:r>
            <a:endParaRPr sz="4600">
              <a:latin typeface="Noto Sans"/>
              <a:cs typeface="Noto Sans"/>
            </a:endParaRPr>
          </a:p>
          <a:p>
            <a:pPr marL="443865" indent="-431165">
              <a:lnSpc>
                <a:spcPct val="100000"/>
              </a:lnSpc>
              <a:spcBef>
                <a:spcPts val="1680"/>
              </a:spcBef>
              <a:buSzPct val="91304"/>
              <a:buChar char="•"/>
              <a:tabLst>
                <a:tab pos="443865" algn="l"/>
              </a:tabLst>
            </a:pPr>
            <a:r>
              <a:rPr dirty="0" sz="4600" spc="-20">
                <a:latin typeface="Noto Sans"/>
                <a:cs typeface="Noto Sans"/>
                <a:hlinkClick r:id="rId3"/>
              </a:rPr>
              <a:t>www.print-</a:t>
            </a:r>
            <a:r>
              <a:rPr dirty="0" sz="4600" spc="-10">
                <a:latin typeface="Noto Sans"/>
                <a:cs typeface="Noto Sans"/>
                <a:hlinkClick r:id="rId3"/>
              </a:rPr>
              <a:t>css.de</a:t>
            </a:r>
            <a:endParaRPr sz="4600">
              <a:latin typeface="Noto Sans"/>
              <a:cs typeface="Noto Sans"/>
            </a:endParaRPr>
          </a:p>
          <a:p>
            <a:pPr marL="443865" indent="-431165">
              <a:lnSpc>
                <a:spcPct val="100000"/>
              </a:lnSpc>
              <a:spcBef>
                <a:spcPts val="1680"/>
              </a:spcBef>
              <a:buSzPct val="91304"/>
              <a:buChar char="•"/>
              <a:tabLst>
                <a:tab pos="443865" algn="l"/>
              </a:tabLst>
            </a:pPr>
            <a:r>
              <a:rPr dirty="0" sz="4600" spc="-20">
                <a:latin typeface="Noto Sans"/>
                <a:cs typeface="Noto Sans"/>
                <a:hlinkClick r:id="rId4"/>
              </a:rPr>
              <a:t>www.content-</a:t>
            </a:r>
            <a:r>
              <a:rPr dirty="0" sz="4600" spc="-10">
                <a:latin typeface="Noto Sans"/>
                <a:cs typeface="Noto Sans"/>
                <a:hlinkClick r:id="rId4"/>
              </a:rPr>
              <a:t>gemeinsam-erstellen.de</a:t>
            </a:r>
            <a:endParaRPr sz="4600">
              <a:latin typeface="Noto Sans"/>
              <a:cs typeface="Noto Sans"/>
            </a:endParaRPr>
          </a:p>
          <a:p>
            <a:pPr marL="443865" indent="-431165">
              <a:lnSpc>
                <a:spcPct val="100000"/>
              </a:lnSpc>
              <a:spcBef>
                <a:spcPts val="1580"/>
              </a:spcBef>
              <a:buSzPct val="91304"/>
              <a:buChar char="•"/>
              <a:tabLst>
                <a:tab pos="443865" algn="l"/>
              </a:tabLst>
            </a:pPr>
            <a:r>
              <a:rPr dirty="0" sz="4600" spc="-25">
                <a:latin typeface="Noto Sans"/>
                <a:cs typeface="Noto Sans"/>
                <a:hlinkClick r:id="rId5"/>
              </a:rPr>
              <a:t>www.xml-</a:t>
            </a:r>
            <a:r>
              <a:rPr dirty="0" sz="4600" spc="-10">
                <a:latin typeface="Noto Sans"/>
                <a:cs typeface="Noto Sans"/>
                <a:hlinkClick r:id="rId5"/>
              </a:rPr>
              <a:t>director.info</a:t>
            </a:r>
            <a:endParaRPr sz="4600">
              <a:latin typeface="Noto Sans"/>
              <a:cs typeface="Noto Sans"/>
            </a:endParaRPr>
          </a:p>
          <a:p>
            <a:pPr marL="443865" indent="-431165">
              <a:lnSpc>
                <a:spcPct val="100000"/>
              </a:lnSpc>
              <a:spcBef>
                <a:spcPts val="1680"/>
              </a:spcBef>
              <a:buSzPct val="91304"/>
              <a:buChar char="•"/>
              <a:tabLst>
                <a:tab pos="443865" algn="l"/>
              </a:tabLst>
            </a:pPr>
            <a:r>
              <a:rPr dirty="0" sz="4600" spc="-20">
                <a:latin typeface="Noto Sans"/>
                <a:cs typeface="Noto Sans"/>
                <a:hlinkClick r:id="rId6"/>
              </a:rPr>
              <a:t>www.produce-</a:t>
            </a:r>
            <a:r>
              <a:rPr dirty="0" sz="4600" spc="-10">
                <a:latin typeface="Noto Sans"/>
                <a:cs typeface="Noto Sans"/>
                <a:hlinkClick r:id="rId6"/>
              </a:rPr>
              <a:t>and-publish.de</a:t>
            </a:r>
            <a:endParaRPr sz="4600">
              <a:latin typeface="Noto Sans"/>
              <a:cs typeface="Noto Sans"/>
            </a:endParaRPr>
          </a:p>
          <a:p>
            <a:pPr marL="443865" indent="-431165">
              <a:lnSpc>
                <a:spcPct val="100000"/>
              </a:lnSpc>
              <a:spcBef>
                <a:spcPts val="1680"/>
              </a:spcBef>
              <a:buSzPct val="91304"/>
              <a:buChar char="•"/>
              <a:tabLst>
                <a:tab pos="443865" algn="l"/>
              </a:tabLst>
            </a:pPr>
            <a:r>
              <a:rPr dirty="0" sz="4600" spc="-10">
                <a:latin typeface="Noto Sans"/>
                <a:cs typeface="Noto Sans"/>
                <a:hlinkClick r:id="rId7"/>
              </a:rPr>
              <a:t>www.zopyx.de</a:t>
            </a:r>
            <a:endParaRPr sz="4600">
              <a:latin typeface="Noto Sans"/>
              <a:cs typeface="Noto Sans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"/>
              <a:t>Links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2025-05-23T14:40:14Z</dcterms:created>
  <dcterms:modified xsi:type="dcterms:W3CDTF">2025-05-23T14:40:14Z</dcterms:modified>
</cp:coreProperties>
</file>