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0" r:id="rId3"/>
    <p:sldId id="323" r:id="rId4"/>
    <p:sldId id="324" r:id="rId5"/>
    <p:sldId id="325" r:id="rId6"/>
    <p:sldId id="327" r:id="rId7"/>
    <p:sldId id="326" r:id="rId8"/>
    <p:sldId id="305" r:id="rId9"/>
    <p:sldId id="264" r:id="rId10"/>
    <p:sldId id="263" r:id="rId11"/>
    <p:sldId id="265" r:id="rId12"/>
    <p:sldId id="320" r:id="rId13"/>
    <p:sldId id="285" r:id="rId14"/>
    <p:sldId id="291" r:id="rId15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94" d="100"/>
          <a:sy n="94" d="100"/>
        </p:scale>
        <p:origin x="-656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07767" y="5925949"/>
            <a:ext cx="1944318" cy="860802"/>
          </a:xfrm>
          <a:prstGeom prst="rect">
            <a:avLst/>
          </a:prstGeom>
        </p:spPr>
      </p:pic>
      <p:sp>
        <p:nvSpPr>
          <p:cNvPr id="13" name="Rechteckige Legende 12"/>
          <p:cNvSpPr/>
          <p:nvPr userDrawn="1"/>
        </p:nvSpPr>
        <p:spPr>
          <a:xfrm>
            <a:off x="2590799" y="2805148"/>
            <a:ext cx="5939368" cy="1650812"/>
          </a:xfrm>
          <a:prstGeom prst="wedgeRectCallout">
            <a:avLst>
              <a:gd name="adj1" fmla="val -33429"/>
              <a:gd name="adj2" fmla="val 100397"/>
            </a:avLst>
          </a:prstGeom>
          <a:noFill/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0000" tIns="280800" rIns="180000" bIns="280800" rtlCol="0" anchor="ctr"/>
          <a:lstStyle/>
          <a:p>
            <a:pPr algn="l"/>
            <a:r>
              <a:rPr lang="de-DE" sz="3200" dirty="0" err="1" smtClean="0"/>
              <a:t>Produce</a:t>
            </a:r>
            <a:r>
              <a:rPr lang="de-DE" sz="3200" dirty="0" smtClean="0"/>
              <a:t> &amp; </a:t>
            </a:r>
            <a:r>
              <a:rPr lang="de-DE" sz="3200" dirty="0" err="1" smtClean="0"/>
              <a:t>Publish</a:t>
            </a:r>
            <a:r>
              <a:rPr lang="de-DE" sz="3200" dirty="0" smtClean="0"/>
              <a:t/>
            </a:r>
            <a:br>
              <a:rPr lang="de-DE" sz="3200" dirty="0" smtClean="0"/>
            </a:br>
            <a:r>
              <a:rPr lang="de-DE" sz="2400" dirty="0" smtClean="0"/>
              <a:t>Single-Source Multi-Channel </a:t>
            </a:r>
            <a:br>
              <a:rPr lang="de-DE" sz="2400" dirty="0" smtClean="0"/>
            </a:br>
            <a:r>
              <a:rPr lang="de-DE" sz="2400" dirty="0" smtClean="0"/>
              <a:t>Publishing</a:t>
            </a:r>
            <a:r>
              <a:rPr lang="de-DE" sz="2400" baseline="0" dirty="0" smtClean="0"/>
              <a:t> mit </a:t>
            </a:r>
            <a:r>
              <a:rPr lang="de-DE" sz="2400" baseline="0" dirty="0" err="1" smtClean="0"/>
              <a:t>Plone</a:t>
            </a:r>
            <a:endParaRPr lang="de-DE" sz="2400" baseline="0" dirty="0" smtClean="0"/>
          </a:p>
          <a:p>
            <a:pPr algn="r"/>
            <a:r>
              <a:rPr lang="de-DE" baseline="0" dirty="0" smtClean="0"/>
              <a:t>von Andreas Jung</a:t>
            </a:r>
            <a:endParaRPr lang="de-DE" dirty="0"/>
          </a:p>
        </p:txBody>
      </p:sp>
      <p:sp>
        <p:nvSpPr>
          <p:cNvPr id="17" name="Rechteckige Legende 16"/>
          <p:cNvSpPr/>
          <p:nvPr userDrawn="1"/>
        </p:nvSpPr>
        <p:spPr>
          <a:xfrm>
            <a:off x="577849" y="385233"/>
            <a:ext cx="5274733" cy="1492249"/>
          </a:xfrm>
          <a:prstGeom prst="wedgeRectCallout">
            <a:avLst>
              <a:gd name="adj1" fmla="val 33396"/>
              <a:gd name="adj2" fmla="val 95432"/>
            </a:avLst>
          </a:prstGeom>
          <a:noFill/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0000" tIns="93600" rIns="180000" bIns="93600" rtlCol="0" anchor="ctr"/>
          <a:lstStyle/>
          <a:p>
            <a:pPr algn="l"/>
            <a:r>
              <a:rPr lang="de-DE" sz="2400" dirty="0" smtClean="0"/>
              <a:t>Die Autorenumgebung für</a:t>
            </a:r>
            <a:r>
              <a:rPr lang="de-DE" sz="2400" baseline="0" dirty="0" smtClean="0"/>
              <a:t> hochwertige PDF-Dokumente, </a:t>
            </a:r>
            <a:r>
              <a:rPr lang="de-DE" sz="2400" baseline="0" dirty="0" err="1" smtClean="0"/>
              <a:t>e-Books</a:t>
            </a:r>
            <a:r>
              <a:rPr lang="de-DE" sz="2400" baseline="0" dirty="0" smtClean="0"/>
              <a:t> und Office-Formate</a:t>
            </a: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3815793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07767" y="5925949"/>
            <a:ext cx="1944318" cy="860802"/>
          </a:xfrm>
          <a:prstGeom prst="rect">
            <a:avLst/>
          </a:prstGeom>
        </p:spPr>
      </p:pic>
      <p:sp>
        <p:nvSpPr>
          <p:cNvPr id="13" name="Rechteckige Legende 12"/>
          <p:cNvSpPr/>
          <p:nvPr userDrawn="1"/>
        </p:nvSpPr>
        <p:spPr>
          <a:xfrm>
            <a:off x="4985794" y="2591192"/>
            <a:ext cx="4003689" cy="2090911"/>
          </a:xfrm>
          <a:prstGeom prst="wedgeRectCallout">
            <a:avLst>
              <a:gd name="adj1" fmla="val -33429"/>
              <a:gd name="adj2" fmla="val 85532"/>
            </a:avLst>
          </a:prstGeom>
          <a:noFill/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0000" tIns="280800" rIns="180000" bIns="280800" rtlCol="0" anchor="ctr"/>
          <a:lstStyle/>
          <a:p>
            <a:pPr algn="l"/>
            <a:r>
              <a:rPr lang="de-DE" sz="3200" dirty="0" smtClean="0"/>
              <a:t>Ein medizinisches Fachportal auf Basis</a:t>
            </a:r>
            <a:r>
              <a:rPr lang="de-DE" sz="3200" baseline="0" dirty="0" smtClean="0"/>
              <a:t> von Plone</a:t>
            </a:r>
            <a:endParaRPr lang="de-DE" sz="1600" dirty="0" smtClean="0"/>
          </a:p>
          <a:p>
            <a:pPr algn="r"/>
            <a:r>
              <a:rPr lang="de-DE" baseline="0" dirty="0" smtClean="0"/>
              <a:t>von Andreas Jung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76139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624"/>
            <a:ext cx="8229600" cy="1143000"/>
          </a:xfrm>
        </p:spPr>
        <p:txBody>
          <a:bodyPr>
            <a:normAutofit/>
          </a:bodyPr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39056"/>
            <a:ext cx="8229600" cy="4525963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43821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 und Inhalt">
    <p:bg>
      <p:bgPr>
        <a:solidFill>
          <a:schemeClr val="bg1">
            <a:alpha val="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624"/>
            <a:ext cx="8229600" cy="1143000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0090"/>
                </a:solidFill>
              </a:defRPr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6" name="Textfeld 5"/>
          <p:cNvSpPr txBox="1"/>
          <p:nvPr userDrawn="1"/>
        </p:nvSpPr>
        <p:spPr>
          <a:xfrm>
            <a:off x="3124200" y="6363728"/>
            <a:ext cx="289560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dirty="0" smtClean="0">
                <a:solidFill>
                  <a:schemeClr val="bg1">
                    <a:lumMod val="50000"/>
                  </a:schemeClr>
                </a:solidFill>
              </a:rPr>
              <a:t>Andreas Jung – </a:t>
            </a:r>
            <a:r>
              <a:rPr lang="de-DE" sz="1200" dirty="0" err="1" smtClean="0">
                <a:solidFill>
                  <a:schemeClr val="bg1">
                    <a:lumMod val="50000"/>
                  </a:schemeClr>
                </a:solidFill>
              </a:rPr>
              <a:t>www.zopyx.de</a:t>
            </a:r>
            <a:endParaRPr lang="de-DE" sz="12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Bild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07767" y="5925949"/>
            <a:ext cx="1944318" cy="860802"/>
          </a:xfrm>
          <a:prstGeom prst="rect">
            <a:avLst/>
          </a:prstGeom>
        </p:spPr>
      </p:pic>
      <p:sp>
        <p:nvSpPr>
          <p:cNvPr id="9" name="Textfeld 8"/>
          <p:cNvSpPr txBox="1"/>
          <p:nvPr userDrawn="1"/>
        </p:nvSpPr>
        <p:spPr>
          <a:xfrm>
            <a:off x="457200" y="6363728"/>
            <a:ext cx="253200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de-DE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World Plone Day 2013, Köln</a:t>
            </a:r>
            <a:endParaRPr lang="de-DE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467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1921065"/>
            <a:ext cx="7772400" cy="1362075"/>
          </a:xfrm>
        </p:spPr>
        <p:txBody>
          <a:bodyPr anchor="ctr">
            <a:noAutofit/>
          </a:bodyPr>
          <a:lstStyle>
            <a:lvl1pPr algn="ctr">
              <a:defRPr sz="5400" b="1" cap="none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31738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42755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png"/><Relationship Id="rId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F34674-7400-0A41-889B-E450B42869FF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7" name="Bild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552094"/>
          </a:xfrm>
          <a:prstGeom prst="rect">
            <a:avLst/>
          </a:prstGeom>
        </p:spPr>
      </p:pic>
      <p:pic>
        <p:nvPicPr>
          <p:cNvPr id="8" name="Bild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7767" y="5925949"/>
            <a:ext cx="1944318" cy="860802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3124200" y="6363728"/>
            <a:ext cx="289560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dirty="0" smtClean="0">
                <a:solidFill>
                  <a:schemeClr val="bg1">
                    <a:lumMod val="50000"/>
                  </a:schemeClr>
                </a:solidFill>
              </a:rPr>
              <a:t>Andreas Jung – </a:t>
            </a:r>
            <a:r>
              <a:rPr lang="de-DE" sz="1200" dirty="0" err="1" smtClean="0">
                <a:solidFill>
                  <a:schemeClr val="bg1">
                    <a:lumMod val="50000"/>
                  </a:schemeClr>
                </a:solidFill>
              </a:rPr>
              <a:t>www.zopyx.de</a:t>
            </a:r>
            <a:endParaRPr lang="de-DE" sz="12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457200" y="6363728"/>
            <a:ext cx="253200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de-DE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World Plone Day 2013, Köln</a:t>
            </a:r>
            <a:endParaRPr lang="de-DE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909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55" r:id="rId4"/>
    <p:sldLayoutId id="2147483651" r:id="rId5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 descr="Fotolia_24723352_M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5" t="42009" r="14336"/>
          <a:stretch/>
        </p:blipFill>
        <p:spPr>
          <a:xfrm>
            <a:off x="-1" y="-1"/>
            <a:ext cx="4689629" cy="5539089"/>
          </a:xfrm>
          <a:prstGeom prst="rect">
            <a:avLst/>
          </a:prstGeom>
        </p:spPr>
      </p:pic>
      <p:pic>
        <p:nvPicPr>
          <p:cNvPr id="4" name="Bild 3" descr="docs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764" y="270199"/>
            <a:ext cx="2355029" cy="1453722"/>
          </a:xfrm>
          <a:prstGeom prst="rect">
            <a:avLst/>
          </a:prstGeom>
        </p:spPr>
      </p:pic>
      <p:pic>
        <p:nvPicPr>
          <p:cNvPr id="2" name="Bild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9628" y="534540"/>
            <a:ext cx="4454372" cy="154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6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Andreas Jung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39057"/>
            <a:ext cx="8229600" cy="4074226"/>
          </a:xfrm>
        </p:spPr>
        <p:txBody>
          <a:bodyPr>
            <a:normAutofit/>
          </a:bodyPr>
          <a:lstStyle/>
          <a:p>
            <a:r>
              <a:rPr lang="de-DE" dirty="0" smtClean="0"/>
              <a:t>Python, </a:t>
            </a:r>
            <a:r>
              <a:rPr lang="de-DE" dirty="0" err="1" smtClean="0"/>
              <a:t>Zope</a:t>
            </a:r>
            <a:r>
              <a:rPr lang="de-DE" dirty="0" smtClean="0"/>
              <a:t> &amp; Plone Entwickler seit Urzeiten</a:t>
            </a:r>
          </a:p>
          <a:p>
            <a:r>
              <a:rPr lang="de-DE" dirty="0" smtClean="0"/>
              <a:t>GF ZOPYX Limited, Tübingen</a:t>
            </a:r>
          </a:p>
          <a:p>
            <a:r>
              <a:rPr lang="de-DE" smtClean="0"/>
              <a:t>Tätigkeitsschwerpunkte</a:t>
            </a:r>
            <a:endParaRPr lang="de-DE" dirty="0" smtClean="0"/>
          </a:p>
          <a:p>
            <a:pPr lvl="1"/>
            <a:r>
              <a:rPr lang="de-DE" dirty="0" smtClean="0"/>
              <a:t>Python, </a:t>
            </a:r>
            <a:r>
              <a:rPr lang="de-DE" dirty="0" err="1" smtClean="0"/>
              <a:t>Zope</a:t>
            </a:r>
            <a:r>
              <a:rPr lang="de-DE" dirty="0" smtClean="0"/>
              <a:t>, Plone</a:t>
            </a:r>
          </a:p>
          <a:p>
            <a:pPr lvl="1"/>
            <a:r>
              <a:rPr lang="de-DE" dirty="0" smtClean="0"/>
              <a:t>Electronic Publishing</a:t>
            </a:r>
          </a:p>
          <a:p>
            <a:pPr lvl="1"/>
            <a:r>
              <a:rPr lang="de-DE" dirty="0"/>
              <a:t>Software-Entwicklung &amp; Beratung</a:t>
            </a:r>
          </a:p>
          <a:p>
            <a:pPr marL="457200" lvl="1" indent="0">
              <a:buNone/>
            </a:pP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06615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Was ist </a:t>
            </a:r>
            <a:r>
              <a:rPr lang="de-DE" dirty="0" err="1" smtClean="0"/>
              <a:t>Onkopedia</a:t>
            </a:r>
            <a:r>
              <a:rPr lang="de-DE" dirty="0" smtClean="0"/>
              <a:t>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39057"/>
            <a:ext cx="8229600" cy="4074226"/>
          </a:xfrm>
        </p:spPr>
        <p:txBody>
          <a:bodyPr>
            <a:normAutofit lnSpcReduction="10000"/>
          </a:bodyPr>
          <a:lstStyle/>
          <a:p>
            <a:r>
              <a:rPr lang="de-DE" b="1" dirty="0" smtClean="0">
                <a:solidFill>
                  <a:srgbClr val="F79646"/>
                </a:solidFill>
              </a:rPr>
              <a:t>www.dgho-onkopedia.de</a:t>
            </a:r>
          </a:p>
          <a:p>
            <a:r>
              <a:rPr lang="de-DE" dirty="0" smtClean="0"/>
              <a:t>Medizinisches Fachportal mit Behandlungs- und Diagnoseleitlinien zur Erkennung und Behandlung </a:t>
            </a:r>
            <a:r>
              <a:rPr lang="de-DE" dirty="0"/>
              <a:t>von Krebs- und </a:t>
            </a:r>
            <a:r>
              <a:rPr lang="de-DE" dirty="0" smtClean="0"/>
              <a:t>Bluterkrankungen</a:t>
            </a:r>
          </a:p>
          <a:p>
            <a:r>
              <a:rPr lang="de-DE" dirty="0" smtClean="0"/>
              <a:t>Mittel der Qualitätssicherung im Bereich der Evidenz-basierten Medizin</a:t>
            </a:r>
          </a:p>
          <a:p>
            <a:r>
              <a:rPr lang="de-DE" dirty="0" smtClean="0"/>
              <a:t>betrieben von den entsprechenden DACH Fachverbänden </a:t>
            </a:r>
            <a:endParaRPr lang="de-DE" dirty="0"/>
          </a:p>
          <a:p>
            <a:pPr marL="457200" lvl="1" indent="0">
              <a:buNone/>
            </a:pP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571430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Onkopedia</a:t>
            </a:r>
            <a:r>
              <a:rPr lang="de-DE" dirty="0" smtClean="0"/>
              <a:t> Inhaltsbereiche</a:t>
            </a:r>
            <a:endParaRPr lang="de-DE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457200" y="1339056"/>
            <a:ext cx="8229600" cy="4087053"/>
          </a:xfrm>
        </p:spPr>
        <p:txBody>
          <a:bodyPr>
            <a:normAutofit fontScale="70000" lnSpcReduction="20000"/>
          </a:bodyPr>
          <a:lstStyle/>
          <a:p>
            <a:r>
              <a:rPr lang="de-DE" b="1" dirty="0" err="1" smtClean="0">
                <a:solidFill>
                  <a:schemeClr val="accent6"/>
                </a:solidFill>
              </a:rPr>
              <a:t>Onkopedia</a:t>
            </a:r>
            <a:endParaRPr lang="de-DE" dirty="0">
              <a:solidFill>
                <a:schemeClr val="accent6"/>
              </a:solidFill>
            </a:endParaRPr>
          </a:p>
          <a:p>
            <a:pPr lvl="1"/>
            <a:r>
              <a:rPr lang="de-DE" dirty="0" smtClean="0"/>
              <a:t>Zielgruppe: behandelnde </a:t>
            </a:r>
            <a:r>
              <a:rPr lang="de-DE" dirty="0"/>
              <a:t>Mediziner </a:t>
            </a:r>
          </a:p>
          <a:p>
            <a:pPr lvl="1"/>
            <a:r>
              <a:rPr lang="de-DE" dirty="0"/>
              <a:t>verbindliche </a:t>
            </a:r>
            <a:r>
              <a:rPr lang="de-DE" dirty="0" smtClean="0"/>
              <a:t>Diagnose- und Behandlungs</a:t>
            </a:r>
            <a:r>
              <a:rPr lang="de-DE" dirty="0"/>
              <a:t>l</a:t>
            </a:r>
            <a:r>
              <a:rPr lang="de-DE" dirty="0" smtClean="0"/>
              <a:t>eitlinien</a:t>
            </a:r>
            <a:endParaRPr lang="de-DE" dirty="0"/>
          </a:p>
          <a:p>
            <a:r>
              <a:rPr lang="de-DE" b="1" dirty="0" smtClean="0">
                <a:solidFill>
                  <a:srgbClr val="F79646"/>
                </a:solidFill>
              </a:rPr>
              <a:t>Mein </a:t>
            </a:r>
            <a:r>
              <a:rPr lang="de-DE" b="1" dirty="0" err="1" smtClean="0">
                <a:solidFill>
                  <a:srgbClr val="F79646"/>
                </a:solidFill>
              </a:rPr>
              <a:t>Onkopedia</a:t>
            </a:r>
            <a:endParaRPr lang="de-DE" b="1" dirty="0">
              <a:solidFill>
                <a:srgbClr val="F79646"/>
              </a:solidFill>
            </a:endParaRPr>
          </a:p>
          <a:p>
            <a:pPr lvl="1"/>
            <a:r>
              <a:rPr lang="de-DE" dirty="0" smtClean="0"/>
              <a:t>Zielgruppe: Patienten und deren Umfeld</a:t>
            </a:r>
            <a:endParaRPr lang="de-DE" dirty="0"/>
          </a:p>
          <a:p>
            <a:pPr lvl="1"/>
            <a:r>
              <a:rPr lang="de-DE" dirty="0"/>
              <a:t>Patientengerechte Ansprache und Erklärung der Krankheitsbilder</a:t>
            </a:r>
          </a:p>
          <a:p>
            <a:r>
              <a:rPr lang="de-DE" b="1" dirty="0" err="1" smtClean="0">
                <a:solidFill>
                  <a:srgbClr val="F79646"/>
                </a:solidFill>
              </a:rPr>
              <a:t>Onkopedia</a:t>
            </a:r>
            <a:r>
              <a:rPr lang="de-DE" b="1" dirty="0" smtClean="0">
                <a:solidFill>
                  <a:srgbClr val="F79646"/>
                </a:solidFill>
              </a:rPr>
              <a:t> Pflege</a:t>
            </a:r>
            <a:endParaRPr lang="de-DE" dirty="0">
              <a:solidFill>
                <a:srgbClr val="F79646"/>
              </a:solidFill>
            </a:endParaRPr>
          </a:p>
          <a:p>
            <a:pPr lvl="1"/>
            <a:r>
              <a:rPr lang="de-DE" dirty="0" smtClean="0"/>
              <a:t>Zielgruppe: Pflegepersonal</a:t>
            </a:r>
            <a:endParaRPr lang="de-DE" dirty="0"/>
          </a:p>
          <a:p>
            <a:pPr lvl="1"/>
            <a:r>
              <a:rPr lang="de-DE" dirty="0"/>
              <a:t>Pflegeanweisungen und </a:t>
            </a:r>
            <a:r>
              <a:rPr lang="de-DE" dirty="0" smtClean="0"/>
              <a:t>–</a:t>
            </a:r>
            <a:r>
              <a:rPr lang="de-DE" dirty="0" err="1" smtClean="0"/>
              <a:t>diagnosen</a:t>
            </a:r>
            <a:endParaRPr lang="de-DE" dirty="0"/>
          </a:p>
          <a:p>
            <a:r>
              <a:rPr lang="de-DE" b="1" dirty="0" smtClean="0">
                <a:solidFill>
                  <a:srgbClr val="F79646"/>
                </a:solidFill>
              </a:rPr>
              <a:t>Wissensdatenbank</a:t>
            </a:r>
            <a:endParaRPr lang="de-DE" dirty="0">
              <a:solidFill>
                <a:srgbClr val="F79646"/>
              </a:solidFill>
            </a:endParaRPr>
          </a:p>
          <a:p>
            <a:pPr lvl="1"/>
            <a:r>
              <a:rPr lang="de-DE" dirty="0"/>
              <a:t>Informationen und Vorträgen von Kongressen etc</a:t>
            </a:r>
            <a:r>
              <a:rPr lang="de-DE" dirty="0" smtClean="0"/>
              <a:t>.</a:t>
            </a:r>
          </a:p>
          <a:p>
            <a:r>
              <a:rPr lang="de-DE" b="1" dirty="0" err="1" smtClean="0">
                <a:solidFill>
                  <a:srgbClr val="F79646"/>
                </a:solidFill>
              </a:rPr>
              <a:t>Onkopedia</a:t>
            </a:r>
            <a:r>
              <a:rPr lang="de-DE" b="1" dirty="0" smtClean="0">
                <a:solidFill>
                  <a:srgbClr val="F79646"/>
                </a:solidFill>
              </a:rPr>
              <a:t> EN (im Aufbau)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426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Diagnose- und Behandlungsleitlinien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39057"/>
            <a:ext cx="8229600" cy="4074226"/>
          </a:xfrm>
        </p:spPr>
        <p:txBody>
          <a:bodyPr>
            <a:normAutofit/>
          </a:bodyPr>
          <a:lstStyle/>
          <a:p>
            <a:r>
              <a:rPr lang="de-DE" dirty="0" smtClean="0"/>
              <a:t>Autoren sind hochrangige Doktoren und Professoren</a:t>
            </a:r>
          </a:p>
          <a:p>
            <a:r>
              <a:rPr lang="de-DE" dirty="0" smtClean="0"/>
              <a:t>Leitlinien haben </a:t>
            </a:r>
            <a:r>
              <a:rPr lang="de-DE" dirty="0"/>
              <a:t>verbindlichen Charakter</a:t>
            </a:r>
          </a:p>
          <a:p>
            <a:endParaRPr lang="de-DE" dirty="0" smtClean="0"/>
          </a:p>
          <a:p>
            <a:pPr lvl="1"/>
            <a:endParaRPr lang="de-DE" dirty="0"/>
          </a:p>
          <a:p>
            <a:pPr marL="457200" lvl="1" indent="0">
              <a:buNone/>
            </a:pP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740549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547" y="1107631"/>
            <a:ext cx="1254090" cy="125409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547" y="1624"/>
            <a:ext cx="8721011" cy="1143000"/>
          </a:xfrm>
        </p:spPr>
        <p:txBody>
          <a:bodyPr>
            <a:normAutofit/>
          </a:bodyPr>
          <a:lstStyle/>
          <a:p>
            <a:r>
              <a:rPr lang="de-DE" sz="4000" dirty="0" smtClean="0"/>
              <a:t>Bearbeitungsworkflow Leitlinien</a:t>
            </a:r>
            <a:endParaRPr lang="de-DE" sz="4000" dirty="0"/>
          </a:p>
        </p:txBody>
      </p:sp>
      <p:pic>
        <p:nvPicPr>
          <p:cNvPr id="40" name="Bild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153" y="1786580"/>
            <a:ext cx="1009855" cy="1009855"/>
          </a:xfrm>
          <a:prstGeom prst="rect">
            <a:avLst/>
          </a:prstGeom>
        </p:spPr>
      </p:pic>
      <p:sp>
        <p:nvSpPr>
          <p:cNvPr id="55" name="Rechteck 54"/>
          <p:cNvSpPr/>
          <p:nvPr/>
        </p:nvSpPr>
        <p:spPr>
          <a:xfrm>
            <a:off x="2601722" y="1152094"/>
            <a:ext cx="1208545" cy="468450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b" anchorCtr="1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pic>
        <p:nvPicPr>
          <p:cNvPr id="6" name="Bild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588941" y="2996445"/>
            <a:ext cx="3204847" cy="835479"/>
          </a:xfrm>
          <a:prstGeom prst="rect">
            <a:avLst/>
          </a:prstGeom>
        </p:spPr>
      </p:pic>
      <p:sp>
        <p:nvSpPr>
          <p:cNvPr id="56" name="Nach links gekrümmter Pfeil 55"/>
          <p:cNvSpPr/>
          <p:nvPr/>
        </p:nvSpPr>
        <p:spPr>
          <a:xfrm>
            <a:off x="3822152" y="1157452"/>
            <a:ext cx="1925324" cy="79443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ln w="6350" cmpd="sng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de-DE"/>
          </a:p>
        </p:txBody>
      </p:sp>
      <p:sp>
        <p:nvSpPr>
          <p:cNvPr id="7" name="Textfeld 6"/>
          <p:cNvSpPr txBox="1"/>
          <p:nvPr/>
        </p:nvSpPr>
        <p:spPr>
          <a:xfrm>
            <a:off x="6054526" y="1152095"/>
            <a:ext cx="28610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Word -&gt; XHTML</a:t>
            </a:r>
            <a:br>
              <a:rPr lang="de-DE" dirty="0" smtClean="0"/>
            </a:br>
            <a:r>
              <a:rPr lang="de-DE" dirty="0" smtClean="0"/>
              <a:t>über externen Webservice</a:t>
            </a:r>
          </a:p>
          <a:p>
            <a:r>
              <a:rPr lang="de-DE" dirty="0" smtClean="0"/>
              <a:t>(</a:t>
            </a:r>
            <a:r>
              <a:rPr lang="de-DE" dirty="0" err="1" smtClean="0"/>
              <a:t>OpenOffice</a:t>
            </a:r>
            <a:r>
              <a:rPr lang="de-DE" dirty="0" smtClean="0"/>
              <a:t>)</a:t>
            </a:r>
          </a:p>
        </p:txBody>
      </p:sp>
      <p:sp>
        <p:nvSpPr>
          <p:cNvPr id="57" name="Nach links gekrümmter Pfeil 56"/>
          <p:cNvSpPr/>
          <p:nvPr/>
        </p:nvSpPr>
        <p:spPr>
          <a:xfrm>
            <a:off x="3822152" y="2374549"/>
            <a:ext cx="1925324" cy="79443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ln w="6350" cmpd="sng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de-DE"/>
          </a:p>
        </p:txBody>
      </p:sp>
      <p:sp>
        <p:nvSpPr>
          <p:cNvPr id="58" name="Textfeld 57"/>
          <p:cNvSpPr txBox="1"/>
          <p:nvPr/>
        </p:nvSpPr>
        <p:spPr>
          <a:xfrm>
            <a:off x="6054526" y="2361721"/>
            <a:ext cx="2668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Grafiken nachbearbeiten</a:t>
            </a:r>
          </a:p>
          <a:p>
            <a:r>
              <a:rPr lang="de-DE" dirty="0" smtClean="0"/>
              <a:t>(Imagemaps, Skalierung)</a:t>
            </a:r>
          </a:p>
        </p:txBody>
      </p:sp>
      <p:sp>
        <p:nvSpPr>
          <p:cNvPr id="59" name="Nach links gekrümmter Pfeil 58"/>
          <p:cNvSpPr/>
          <p:nvPr/>
        </p:nvSpPr>
        <p:spPr>
          <a:xfrm>
            <a:off x="3822152" y="3630471"/>
            <a:ext cx="1925324" cy="79443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ln w="6350" cmpd="sng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de-DE"/>
          </a:p>
        </p:txBody>
      </p:sp>
      <p:sp>
        <p:nvSpPr>
          <p:cNvPr id="60" name="Textfeld 59"/>
          <p:cNvSpPr txBox="1"/>
          <p:nvPr/>
        </p:nvSpPr>
        <p:spPr>
          <a:xfrm>
            <a:off x="6054526" y="3630471"/>
            <a:ext cx="26685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Konvertierung über externe Konverter nach PDF und EPUB</a:t>
            </a:r>
          </a:p>
        </p:txBody>
      </p:sp>
      <p:sp>
        <p:nvSpPr>
          <p:cNvPr id="61" name="Nach links gekrümmter Pfeil 60"/>
          <p:cNvSpPr/>
          <p:nvPr/>
        </p:nvSpPr>
        <p:spPr>
          <a:xfrm>
            <a:off x="3822152" y="4950942"/>
            <a:ext cx="1925324" cy="79443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ln w="6350" cmpd="sng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de-DE"/>
          </a:p>
        </p:txBody>
      </p:sp>
      <p:sp>
        <p:nvSpPr>
          <p:cNvPr id="62" name="Textfeld 61"/>
          <p:cNvSpPr txBox="1"/>
          <p:nvPr/>
        </p:nvSpPr>
        <p:spPr>
          <a:xfrm>
            <a:off x="6054526" y="4950942"/>
            <a:ext cx="2861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Freigabe und Publikation</a:t>
            </a:r>
          </a:p>
        </p:txBody>
      </p:sp>
      <p:pic>
        <p:nvPicPr>
          <p:cNvPr id="9" name="Bild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454" y="4188234"/>
            <a:ext cx="1404325" cy="1324836"/>
          </a:xfrm>
          <a:prstGeom prst="rect">
            <a:avLst/>
          </a:prstGeom>
        </p:spPr>
      </p:pic>
      <p:pic>
        <p:nvPicPr>
          <p:cNvPr id="63" name="Bild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042" y="5010199"/>
            <a:ext cx="918050" cy="918050"/>
          </a:xfrm>
          <a:prstGeom prst="rect">
            <a:avLst/>
          </a:prstGeom>
        </p:spPr>
      </p:pic>
      <p:sp>
        <p:nvSpPr>
          <p:cNvPr id="64" name="Pfeil nach unten 63"/>
          <p:cNvSpPr/>
          <p:nvPr/>
        </p:nvSpPr>
        <p:spPr>
          <a:xfrm>
            <a:off x="781632" y="2962202"/>
            <a:ext cx="822960" cy="1290172"/>
          </a:xfrm>
          <a:prstGeom prst="downArrow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de-DE"/>
          </a:p>
        </p:txBody>
      </p:sp>
      <p:sp>
        <p:nvSpPr>
          <p:cNvPr id="65" name="Pfeil nach rechts 64"/>
          <p:cNvSpPr/>
          <p:nvPr/>
        </p:nvSpPr>
        <p:spPr>
          <a:xfrm>
            <a:off x="1730994" y="4578489"/>
            <a:ext cx="822960" cy="822960"/>
          </a:xfrm>
          <a:prstGeom prst="rightArrow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970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Bearbeitungsworkflow Leitlinien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39057"/>
            <a:ext cx="8229600" cy="4074226"/>
          </a:xfrm>
        </p:spPr>
        <p:txBody>
          <a:bodyPr>
            <a:normAutofit fontScale="92500" lnSpcReduction="20000"/>
          </a:bodyPr>
          <a:lstStyle/>
          <a:p>
            <a:r>
              <a:rPr lang="de-DE" dirty="0" smtClean="0"/>
              <a:t>Autoren (Professoren) liefern Manuskripte als (</a:t>
            </a:r>
            <a:r>
              <a:rPr lang="de-DE" dirty="0" err="1" smtClean="0"/>
              <a:t>schrottiges</a:t>
            </a:r>
            <a:r>
              <a:rPr lang="de-DE" dirty="0" smtClean="0"/>
              <a:t>) Word-Dokument</a:t>
            </a:r>
            <a:endParaRPr lang="de-DE" dirty="0"/>
          </a:p>
          <a:p>
            <a:r>
              <a:rPr lang="de-DE" dirty="0" smtClean="0"/>
              <a:t>Manuskriptvorbereitung durch Hilfskraft </a:t>
            </a:r>
          </a:p>
          <a:p>
            <a:r>
              <a:rPr lang="de-DE" dirty="0" smtClean="0"/>
              <a:t>Import der Manuskripte in Plone und Konvertierung der Manuskripte nach XHTML</a:t>
            </a:r>
          </a:p>
          <a:p>
            <a:r>
              <a:rPr lang="de-DE" dirty="0" smtClean="0"/>
              <a:t>Nachbearbeitung Grafiken (Imagemaps)</a:t>
            </a:r>
          </a:p>
          <a:p>
            <a:r>
              <a:rPr lang="de-DE" dirty="0" smtClean="0"/>
              <a:t>Pflege Stammdaten</a:t>
            </a:r>
          </a:p>
          <a:p>
            <a:r>
              <a:rPr lang="de-DE" dirty="0" smtClean="0"/>
              <a:t>Konvertierung nach PDF und EPUB</a:t>
            </a:r>
          </a:p>
          <a:p>
            <a:r>
              <a:rPr lang="de-DE" dirty="0" smtClean="0"/>
              <a:t>Freigabe und Publikation (Web + Print)</a:t>
            </a:r>
          </a:p>
          <a:p>
            <a:endParaRPr lang="de-DE" dirty="0" smtClean="0"/>
          </a:p>
          <a:p>
            <a:endParaRPr lang="de-DE" dirty="0"/>
          </a:p>
          <a:p>
            <a:pPr marL="457200" lvl="1" indent="0">
              <a:buNone/>
            </a:pP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94358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722313" y="997472"/>
            <a:ext cx="7772400" cy="3222836"/>
          </a:xfrm>
        </p:spPr>
        <p:txBody>
          <a:bodyPr/>
          <a:lstStyle/>
          <a:p>
            <a:r>
              <a:rPr lang="de-DE" dirty="0" smtClean="0"/>
              <a:t>Realisierung auf Basis von Plone 4 </a:t>
            </a:r>
            <a:br>
              <a:rPr lang="de-DE" dirty="0" smtClean="0"/>
            </a:br>
            <a:r>
              <a:rPr lang="de-DE" dirty="0" smtClean="0"/>
              <a:t>und </a:t>
            </a:r>
            <a:br>
              <a:rPr lang="de-DE" dirty="0" smtClean="0"/>
            </a:br>
            <a:r>
              <a:rPr lang="de-DE" dirty="0" err="1" smtClean="0"/>
              <a:t>Produce</a:t>
            </a:r>
            <a:r>
              <a:rPr lang="de-DE" dirty="0" smtClean="0"/>
              <a:t> &amp; </a:t>
            </a:r>
            <a:r>
              <a:rPr lang="de-DE" dirty="0" err="1" smtClean="0"/>
              <a:t>Publish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50215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Was ist </a:t>
            </a:r>
            <a:r>
              <a:rPr lang="de-DE" dirty="0" err="1" smtClean="0"/>
              <a:t>Produce</a:t>
            </a:r>
            <a:r>
              <a:rPr lang="de-DE" dirty="0" smtClean="0"/>
              <a:t> &amp; </a:t>
            </a:r>
            <a:r>
              <a:rPr lang="de-DE" dirty="0" err="1" smtClean="0"/>
              <a:t>Publish</a:t>
            </a:r>
            <a:r>
              <a:rPr lang="de-DE" dirty="0" smtClean="0"/>
              <a:t>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39056"/>
            <a:ext cx="8229600" cy="4206951"/>
          </a:xfrm>
        </p:spPr>
        <p:txBody>
          <a:bodyPr>
            <a:normAutofit lnSpcReduction="10000"/>
          </a:bodyPr>
          <a:lstStyle/>
          <a:p>
            <a:r>
              <a:rPr lang="de-DE" dirty="0"/>
              <a:t>Plattform </a:t>
            </a:r>
            <a:r>
              <a:rPr lang="de-DE" dirty="0" err="1"/>
              <a:t>für</a:t>
            </a:r>
            <a:r>
              <a:rPr lang="de-DE" dirty="0"/>
              <a:t> Web-</a:t>
            </a:r>
            <a:r>
              <a:rPr lang="de-DE" dirty="0" err="1"/>
              <a:t>to</a:t>
            </a:r>
            <a:r>
              <a:rPr lang="de-DE" dirty="0"/>
              <a:t>-Print und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automatischen </a:t>
            </a:r>
            <a:r>
              <a:rPr lang="de-DE" dirty="0"/>
              <a:t>Satz </a:t>
            </a:r>
          </a:p>
          <a:p>
            <a:r>
              <a:rPr lang="de-DE" dirty="0"/>
              <a:t>hoch-qualitatives </a:t>
            </a:r>
            <a:r>
              <a:rPr lang="de-DE" dirty="0" smtClean="0"/>
              <a:t>PDF, EPUB, Word, </a:t>
            </a:r>
            <a:br>
              <a:rPr lang="de-DE" dirty="0" smtClean="0"/>
            </a:br>
            <a:r>
              <a:rPr lang="de-DE" dirty="0" smtClean="0"/>
              <a:t>Open-Office, RTF </a:t>
            </a:r>
          </a:p>
          <a:p>
            <a:r>
              <a:rPr lang="de-DE" dirty="0" smtClean="0"/>
              <a:t>Eingabeformate</a:t>
            </a:r>
            <a:r>
              <a:rPr lang="de-DE" dirty="0"/>
              <a:t>: HTML oder XML </a:t>
            </a:r>
          </a:p>
          <a:p>
            <a:r>
              <a:rPr lang="de-DE" dirty="0"/>
              <a:t>Styling: CSS </a:t>
            </a:r>
          </a:p>
          <a:p>
            <a:r>
              <a:rPr lang="de-DE" dirty="0"/>
              <a:t>offene Architektur </a:t>
            </a:r>
          </a:p>
          <a:p>
            <a:r>
              <a:rPr lang="de-DE" dirty="0" err="1"/>
              <a:t>plattform-unabhängig</a:t>
            </a:r>
            <a:r>
              <a:rPr lang="de-DE" dirty="0"/>
              <a:t> 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45249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hteck 53"/>
          <p:cNvSpPr/>
          <p:nvPr/>
        </p:nvSpPr>
        <p:spPr>
          <a:xfrm>
            <a:off x="7734626" y="1152097"/>
            <a:ext cx="1317846" cy="302065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Rechteck 52"/>
          <p:cNvSpPr/>
          <p:nvPr/>
        </p:nvSpPr>
        <p:spPr>
          <a:xfrm>
            <a:off x="5583072" y="1152095"/>
            <a:ext cx="1098310" cy="419128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Rechteck 48"/>
          <p:cNvSpPr/>
          <p:nvPr/>
        </p:nvSpPr>
        <p:spPr>
          <a:xfrm>
            <a:off x="2601722" y="1152095"/>
            <a:ext cx="1951684" cy="373360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b" anchorCtr="1"/>
          <a:lstStyle/>
          <a:p>
            <a:pPr algn="ctr"/>
            <a:r>
              <a:rPr lang="de-DE" dirty="0" err="1" smtClean="0">
                <a:solidFill>
                  <a:schemeClr val="tx1"/>
                </a:solidFill>
              </a:rPr>
              <a:t>Produce</a:t>
            </a:r>
            <a:r>
              <a:rPr lang="de-DE" dirty="0" smtClean="0">
                <a:solidFill>
                  <a:schemeClr val="tx1"/>
                </a:solidFill>
              </a:rPr>
              <a:t> &amp; </a:t>
            </a:r>
            <a:r>
              <a:rPr lang="de-DE" dirty="0" err="1" smtClean="0">
                <a:solidFill>
                  <a:schemeClr val="tx1"/>
                </a:solidFill>
              </a:rPr>
              <a:t>Publish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91524" y="1152097"/>
            <a:ext cx="1159186" cy="270065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547" y="1624"/>
            <a:ext cx="8721011" cy="1143000"/>
          </a:xfrm>
        </p:spPr>
        <p:txBody>
          <a:bodyPr>
            <a:normAutofit/>
          </a:bodyPr>
          <a:lstStyle/>
          <a:p>
            <a:r>
              <a:rPr lang="de-DE" sz="4000" dirty="0" smtClean="0"/>
              <a:t>Single-Source Multi-Channel Publishing</a:t>
            </a:r>
            <a:endParaRPr lang="de-DE" sz="4000" dirty="0"/>
          </a:p>
        </p:txBody>
      </p:sp>
      <p:sp>
        <p:nvSpPr>
          <p:cNvPr id="21" name="Rechteck 20"/>
          <p:cNvSpPr/>
          <p:nvPr/>
        </p:nvSpPr>
        <p:spPr>
          <a:xfrm>
            <a:off x="2736943" y="1355604"/>
            <a:ext cx="1692551" cy="48337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Vorlagen</a:t>
            </a:r>
            <a:endParaRPr lang="de-DE" dirty="0"/>
          </a:p>
        </p:txBody>
      </p:sp>
      <p:sp>
        <p:nvSpPr>
          <p:cNvPr id="23" name="Rechteck 22"/>
          <p:cNvSpPr/>
          <p:nvPr/>
        </p:nvSpPr>
        <p:spPr>
          <a:xfrm>
            <a:off x="2736943" y="1951885"/>
            <a:ext cx="1692551" cy="48337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Stilvorlagen</a:t>
            </a:r>
          </a:p>
        </p:txBody>
      </p:sp>
      <p:sp>
        <p:nvSpPr>
          <p:cNvPr id="24" name="Rechteck 23"/>
          <p:cNvSpPr/>
          <p:nvPr/>
        </p:nvSpPr>
        <p:spPr>
          <a:xfrm>
            <a:off x="2736943" y="2548166"/>
            <a:ext cx="1692551" cy="48337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Logos etc.</a:t>
            </a:r>
          </a:p>
        </p:txBody>
      </p:sp>
      <p:sp>
        <p:nvSpPr>
          <p:cNvPr id="25" name="Rechteck 24"/>
          <p:cNvSpPr/>
          <p:nvPr/>
        </p:nvSpPr>
        <p:spPr>
          <a:xfrm>
            <a:off x="2736943" y="3144447"/>
            <a:ext cx="1692551" cy="48337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Trenntabellen</a:t>
            </a:r>
          </a:p>
        </p:txBody>
      </p:sp>
      <p:sp>
        <p:nvSpPr>
          <p:cNvPr id="26" name="Rechteck 25"/>
          <p:cNvSpPr/>
          <p:nvPr/>
        </p:nvSpPr>
        <p:spPr>
          <a:xfrm>
            <a:off x="2736943" y="3740727"/>
            <a:ext cx="1692551" cy="48337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Zeichensätze</a:t>
            </a:r>
          </a:p>
        </p:txBody>
      </p:sp>
      <p:sp>
        <p:nvSpPr>
          <p:cNvPr id="30" name="Pfeil nach links 29"/>
          <p:cNvSpPr/>
          <p:nvPr/>
        </p:nvSpPr>
        <p:spPr>
          <a:xfrm flipH="1">
            <a:off x="4674187" y="2352116"/>
            <a:ext cx="799429" cy="822960"/>
          </a:xfrm>
          <a:prstGeom prst="lef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sp>
        <p:nvSpPr>
          <p:cNvPr id="32" name="Pfeil nach unten 31"/>
          <p:cNvSpPr/>
          <p:nvPr/>
        </p:nvSpPr>
        <p:spPr>
          <a:xfrm rot="16200000">
            <a:off x="1577529" y="2309597"/>
            <a:ext cx="822960" cy="1015001"/>
          </a:xfrm>
          <a:prstGeom prst="down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sp>
        <p:nvSpPr>
          <p:cNvPr id="27" name="Rechteck 26"/>
          <p:cNvSpPr/>
          <p:nvPr/>
        </p:nvSpPr>
        <p:spPr>
          <a:xfrm>
            <a:off x="5720145" y="1327919"/>
            <a:ext cx="822960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PDF</a:t>
            </a:r>
            <a:endParaRPr lang="de-DE" dirty="0"/>
          </a:p>
        </p:txBody>
      </p:sp>
      <p:sp>
        <p:nvSpPr>
          <p:cNvPr id="28" name="Rechteck 27"/>
          <p:cNvSpPr/>
          <p:nvPr/>
        </p:nvSpPr>
        <p:spPr>
          <a:xfrm>
            <a:off x="5720145" y="3603787"/>
            <a:ext cx="822960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RTF</a:t>
            </a:r>
            <a:endParaRPr lang="de-DE" dirty="0"/>
          </a:p>
        </p:txBody>
      </p:sp>
      <p:sp>
        <p:nvSpPr>
          <p:cNvPr id="31" name="Rechteck 30"/>
          <p:cNvSpPr/>
          <p:nvPr/>
        </p:nvSpPr>
        <p:spPr>
          <a:xfrm>
            <a:off x="5720145" y="1896886"/>
            <a:ext cx="822960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Word</a:t>
            </a:r>
            <a:endParaRPr lang="de-DE" dirty="0"/>
          </a:p>
        </p:txBody>
      </p:sp>
      <p:sp>
        <p:nvSpPr>
          <p:cNvPr id="34" name="Rechteck 33"/>
          <p:cNvSpPr/>
          <p:nvPr/>
        </p:nvSpPr>
        <p:spPr>
          <a:xfrm>
            <a:off x="5720145" y="3034820"/>
            <a:ext cx="822960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EPUB</a:t>
            </a:r>
            <a:endParaRPr lang="de-DE" dirty="0"/>
          </a:p>
        </p:txBody>
      </p:sp>
      <p:sp>
        <p:nvSpPr>
          <p:cNvPr id="35" name="Rechteck 34"/>
          <p:cNvSpPr/>
          <p:nvPr/>
        </p:nvSpPr>
        <p:spPr>
          <a:xfrm>
            <a:off x="5720145" y="2465853"/>
            <a:ext cx="822960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ODT</a:t>
            </a:r>
            <a:endParaRPr lang="de-DE" dirty="0"/>
          </a:p>
        </p:txBody>
      </p:sp>
      <p:sp>
        <p:nvSpPr>
          <p:cNvPr id="36" name="Rechteck 35"/>
          <p:cNvSpPr/>
          <p:nvPr/>
        </p:nvSpPr>
        <p:spPr>
          <a:xfrm>
            <a:off x="194547" y="1967887"/>
            <a:ext cx="972354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HTML</a:t>
            </a:r>
            <a:endParaRPr lang="de-DE" dirty="0"/>
          </a:p>
        </p:txBody>
      </p:sp>
      <p:sp>
        <p:nvSpPr>
          <p:cNvPr id="41" name="Rechteck 40"/>
          <p:cNvSpPr/>
          <p:nvPr/>
        </p:nvSpPr>
        <p:spPr>
          <a:xfrm>
            <a:off x="194547" y="3212002"/>
            <a:ext cx="972354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Grafiken</a:t>
            </a:r>
          </a:p>
        </p:txBody>
      </p:sp>
      <p:sp>
        <p:nvSpPr>
          <p:cNvPr id="42" name="Rechteck 41"/>
          <p:cNvSpPr/>
          <p:nvPr/>
        </p:nvSpPr>
        <p:spPr>
          <a:xfrm>
            <a:off x="194546" y="2589944"/>
            <a:ext cx="972355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XML</a:t>
            </a:r>
            <a:endParaRPr lang="de-DE" dirty="0"/>
          </a:p>
        </p:txBody>
      </p:sp>
      <p:sp>
        <p:nvSpPr>
          <p:cNvPr id="43" name="Rechteck 42"/>
          <p:cNvSpPr/>
          <p:nvPr/>
        </p:nvSpPr>
        <p:spPr>
          <a:xfrm>
            <a:off x="7876708" y="1355604"/>
            <a:ext cx="1038851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Web</a:t>
            </a:r>
            <a:endParaRPr lang="de-DE" dirty="0"/>
          </a:p>
        </p:txBody>
      </p:sp>
      <p:sp>
        <p:nvSpPr>
          <p:cNvPr id="44" name="Rechteck 43"/>
          <p:cNvSpPr/>
          <p:nvPr/>
        </p:nvSpPr>
        <p:spPr>
          <a:xfrm>
            <a:off x="7876708" y="1917650"/>
            <a:ext cx="1038851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err="1" smtClean="0"/>
              <a:t>EMail</a:t>
            </a:r>
            <a:endParaRPr lang="de-DE" dirty="0"/>
          </a:p>
        </p:txBody>
      </p:sp>
      <p:sp>
        <p:nvSpPr>
          <p:cNvPr id="45" name="Rechteck 44"/>
          <p:cNvSpPr/>
          <p:nvPr/>
        </p:nvSpPr>
        <p:spPr>
          <a:xfrm>
            <a:off x="7876708" y="2479696"/>
            <a:ext cx="1038851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Export</a:t>
            </a:r>
            <a:endParaRPr lang="de-DE" dirty="0"/>
          </a:p>
        </p:txBody>
      </p:sp>
      <p:sp>
        <p:nvSpPr>
          <p:cNvPr id="46" name="Rechteck 45"/>
          <p:cNvSpPr/>
          <p:nvPr/>
        </p:nvSpPr>
        <p:spPr>
          <a:xfrm>
            <a:off x="7876708" y="3041742"/>
            <a:ext cx="1038851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err="1" smtClean="0"/>
              <a:t>Dropbox</a:t>
            </a:r>
            <a:endParaRPr lang="de-DE" dirty="0"/>
          </a:p>
        </p:txBody>
      </p:sp>
      <p:sp>
        <p:nvSpPr>
          <p:cNvPr id="47" name="Pfeil nach links 46"/>
          <p:cNvSpPr/>
          <p:nvPr/>
        </p:nvSpPr>
        <p:spPr>
          <a:xfrm flipH="1">
            <a:off x="6855110" y="2402603"/>
            <a:ext cx="799429" cy="822960"/>
          </a:xfrm>
          <a:prstGeom prst="lef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sp>
        <p:nvSpPr>
          <p:cNvPr id="48" name="Rechteck 47"/>
          <p:cNvSpPr/>
          <p:nvPr/>
        </p:nvSpPr>
        <p:spPr>
          <a:xfrm>
            <a:off x="7876708" y="3603787"/>
            <a:ext cx="1038851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Print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1250710" y="3214789"/>
            <a:ext cx="135101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 smtClean="0">
                <a:solidFill>
                  <a:srgbClr val="FFFFFF"/>
                </a:solidFill>
              </a:rPr>
              <a:t>Importieren</a:t>
            </a:r>
            <a:r>
              <a:rPr lang="de-DE" sz="1600" dirty="0" smtClean="0">
                <a:solidFill>
                  <a:srgbClr val="FFFFFF"/>
                </a:solidFill>
              </a:rPr>
              <a:t>/Bearbeiten</a:t>
            </a:r>
            <a:endParaRPr lang="de-DE" sz="1600" dirty="0">
              <a:solidFill>
                <a:srgbClr val="FFFFFF"/>
              </a:solidFill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4345636" y="3311418"/>
            <a:ext cx="14537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 smtClean="0">
                <a:solidFill>
                  <a:srgbClr val="FFFFFF"/>
                </a:solidFill>
              </a:rPr>
              <a:t>Konvertieren</a:t>
            </a:r>
            <a:endParaRPr lang="de-DE" sz="1600" dirty="0">
              <a:solidFill>
                <a:srgbClr val="FFFFFF"/>
              </a:solidFill>
            </a:endParaRPr>
          </a:p>
        </p:txBody>
      </p:sp>
      <p:sp>
        <p:nvSpPr>
          <p:cNvPr id="51" name="Textfeld 50"/>
          <p:cNvSpPr txBox="1"/>
          <p:nvPr/>
        </p:nvSpPr>
        <p:spPr>
          <a:xfrm>
            <a:off x="6531664" y="3332790"/>
            <a:ext cx="13011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 smtClean="0">
                <a:solidFill>
                  <a:srgbClr val="FFFFFF"/>
                </a:solidFill>
              </a:rPr>
              <a:t>Publizieren</a:t>
            </a:r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52" name="Rechteck 51"/>
          <p:cNvSpPr/>
          <p:nvPr/>
        </p:nvSpPr>
        <p:spPr>
          <a:xfrm>
            <a:off x="5720145" y="4172754"/>
            <a:ext cx="822960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HTML</a:t>
            </a:r>
            <a:endParaRPr lang="de-DE" dirty="0"/>
          </a:p>
        </p:txBody>
      </p:sp>
      <p:sp>
        <p:nvSpPr>
          <p:cNvPr id="29" name="Rechteck 28"/>
          <p:cNvSpPr/>
          <p:nvPr/>
        </p:nvSpPr>
        <p:spPr>
          <a:xfrm>
            <a:off x="5720145" y="4741723"/>
            <a:ext cx="822960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S5</a:t>
            </a:r>
            <a:endParaRPr lang="de-DE" dirty="0"/>
          </a:p>
        </p:txBody>
      </p:sp>
      <p:sp>
        <p:nvSpPr>
          <p:cNvPr id="37" name="Rechteck 36"/>
          <p:cNvSpPr/>
          <p:nvPr/>
        </p:nvSpPr>
        <p:spPr>
          <a:xfrm>
            <a:off x="194546" y="1345830"/>
            <a:ext cx="972354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Word</a:t>
            </a:r>
          </a:p>
        </p:txBody>
      </p:sp>
      <p:sp>
        <p:nvSpPr>
          <p:cNvPr id="38" name="Abgerundetes Rechteck 37"/>
          <p:cNvSpPr/>
          <p:nvPr/>
        </p:nvSpPr>
        <p:spPr>
          <a:xfrm>
            <a:off x="1401423" y="1330474"/>
            <a:ext cx="1015002" cy="460845"/>
          </a:xfrm>
          <a:prstGeom prst="roundRect">
            <a:avLst/>
          </a:prstGeom>
          <a:ln>
            <a:solidFill>
              <a:srgbClr val="4F81B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sz="1600" dirty="0" smtClean="0"/>
              <a:t>Web</a:t>
            </a:r>
            <a:br>
              <a:rPr lang="de-DE" sz="1600" dirty="0" smtClean="0"/>
            </a:br>
            <a:r>
              <a:rPr lang="de-DE" sz="1600" dirty="0" err="1" smtClean="0"/>
              <a:t>service</a:t>
            </a:r>
            <a:endParaRPr lang="de-DE" sz="1600" dirty="0" smtClean="0"/>
          </a:p>
        </p:txBody>
      </p:sp>
      <p:cxnSp>
        <p:nvCxnSpPr>
          <p:cNvPr id="5" name="Gerade Verbindung mit Pfeil 4"/>
          <p:cNvCxnSpPr>
            <a:stCxn id="37" idx="3"/>
            <a:endCxn id="38" idx="1"/>
          </p:cNvCxnSpPr>
          <p:nvPr/>
        </p:nvCxnSpPr>
        <p:spPr>
          <a:xfrm>
            <a:off x="1166900" y="1558656"/>
            <a:ext cx="234523" cy="224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mit Pfeil 38"/>
          <p:cNvCxnSpPr>
            <a:stCxn id="38" idx="3"/>
          </p:cNvCxnSpPr>
          <p:nvPr/>
        </p:nvCxnSpPr>
        <p:spPr>
          <a:xfrm>
            <a:off x="2416425" y="1560897"/>
            <a:ext cx="32051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0776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Features und Anwendungsfälle</a:t>
            </a:r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1945607"/>
              </p:ext>
            </p:extLst>
          </p:nvPr>
        </p:nvGraphicFramePr>
        <p:xfrm>
          <a:off x="457199" y="1287357"/>
          <a:ext cx="8229600" cy="40701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44592">
                <a:tc>
                  <a:txBody>
                    <a:bodyPr/>
                    <a:lstStyle/>
                    <a:p>
                      <a:pPr marL="0" indent="0" algn="ctr">
                        <a:buFont typeface="Arial"/>
                        <a:buNone/>
                      </a:pPr>
                      <a:r>
                        <a:rPr lang="de-DE" dirty="0" smtClean="0"/>
                        <a:t>Web-</a:t>
                      </a:r>
                      <a:r>
                        <a:rPr lang="de-DE" dirty="0" err="1" smtClean="0"/>
                        <a:t>to</a:t>
                      </a:r>
                      <a:r>
                        <a:rPr lang="de-DE" dirty="0" smtClean="0"/>
                        <a:t>-Print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/>
                        <a:buNone/>
                      </a:pPr>
                      <a:r>
                        <a:rPr lang="de-DE" dirty="0" smtClean="0"/>
                        <a:t>Automatischer Satz</a:t>
                      </a:r>
                      <a:endParaRPr lang="de-DE" dirty="0"/>
                    </a:p>
                  </a:txBody>
                  <a:tcPr/>
                </a:tc>
              </a:tr>
              <a:tr h="3704367"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dirty="0" smtClean="0"/>
                        <a:t>Layout-orientierte Dokumente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dirty="0" smtClean="0"/>
                        <a:t>Zusammenführung</a:t>
                      </a:r>
                      <a:r>
                        <a:rPr lang="de-DE" sz="1600" baseline="0" dirty="0" smtClean="0"/>
                        <a:t> von Daten und Templates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baseline="0" dirty="0" smtClean="0"/>
                        <a:t>Alternative zu teuren Web-</a:t>
                      </a:r>
                      <a:r>
                        <a:rPr lang="de-DE" sz="1600" baseline="0" dirty="0" err="1" smtClean="0"/>
                        <a:t>to</a:t>
                      </a:r>
                      <a:r>
                        <a:rPr lang="de-DE" sz="1600" baseline="0" dirty="0" smtClean="0"/>
                        <a:t>-Print Lösungen für einfache bis mittelkomplexen Layouts</a:t>
                      </a:r>
                      <a:endParaRPr lang="de-DE" sz="160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dirty="0" smtClean="0"/>
                        <a:t>vergleichbar mit </a:t>
                      </a:r>
                      <a:r>
                        <a:rPr lang="de-DE" sz="1600" dirty="0" err="1" smtClean="0"/>
                        <a:t>TeX</a:t>
                      </a:r>
                      <a:endParaRPr lang="de-DE" sz="160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dirty="0" err="1" smtClean="0"/>
                        <a:t>Fussnoten</a:t>
                      </a:r>
                      <a:r>
                        <a:rPr lang="de-DE" sz="1600" dirty="0" smtClean="0"/>
                        <a:t>,</a:t>
                      </a:r>
                      <a:r>
                        <a:rPr lang="de-DE" sz="1600" baseline="0" dirty="0" smtClean="0"/>
                        <a:t> Randziffern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baseline="0" dirty="0" smtClean="0"/>
                        <a:t>Mehrsprachigkeit/Unicode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baseline="0" dirty="0" smtClean="0"/>
                        <a:t>Spaltensatz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baseline="0" dirty="0" smtClean="0"/>
                        <a:t>Trenntabellen (mehrsprachig)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baseline="0" dirty="0" smtClean="0"/>
                        <a:t>LTR/RTL Unterstützung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baseline="0" dirty="0" smtClean="0"/>
                        <a:t>Tabellen (über mehrere Seiten)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baseline="0" dirty="0" smtClean="0"/>
                        <a:t>Bilder, Bildunterschriften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baseline="0" dirty="0" smtClean="0"/>
                        <a:t>Tabellen-, Grafikverzeichnisse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baseline="0" dirty="0" smtClean="0"/>
                        <a:t>Index-Generierung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baseline="0" dirty="0" smtClean="0"/>
                        <a:t>automatisches Inhaltsverzeichnis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baseline="0" dirty="0" smtClean="0"/>
                        <a:t>Deckseiten  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baseline="0" dirty="0" smtClean="0"/>
                        <a:t>PDF Bookmarks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baseline="0" dirty="0" smtClean="0"/>
                        <a:t>sehr hohe PDF Qualität</a:t>
                      </a:r>
                      <a:endParaRPr lang="de-DE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553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Ziele von </a:t>
            </a:r>
            <a:r>
              <a:rPr lang="de-DE" dirty="0" err="1" smtClean="0"/>
              <a:t>Produce</a:t>
            </a:r>
            <a:r>
              <a:rPr lang="de-DE" dirty="0" smtClean="0"/>
              <a:t> &amp; </a:t>
            </a:r>
            <a:r>
              <a:rPr lang="de-DE" dirty="0" err="1" smtClean="0"/>
              <a:t>Publish</a:t>
            </a:r>
            <a:r>
              <a:rPr lang="de-DE" dirty="0" smtClean="0"/>
              <a:t>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39056"/>
            <a:ext cx="8229600" cy="4206951"/>
          </a:xfrm>
        </p:spPr>
        <p:txBody>
          <a:bodyPr>
            <a:normAutofit/>
          </a:bodyPr>
          <a:lstStyle/>
          <a:p>
            <a:r>
              <a:rPr lang="de-DE" dirty="0" smtClean="0"/>
              <a:t>wo immer es geht: </a:t>
            </a:r>
            <a:r>
              <a:rPr lang="de-DE" dirty="0" err="1" smtClean="0"/>
              <a:t>Indesign</a:t>
            </a:r>
            <a:r>
              <a:rPr lang="de-DE" dirty="0" smtClean="0"/>
              <a:t> rauswerfen</a:t>
            </a:r>
          </a:p>
          <a:p>
            <a:pPr lvl="1"/>
            <a:r>
              <a:rPr lang="de-DE" dirty="0" smtClean="0"/>
              <a:t>Personalkosten</a:t>
            </a:r>
          </a:p>
          <a:p>
            <a:pPr lvl="1"/>
            <a:r>
              <a:rPr lang="de-DE" dirty="0" smtClean="0"/>
              <a:t>Lizenzkosten</a:t>
            </a:r>
          </a:p>
          <a:p>
            <a:r>
              <a:rPr lang="de-DE" dirty="0" smtClean="0"/>
              <a:t>Automatisierter Satz </a:t>
            </a:r>
            <a:endParaRPr lang="de-DE" dirty="0"/>
          </a:p>
          <a:p>
            <a:r>
              <a:rPr lang="de-DE" dirty="0" smtClean="0"/>
              <a:t>Automatisierte Produktion von Standardpublikationen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071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ige Legende 2"/>
          <p:cNvSpPr/>
          <p:nvPr/>
        </p:nvSpPr>
        <p:spPr>
          <a:xfrm>
            <a:off x="5039840" y="1112967"/>
            <a:ext cx="3715700" cy="1527208"/>
          </a:xfrm>
          <a:prstGeom prst="wedgeRectCallout">
            <a:avLst>
              <a:gd name="adj1" fmla="val 32917"/>
              <a:gd name="adj2" fmla="val 97194"/>
            </a:avLst>
          </a:prstGeom>
          <a:noFill/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0000" tIns="93600" rIns="180000" bIns="93600" rtlCol="0" anchor="ctr"/>
          <a:lstStyle/>
          <a:p>
            <a:r>
              <a:rPr lang="de-DE" sz="4800" dirty="0" smtClean="0"/>
              <a:t>Fragen?</a:t>
            </a:r>
            <a:endParaRPr lang="de-DE" dirty="0"/>
          </a:p>
        </p:txBody>
      </p:sp>
      <p:pic>
        <p:nvPicPr>
          <p:cNvPr id="2" name="Bild 1" descr="Fotolia_27992954_M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2" r="9394"/>
          <a:stretch/>
        </p:blipFill>
        <p:spPr>
          <a:xfrm>
            <a:off x="0" y="-1"/>
            <a:ext cx="4823654" cy="5549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24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4451047" y="2880208"/>
            <a:ext cx="46929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rgbClr val="FFFFFF"/>
                </a:solidFill>
              </a:rPr>
              <a:t>Weitere Informationen</a:t>
            </a:r>
          </a:p>
          <a:p>
            <a:pPr marL="342900" indent="-342900">
              <a:buFont typeface="Arial"/>
              <a:buChar char="•"/>
            </a:pPr>
            <a:r>
              <a:rPr lang="de-DE" sz="2400" dirty="0" err="1" smtClean="0">
                <a:solidFill>
                  <a:srgbClr val="FFFFFF"/>
                </a:solidFill>
              </a:rPr>
              <a:t>www.dgho-onkopedia.de</a:t>
            </a:r>
            <a:endParaRPr lang="de-DE" sz="2400" dirty="0" smtClean="0">
              <a:solidFill>
                <a:srgbClr val="FFFFFF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de-DE" sz="2400" dirty="0" err="1" smtClean="0">
                <a:solidFill>
                  <a:srgbClr val="FFFFFF"/>
                </a:solidFill>
              </a:rPr>
              <a:t>www.produce</a:t>
            </a:r>
            <a:r>
              <a:rPr lang="de-DE" sz="2400" dirty="0" err="1">
                <a:solidFill>
                  <a:srgbClr val="FFFFFF"/>
                </a:solidFill>
              </a:rPr>
              <a:t>-and-</a:t>
            </a:r>
            <a:r>
              <a:rPr lang="de-DE" sz="2400" dirty="0" err="1" smtClean="0">
                <a:solidFill>
                  <a:srgbClr val="FFFFFF"/>
                </a:solidFill>
              </a:rPr>
              <a:t>publish.com</a:t>
            </a:r>
            <a:endParaRPr lang="de-DE" sz="2400" dirty="0">
              <a:solidFill>
                <a:srgbClr val="FFFFFF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de-DE" sz="2400" dirty="0" smtClean="0">
                <a:solidFill>
                  <a:srgbClr val="FFFFFF"/>
                </a:solidFill>
              </a:rPr>
              <a:t>www.zopyx.de</a:t>
            </a:r>
            <a:r>
              <a:rPr lang="de-DE" sz="2400" dirty="0">
                <a:solidFill>
                  <a:srgbClr val="FFFFFF"/>
                </a:solidFill>
              </a:rPr>
              <a:t>	</a:t>
            </a:r>
          </a:p>
          <a:p>
            <a:pPr marL="342900" indent="-342900">
              <a:buFont typeface="Arial"/>
              <a:buChar char="•"/>
            </a:pPr>
            <a:r>
              <a:rPr lang="de-DE" sz="2400" dirty="0" err="1" smtClean="0">
                <a:solidFill>
                  <a:srgbClr val="FFFFFF"/>
                </a:solidFill>
              </a:rPr>
              <a:t>about.me</a:t>
            </a:r>
            <a:r>
              <a:rPr lang="de-DE" sz="2400" dirty="0" smtClean="0">
                <a:solidFill>
                  <a:srgbClr val="FFFFFF"/>
                </a:solidFill>
              </a:rPr>
              <a:t>/</a:t>
            </a:r>
            <a:r>
              <a:rPr lang="de-DE" sz="2400" dirty="0" err="1" smtClean="0">
                <a:solidFill>
                  <a:srgbClr val="FFFFFF"/>
                </a:solidFill>
              </a:rPr>
              <a:t>andreasjung</a:t>
            </a:r>
            <a:endParaRPr lang="de-DE" sz="2400" dirty="0">
              <a:solidFill>
                <a:srgbClr val="FFFFFF"/>
              </a:solidFill>
            </a:endParaRPr>
          </a:p>
          <a:p>
            <a:endParaRPr lang="de-DE" sz="2400" dirty="0">
              <a:solidFill>
                <a:srgbClr val="FFFFFF"/>
              </a:solidFill>
            </a:endParaRPr>
          </a:p>
          <a:p>
            <a:r>
              <a:rPr lang="de-DE" sz="2400" dirty="0" smtClean="0">
                <a:solidFill>
                  <a:srgbClr val="FFFFFF"/>
                </a:solidFill>
              </a:rPr>
              <a:t>	</a:t>
            </a:r>
            <a:endParaRPr lang="de-DE" sz="2400" dirty="0">
              <a:solidFill>
                <a:srgbClr val="FFFFFF"/>
              </a:solidFill>
            </a:endParaRPr>
          </a:p>
        </p:txBody>
      </p:sp>
      <p:pic>
        <p:nvPicPr>
          <p:cNvPr id="2" name="Bild 1" descr="Fotolia_32665547_M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86" t="4420" r="19603" b="6950"/>
          <a:stretch/>
        </p:blipFill>
        <p:spPr>
          <a:xfrm>
            <a:off x="6046" y="12096"/>
            <a:ext cx="4445001" cy="5545768"/>
          </a:xfrm>
          <a:prstGeom prst="rect">
            <a:avLst/>
          </a:prstGeom>
        </p:spPr>
      </p:pic>
      <p:sp>
        <p:nvSpPr>
          <p:cNvPr id="4" name="Rechteckige Legende 3"/>
          <p:cNvSpPr/>
          <p:nvPr/>
        </p:nvSpPr>
        <p:spPr>
          <a:xfrm>
            <a:off x="4552331" y="503295"/>
            <a:ext cx="4376780" cy="1527208"/>
          </a:xfrm>
          <a:prstGeom prst="wedgeRectCallout">
            <a:avLst>
              <a:gd name="adj1" fmla="val 33503"/>
              <a:gd name="adj2" fmla="val 88795"/>
            </a:avLst>
          </a:prstGeom>
          <a:noFill/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0000" tIns="93600" rIns="180000" bIns="93600" rtlCol="0" anchor="ctr"/>
          <a:lstStyle/>
          <a:p>
            <a:r>
              <a:rPr lang="de-DE" sz="3600" dirty="0" smtClean="0"/>
              <a:t>Vielen Dank für </a:t>
            </a:r>
            <a:br>
              <a:rPr lang="de-DE" sz="3600" dirty="0" smtClean="0"/>
            </a:br>
            <a:r>
              <a:rPr lang="de-DE" sz="3600" dirty="0" smtClean="0"/>
              <a:t>Ihre Aufmerksamkeit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173566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P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b" anchorCtr="1"/>
      <a:lstStyle>
        <a:defPPr algn="ctr">
          <a:defRPr sz="2800" dirty="0" smtClean="0">
            <a:solidFill>
              <a:srgbClr val="000000"/>
            </a:solidFill>
          </a:defRPr>
        </a:defPPr>
      </a:lstStyle>
      <a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 Master.potx</Template>
  <TotalTime>0</TotalTime>
  <Words>369</Words>
  <Application>Microsoft Macintosh PowerPoint</Application>
  <PresentationFormat>Bildschirmpräsentation (4:3)</PresentationFormat>
  <Paragraphs>115</Paragraphs>
  <Slides>14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5" baseType="lpstr">
      <vt:lpstr>PP Master</vt:lpstr>
      <vt:lpstr>PowerPoint-Präsentation</vt:lpstr>
      <vt:lpstr>Andreas Jung</vt:lpstr>
      <vt:lpstr>Was ist Onkopedia?</vt:lpstr>
      <vt:lpstr>Onkopedia Inhaltsbereiche</vt:lpstr>
      <vt:lpstr>Diagnose- und Behandlungsleitlinien</vt:lpstr>
      <vt:lpstr>Bearbeitungsworkflow Leitlinien</vt:lpstr>
      <vt:lpstr>Bearbeitungsworkflow Leitlinien</vt:lpstr>
      <vt:lpstr>Realisierung auf Basis von Plone 4  und  Produce &amp; Publish</vt:lpstr>
      <vt:lpstr>Was ist Produce &amp; Publish?</vt:lpstr>
      <vt:lpstr>Single-Source Multi-Channel Publishing</vt:lpstr>
      <vt:lpstr>Features und Anwendungsfälle</vt:lpstr>
      <vt:lpstr>Ziele von Produce &amp; Publish?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Andreas Jung</dc:creator>
  <cp:lastModifiedBy>Andreas Jung</cp:lastModifiedBy>
  <cp:revision>259</cp:revision>
  <cp:lastPrinted>2012-08-23T11:36:50Z</cp:lastPrinted>
  <dcterms:created xsi:type="dcterms:W3CDTF">2011-09-23T05:08:15Z</dcterms:created>
  <dcterms:modified xsi:type="dcterms:W3CDTF">2013-05-02T13:55:28Z</dcterms:modified>
</cp:coreProperties>
</file>