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4F5F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2743" y="0"/>
            <a:ext cx="2325856" cy="3836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4F5F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2743" y="0"/>
            <a:ext cx="2325856" cy="38367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4F5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6800" y="412413"/>
            <a:ext cx="8075930" cy="617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7600" y="1593116"/>
            <a:ext cx="7260590" cy="3324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219700" y="7217012"/>
            <a:ext cx="264160" cy="212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fo@zopyx.com" TargetMode="External"/><Relationship Id="rId3" Type="http://schemas.openxmlformats.org/officeDocument/2006/relationships/hyperlink" Target="http://www.zopyx.com/" TargetMode="External"/><Relationship Id="rId4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5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7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zopyx.com/" TargetMode="External"/><Relationship Id="rId3" Type="http://schemas.openxmlformats.org/officeDocument/2006/relationships/hyperlink" Target="mailto:info@zopyx.com" TargetMode="External"/><Relationship Id="rId4" Type="http://schemas.openxmlformats.org/officeDocument/2006/relationships/image" Target="../media/image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4F5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9000" y="2130286"/>
            <a:ext cx="6363335" cy="177800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 indent="241300">
              <a:lnSpc>
                <a:spcPct val="106500"/>
              </a:lnSpc>
              <a:spcBef>
                <a:spcPts val="90"/>
              </a:spcBef>
            </a:pPr>
            <a:r>
              <a:rPr dirty="0" sz="5400"/>
              <a:t>10</a:t>
            </a:r>
            <a:r>
              <a:rPr dirty="0" sz="5400" spc="-60"/>
              <a:t> </a:t>
            </a:r>
            <a:r>
              <a:rPr dirty="0" sz="5400" spc="-220"/>
              <a:t>Jahre</a:t>
            </a:r>
            <a:r>
              <a:rPr dirty="0" sz="5400" spc="-55"/>
              <a:t> </a:t>
            </a:r>
            <a:r>
              <a:rPr dirty="0" sz="5400" spc="-45"/>
              <a:t>Onkopedia </a:t>
            </a:r>
            <a:r>
              <a:rPr dirty="0" sz="5400" spc="-130"/>
              <a:t>Rückblick</a:t>
            </a:r>
            <a:r>
              <a:rPr dirty="0" sz="5400" spc="-245"/>
              <a:t> </a:t>
            </a:r>
            <a:r>
              <a:rPr dirty="0" sz="5400"/>
              <a:t>und</a:t>
            </a:r>
            <a:r>
              <a:rPr dirty="0" sz="5400" spc="-325"/>
              <a:t> </a:t>
            </a:r>
            <a:r>
              <a:rPr dirty="0" sz="5400" spc="-220"/>
              <a:t>Zukunft</a:t>
            </a:r>
            <a:endParaRPr sz="5400"/>
          </a:p>
        </p:txBody>
      </p:sp>
      <p:sp>
        <p:nvSpPr>
          <p:cNvPr id="4" name="object 4" descr=""/>
          <p:cNvSpPr txBox="1"/>
          <p:nvPr/>
        </p:nvSpPr>
        <p:spPr>
          <a:xfrm>
            <a:off x="3695700" y="4189805"/>
            <a:ext cx="3307715" cy="2834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939800" marR="5080" indent="-927100">
              <a:lnSpc>
                <a:spcPct val="125000"/>
              </a:lnSpc>
              <a:spcBef>
                <a:spcPts val="95"/>
              </a:spcBef>
            </a:pPr>
            <a:r>
              <a:rPr dirty="0" sz="3000">
                <a:solidFill>
                  <a:srgbClr val="929292"/>
                </a:solidFill>
                <a:latin typeface="Arial"/>
                <a:cs typeface="Arial"/>
              </a:rPr>
              <a:t>Plone</a:t>
            </a:r>
            <a:r>
              <a:rPr dirty="0" sz="3000" spc="-114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dirty="0" sz="3000" spc="-35">
                <a:solidFill>
                  <a:srgbClr val="929292"/>
                </a:solidFill>
                <a:latin typeface="Arial"/>
                <a:cs typeface="Arial"/>
              </a:rPr>
              <a:t>Tagung</a:t>
            </a:r>
            <a:r>
              <a:rPr dirty="0" sz="3000" spc="-114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dirty="0" sz="3000" spc="-20">
                <a:solidFill>
                  <a:srgbClr val="929292"/>
                </a:solidFill>
                <a:latin typeface="Arial"/>
                <a:cs typeface="Arial"/>
              </a:rPr>
              <a:t>2020 </a:t>
            </a:r>
            <a:r>
              <a:rPr dirty="0" sz="3000" spc="-10">
                <a:solidFill>
                  <a:srgbClr val="929292"/>
                </a:solidFill>
                <a:latin typeface="Arial"/>
                <a:cs typeface="Arial"/>
              </a:rPr>
              <a:t>Dresden</a:t>
            </a:r>
            <a:endParaRPr sz="3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3000">
              <a:latin typeface="Arial"/>
              <a:cs typeface="Arial"/>
            </a:endParaRPr>
          </a:p>
          <a:p>
            <a:pPr marL="444500" marR="238125" indent="-368300">
              <a:lnSpc>
                <a:spcPct val="102400"/>
              </a:lnSpc>
            </a:pPr>
            <a:r>
              <a:rPr dirty="0" sz="2400">
                <a:latin typeface="Arial"/>
                <a:cs typeface="Arial"/>
              </a:rPr>
              <a:t>Andreas</a:t>
            </a:r>
            <a:r>
              <a:rPr dirty="0" sz="2400" spc="-16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Jung/ZOPYX </a:t>
            </a:r>
            <a:r>
              <a:rPr dirty="0" sz="2400" spc="-10">
                <a:latin typeface="Arial"/>
                <a:cs typeface="Arial"/>
                <a:hlinkClick r:id="rId2"/>
              </a:rPr>
              <a:t>info@zopyx.com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  <a:hlinkClick r:id="rId3"/>
              </a:rPr>
              <a:t>www.zopyx.com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19826" y="310668"/>
            <a:ext cx="4653747" cy="1655796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369252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45"/>
              <a:t>ANDREAS</a:t>
            </a:r>
            <a:r>
              <a:rPr dirty="0" spc="-95"/>
              <a:t> </a:t>
            </a:r>
            <a:r>
              <a:rPr dirty="0" spc="-30"/>
              <a:t>JUNG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092200" y="1440784"/>
            <a:ext cx="7805420" cy="5638800"/>
          </a:xfrm>
          <a:prstGeom prst="rect">
            <a:avLst/>
          </a:prstGeom>
        </p:spPr>
        <p:txBody>
          <a:bodyPr wrap="square" lIns="0" tIns="168910" rIns="0" bIns="0" rtlCol="0" vert="horz">
            <a:spAutoFit/>
          </a:bodyPr>
          <a:lstStyle/>
          <a:p>
            <a:pPr marL="190500" indent="-152400">
              <a:lnSpc>
                <a:spcPct val="100000"/>
              </a:lnSpc>
              <a:spcBef>
                <a:spcPts val="1330"/>
              </a:spcBef>
              <a:buFont typeface="Microsoft Sans Serif"/>
              <a:buChar char="‣"/>
              <a:tabLst>
                <a:tab pos="190500" algn="l"/>
              </a:tabLst>
            </a:pPr>
            <a:r>
              <a:rPr dirty="0" sz="2050" spc="-30">
                <a:latin typeface="Arial"/>
                <a:cs typeface="Arial"/>
              </a:rPr>
              <a:t>Diplom-</a:t>
            </a:r>
            <a:r>
              <a:rPr dirty="0" sz="2050" spc="-10">
                <a:latin typeface="Arial"/>
                <a:cs typeface="Arial"/>
              </a:rPr>
              <a:t>Informatiker</a:t>
            </a:r>
            <a:endParaRPr sz="2050">
              <a:latin typeface="Arial"/>
              <a:cs typeface="Arial"/>
            </a:endParaRPr>
          </a:p>
          <a:p>
            <a:pPr marL="190500" indent="-152400">
              <a:lnSpc>
                <a:spcPct val="100000"/>
              </a:lnSpc>
              <a:spcBef>
                <a:spcPts val="1240"/>
              </a:spcBef>
              <a:buFont typeface="Microsoft Sans Serif"/>
              <a:buChar char="‣"/>
              <a:tabLst>
                <a:tab pos="190500" algn="l"/>
              </a:tabLst>
            </a:pPr>
            <a:r>
              <a:rPr dirty="0" sz="2050" spc="-10">
                <a:latin typeface="Arial"/>
                <a:cs typeface="Arial"/>
              </a:rPr>
              <a:t>Stationen: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Saarbrücker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Zeitung,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Zope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Corporation,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 spc="-30">
                <a:latin typeface="Arial"/>
                <a:cs typeface="Arial"/>
              </a:rPr>
              <a:t>Haufe-</a:t>
            </a:r>
            <a:r>
              <a:rPr dirty="0" sz="2050" spc="-10">
                <a:latin typeface="Arial"/>
                <a:cs typeface="Arial"/>
              </a:rPr>
              <a:t>Lexware</a:t>
            </a:r>
            <a:endParaRPr sz="2050">
              <a:latin typeface="Arial"/>
              <a:cs typeface="Arial"/>
            </a:endParaRPr>
          </a:p>
          <a:p>
            <a:pPr marL="190500" indent="-152400">
              <a:lnSpc>
                <a:spcPct val="100000"/>
              </a:lnSpc>
              <a:spcBef>
                <a:spcPts val="1140"/>
              </a:spcBef>
              <a:buFont typeface="Microsoft Sans Serif"/>
              <a:buChar char="‣"/>
              <a:tabLst>
                <a:tab pos="190500" algn="l"/>
              </a:tabLst>
            </a:pPr>
            <a:r>
              <a:rPr dirty="0" sz="2050" spc="-10">
                <a:latin typeface="Arial"/>
                <a:cs typeface="Arial"/>
              </a:rPr>
              <a:t>Arbeitsgebiete</a:t>
            </a:r>
            <a:endParaRPr sz="2050">
              <a:latin typeface="Arial"/>
              <a:cs typeface="Arial"/>
            </a:endParaRPr>
          </a:p>
          <a:p>
            <a:pPr lvl="1" marL="532130" indent="-151130">
              <a:lnSpc>
                <a:spcPct val="100000"/>
              </a:lnSpc>
              <a:spcBef>
                <a:spcPts val="1240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532130" algn="l"/>
              </a:tabLst>
            </a:pPr>
            <a:r>
              <a:rPr dirty="0" sz="2050" spc="-35">
                <a:latin typeface="Arial"/>
                <a:cs typeface="Arial"/>
              </a:rPr>
              <a:t>Professionelle</a:t>
            </a:r>
            <a:r>
              <a:rPr dirty="0" sz="2050" spc="-65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Publishing</a:t>
            </a:r>
            <a:r>
              <a:rPr dirty="0" sz="2050" spc="-6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Lösungen</a:t>
            </a:r>
            <a:r>
              <a:rPr dirty="0" sz="2050" spc="-6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mit</a:t>
            </a:r>
            <a:r>
              <a:rPr dirty="0" sz="2050" spc="-60">
                <a:latin typeface="Arial"/>
                <a:cs typeface="Arial"/>
              </a:rPr>
              <a:t> </a:t>
            </a:r>
            <a:r>
              <a:rPr dirty="0" sz="2050" spc="-40">
                <a:latin typeface="Arial"/>
                <a:cs typeface="Arial"/>
              </a:rPr>
              <a:t>XML</a:t>
            </a:r>
            <a:r>
              <a:rPr dirty="0" sz="2050" spc="-6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unter</a:t>
            </a:r>
            <a:r>
              <a:rPr dirty="0" sz="2050" spc="-6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der</a:t>
            </a:r>
            <a:r>
              <a:rPr dirty="0" sz="2050" spc="-6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Haube</a:t>
            </a:r>
            <a:endParaRPr sz="2050">
              <a:latin typeface="Arial"/>
              <a:cs typeface="Arial"/>
            </a:endParaRPr>
          </a:p>
          <a:p>
            <a:pPr lvl="1" marL="532130" indent="-151130">
              <a:lnSpc>
                <a:spcPct val="100000"/>
              </a:lnSpc>
              <a:spcBef>
                <a:spcPts val="1240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532130" algn="l"/>
              </a:tabLst>
            </a:pPr>
            <a:r>
              <a:rPr dirty="0" sz="2050" spc="-10">
                <a:latin typeface="Arial"/>
                <a:cs typeface="Arial"/>
              </a:rPr>
              <a:t>Portal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Projekte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auf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Basis</a:t>
            </a:r>
            <a:r>
              <a:rPr dirty="0" sz="2050" spc="-85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Python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und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CMS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Plone</a:t>
            </a:r>
            <a:endParaRPr sz="2050">
              <a:latin typeface="Arial"/>
              <a:cs typeface="Arial"/>
            </a:endParaRPr>
          </a:p>
          <a:p>
            <a:pPr lvl="1" marL="532130" indent="-151130">
              <a:lnSpc>
                <a:spcPct val="100000"/>
              </a:lnSpc>
              <a:spcBef>
                <a:spcPts val="1240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532130" algn="l"/>
              </a:tabLst>
            </a:pPr>
            <a:r>
              <a:rPr dirty="0" sz="2050" spc="-25">
                <a:latin typeface="Arial"/>
                <a:cs typeface="Arial"/>
              </a:rPr>
              <a:t>Kollaborative</a:t>
            </a:r>
            <a:r>
              <a:rPr dirty="0" sz="2050" spc="-1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Content</a:t>
            </a:r>
            <a:r>
              <a:rPr dirty="0" sz="2050" spc="-10">
                <a:latin typeface="Arial"/>
                <a:cs typeface="Arial"/>
              </a:rPr>
              <a:t> Erstellung</a:t>
            </a:r>
            <a:endParaRPr sz="2050">
              <a:latin typeface="Arial"/>
              <a:cs typeface="Arial"/>
            </a:endParaRPr>
          </a:p>
          <a:p>
            <a:pPr lvl="1" marL="532130" indent="-151130">
              <a:lnSpc>
                <a:spcPct val="100000"/>
              </a:lnSpc>
              <a:spcBef>
                <a:spcPts val="1240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532130" algn="l"/>
              </a:tabLst>
            </a:pPr>
            <a:r>
              <a:rPr dirty="0" sz="2050" spc="-30">
                <a:latin typeface="Arial"/>
                <a:cs typeface="Arial"/>
              </a:rPr>
              <a:t>Individualsoftware</a:t>
            </a:r>
            <a:r>
              <a:rPr dirty="0" sz="2050" spc="-65">
                <a:latin typeface="Arial"/>
                <a:cs typeface="Arial"/>
              </a:rPr>
              <a:t> </a:t>
            </a:r>
            <a:r>
              <a:rPr dirty="0" sz="2050" spc="-20">
                <a:latin typeface="Arial"/>
                <a:cs typeface="Arial"/>
              </a:rPr>
              <a:t>(mit</a:t>
            </a:r>
            <a:r>
              <a:rPr dirty="0" sz="2050" spc="-6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Python)</a:t>
            </a:r>
            <a:endParaRPr sz="2050">
              <a:latin typeface="Arial"/>
              <a:cs typeface="Arial"/>
            </a:endParaRPr>
          </a:p>
          <a:p>
            <a:pPr marL="190500" indent="-152400">
              <a:lnSpc>
                <a:spcPct val="100000"/>
              </a:lnSpc>
              <a:spcBef>
                <a:spcPts val="1140"/>
              </a:spcBef>
              <a:buFont typeface="Microsoft Sans Serif"/>
              <a:buChar char="‣"/>
              <a:tabLst>
                <a:tab pos="190500" algn="l"/>
              </a:tabLst>
            </a:pPr>
            <a:r>
              <a:rPr dirty="0" sz="2050" spc="-10">
                <a:latin typeface="Arial"/>
                <a:cs typeface="Arial"/>
              </a:rPr>
              <a:t>Projekte</a:t>
            </a:r>
            <a:endParaRPr sz="2050">
              <a:latin typeface="Arial"/>
              <a:cs typeface="Arial"/>
            </a:endParaRPr>
          </a:p>
          <a:p>
            <a:pPr lvl="1" marL="532130" indent="-151130">
              <a:lnSpc>
                <a:spcPct val="100000"/>
              </a:lnSpc>
              <a:spcBef>
                <a:spcPts val="1240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532130" algn="l"/>
              </a:tabLst>
            </a:pPr>
            <a:r>
              <a:rPr dirty="0" sz="2050" spc="-55">
                <a:latin typeface="Arial"/>
                <a:cs typeface="Arial"/>
              </a:rPr>
              <a:t>XML-</a:t>
            </a:r>
            <a:r>
              <a:rPr dirty="0" sz="2050" spc="-10">
                <a:latin typeface="Arial"/>
                <a:cs typeface="Arial"/>
              </a:rPr>
              <a:t>Director</a:t>
            </a:r>
            <a:endParaRPr sz="2050">
              <a:latin typeface="Arial"/>
              <a:cs typeface="Arial"/>
            </a:endParaRPr>
          </a:p>
          <a:p>
            <a:pPr lvl="1" marL="532130" indent="-151130">
              <a:lnSpc>
                <a:spcPct val="100000"/>
              </a:lnSpc>
              <a:spcBef>
                <a:spcPts val="1240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532130" algn="l"/>
              </a:tabLst>
            </a:pPr>
            <a:r>
              <a:rPr dirty="0" sz="2050">
                <a:latin typeface="Arial"/>
                <a:cs typeface="Arial"/>
              </a:rPr>
              <a:t>Produce</a:t>
            </a:r>
            <a:r>
              <a:rPr dirty="0" sz="2050" spc="-80">
                <a:latin typeface="Arial"/>
                <a:cs typeface="Arial"/>
              </a:rPr>
              <a:t> </a:t>
            </a:r>
            <a:r>
              <a:rPr dirty="0" sz="2050">
                <a:latin typeface="Arial"/>
                <a:cs typeface="Arial"/>
              </a:rPr>
              <a:t>&amp;</a:t>
            </a:r>
            <a:r>
              <a:rPr dirty="0" sz="2050" spc="-75">
                <a:latin typeface="Arial"/>
                <a:cs typeface="Arial"/>
              </a:rPr>
              <a:t> </a:t>
            </a:r>
            <a:r>
              <a:rPr dirty="0" sz="2050" spc="-10">
                <a:latin typeface="Arial"/>
                <a:cs typeface="Arial"/>
              </a:rPr>
              <a:t>Publish</a:t>
            </a:r>
            <a:endParaRPr sz="2050">
              <a:latin typeface="Arial"/>
              <a:cs typeface="Arial"/>
            </a:endParaRPr>
          </a:p>
          <a:p>
            <a:pPr lvl="1" marL="532130" indent="-151130">
              <a:lnSpc>
                <a:spcPct val="100000"/>
              </a:lnSpc>
              <a:spcBef>
                <a:spcPts val="1240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532130" algn="l"/>
              </a:tabLst>
            </a:pPr>
            <a:r>
              <a:rPr dirty="0" sz="2050" spc="-10">
                <a:latin typeface="Arial"/>
                <a:cs typeface="Arial"/>
              </a:rPr>
              <a:t>content-</a:t>
            </a:r>
            <a:r>
              <a:rPr dirty="0" sz="2050" spc="-20">
                <a:latin typeface="Arial"/>
                <a:cs typeface="Arial"/>
              </a:rPr>
              <a:t>gemeinsam-</a:t>
            </a:r>
            <a:r>
              <a:rPr dirty="0" sz="2050" spc="-10">
                <a:latin typeface="Arial"/>
                <a:cs typeface="Arial"/>
              </a:rPr>
              <a:t>erstellen.de</a:t>
            </a:r>
            <a:endParaRPr sz="2050">
              <a:latin typeface="Arial"/>
              <a:cs typeface="Arial"/>
            </a:endParaRPr>
          </a:p>
          <a:p>
            <a:pPr lvl="1" marL="532130" indent="-151130">
              <a:lnSpc>
                <a:spcPct val="100000"/>
              </a:lnSpc>
              <a:spcBef>
                <a:spcPts val="1240"/>
              </a:spcBef>
              <a:buClr>
                <a:srgbClr val="929292"/>
              </a:buClr>
              <a:buSzPct val="90243"/>
              <a:buFont typeface="Microsoft Sans Serif"/>
              <a:buChar char="‣"/>
              <a:tabLst>
                <a:tab pos="532130" algn="l"/>
              </a:tabLst>
            </a:pPr>
            <a:r>
              <a:rPr dirty="0" sz="2050">
                <a:latin typeface="Arial"/>
                <a:cs typeface="Arial"/>
              </a:rPr>
              <a:t>print-</a:t>
            </a:r>
            <a:r>
              <a:rPr dirty="0" sz="2050" spc="-10">
                <a:latin typeface="Arial"/>
                <a:cs typeface="Arial"/>
              </a:rPr>
              <a:t>css.rocks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1986914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30"/>
              <a:t>AGENDA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4011295" cy="49631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60">
                <a:latin typeface="Arial"/>
                <a:cs typeface="Arial"/>
              </a:rPr>
              <a:t>Was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ist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Onkopedia?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Bedeutung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von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Onkopedia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5">
                <a:latin typeface="Arial"/>
                <a:cs typeface="Arial"/>
              </a:rPr>
              <a:t>Historie</a:t>
            </a:r>
            <a:r>
              <a:rPr dirty="0" sz="2450" spc="-12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von</a:t>
            </a:r>
            <a:r>
              <a:rPr dirty="0" sz="2450" spc="-12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Onkopedia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10">
                <a:latin typeface="Arial"/>
                <a:cs typeface="Arial"/>
              </a:rPr>
              <a:t>Architektur</a:t>
            </a:r>
            <a:r>
              <a:rPr dirty="0" sz="2450" spc="-13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von</a:t>
            </a:r>
            <a:r>
              <a:rPr dirty="0" sz="2450" spc="-13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Onkopedia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40">
                <a:latin typeface="Arial"/>
                <a:cs typeface="Arial"/>
              </a:rPr>
              <a:t>Aktuelle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Entwicklungen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App</a:t>
            </a:r>
            <a:r>
              <a:rPr dirty="0" sz="2450" spc="4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Entwicklung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10">
                <a:latin typeface="Arial"/>
                <a:cs typeface="Arial"/>
              </a:rPr>
              <a:t>Ausblick</a:t>
            </a:r>
            <a:r>
              <a:rPr dirty="0" sz="2450" spc="-5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und</a:t>
            </a:r>
            <a:r>
              <a:rPr dirty="0" sz="2450" spc="-4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Zukunft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7F7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2349500" y="3387587"/>
            <a:ext cx="6146165" cy="177800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 indent="165100">
              <a:lnSpc>
                <a:spcPct val="106500"/>
              </a:lnSpc>
              <a:spcBef>
                <a:spcPts val="90"/>
              </a:spcBef>
            </a:pPr>
            <a:r>
              <a:rPr dirty="0" sz="5400" spc="-270">
                <a:latin typeface="Arial"/>
                <a:cs typeface="Arial"/>
              </a:rPr>
              <a:t>Was</a:t>
            </a:r>
            <a:r>
              <a:rPr dirty="0" sz="5400" spc="-105">
                <a:latin typeface="Arial"/>
                <a:cs typeface="Arial"/>
              </a:rPr>
              <a:t> </a:t>
            </a:r>
            <a:r>
              <a:rPr dirty="0" sz="5400" spc="-55">
                <a:latin typeface="Arial"/>
                <a:cs typeface="Arial"/>
              </a:rPr>
              <a:t>ist</a:t>
            </a:r>
            <a:r>
              <a:rPr dirty="0" sz="5400" spc="-204">
                <a:latin typeface="Arial"/>
                <a:cs typeface="Arial"/>
              </a:rPr>
              <a:t> </a:t>
            </a:r>
            <a:r>
              <a:rPr dirty="0" sz="5400" spc="-65">
                <a:latin typeface="Arial"/>
                <a:cs typeface="Arial"/>
              </a:rPr>
              <a:t>Onkopedia? </a:t>
            </a:r>
            <a:r>
              <a:rPr dirty="0" sz="5400" spc="-105">
                <a:latin typeface="Arial"/>
                <a:cs typeface="Arial"/>
              </a:rPr>
              <a:t>www.onkopedia.com</a:t>
            </a:r>
            <a:endParaRPr sz="540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34797" y="565564"/>
            <a:ext cx="5868515" cy="209031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615505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5"/>
              <a:t>WAS</a:t>
            </a:r>
            <a:r>
              <a:rPr dirty="0" spc="-114"/>
              <a:t> </a:t>
            </a:r>
            <a:r>
              <a:rPr dirty="0" spc="-135"/>
              <a:t>IST</a:t>
            </a:r>
            <a:r>
              <a:rPr dirty="0" spc="-114"/>
              <a:t> </a:t>
            </a:r>
            <a:r>
              <a:rPr dirty="0" spc="-145"/>
              <a:t>ONKOPEDIA</a:t>
            </a:r>
            <a:r>
              <a:rPr dirty="0" spc="-114"/>
              <a:t> </a:t>
            </a:r>
            <a:r>
              <a:rPr dirty="0" spc="-45"/>
              <a:t>(1/2)?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2523"/>
            <a:ext cx="8542020" cy="540385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66065" indent="-253365">
              <a:lnSpc>
                <a:spcPct val="100000"/>
              </a:lnSpc>
              <a:spcBef>
                <a:spcPts val="135"/>
              </a:spcBef>
              <a:buFont typeface="Microsoft Sans Serif"/>
              <a:buChar char="‣"/>
              <a:tabLst>
                <a:tab pos="266065" algn="l"/>
              </a:tabLst>
            </a:pPr>
            <a:r>
              <a:rPr dirty="0" sz="1750" spc="-30">
                <a:latin typeface="Arial"/>
                <a:cs typeface="Arial"/>
              </a:rPr>
              <a:t>Leitlinienportal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der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20">
                <a:latin typeface="Arial"/>
                <a:cs typeface="Arial"/>
              </a:rPr>
              <a:t>Gesellschaft</a:t>
            </a:r>
            <a:r>
              <a:rPr dirty="0" sz="1750" spc="-30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für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10">
                <a:latin typeface="Arial"/>
                <a:cs typeface="Arial"/>
              </a:rPr>
              <a:t>Hämatologie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und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20">
                <a:latin typeface="Arial"/>
                <a:cs typeface="Arial"/>
              </a:rPr>
              <a:t>medizinische</a:t>
            </a:r>
            <a:r>
              <a:rPr dirty="0" sz="1750" spc="-30">
                <a:latin typeface="Arial"/>
                <a:cs typeface="Arial"/>
              </a:rPr>
              <a:t> </a:t>
            </a:r>
            <a:r>
              <a:rPr dirty="0" sz="1750" spc="-10">
                <a:latin typeface="Arial"/>
                <a:cs typeface="Arial"/>
              </a:rPr>
              <a:t>Onkologie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20">
                <a:latin typeface="Arial"/>
                <a:cs typeface="Arial"/>
              </a:rPr>
              <a:t>(DGHO)</a:t>
            </a:r>
            <a:endParaRPr sz="1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0"/>
              </a:spcBef>
              <a:buFont typeface="Microsoft Sans Serif"/>
              <a:buChar char="‣"/>
            </a:pPr>
            <a:endParaRPr sz="1750">
              <a:latin typeface="Arial"/>
              <a:cs typeface="Arial"/>
            </a:endParaRPr>
          </a:p>
          <a:p>
            <a:pPr marL="266700" marR="525780" indent="-254000">
              <a:lnSpc>
                <a:spcPct val="114300"/>
              </a:lnSpc>
              <a:buFont typeface="Microsoft Sans Serif"/>
              <a:buChar char="‣"/>
              <a:tabLst>
                <a:tab pos="266700" algn="l"/>
              </a:tabLst>
            </a:pPr>
            <a:r>
              <a:rPr dirty="0" sz="1750" spc="-30">
                <a:latin typeface="Arial"/>
                <a:cs typeface="Arial"/>
              </a:rPr>
              <a:t>Leitlinien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30">
                <a:latin typeface="Arial"/>
                <a:cs typeface="Arial"/>
              </a:rPr>
              <a:t>repräsentieren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den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25">
                <a:latin typeface="Arial"/>
                <a:cs typeface="Arial"/>
              </a:rPr>
              <a:t>aktuellen</a:t>
            </a:r>
            <a:r>
              <a:rPr dirty="0" sz="1750" spc="-30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Stand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der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10">
                <a:latin typeface="Arial"/>
                <a:cs typeface="Arial"/>
              </a:rPr>
              <a:t>Forschung</a:t>
            </a:r>
            <a:r>
              <a:rPr dirty="0" sz="1750" spc="-30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und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Entwicklung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25">
                <a:latin typeface="Arial"/>
                <a:cs typeface="Arial"/>
              </a:rPr>
              <a:t>im </a:t>
            </a:r>
            <a:r>
              <a:rPr dirty="0" sz="1750" spc="-10">
                <a:latin typeface="Arial"/>
                <a:cs typeface="Arial"/>
              </a:rPr>
              <a:t>Bereich</a:t>
            </a:r>
            <a:r>
              <a:rPr dirty="0" sz="1750" spc="-40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der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25">
                <a:latin typeface="Arial"/>
                <a:cs typeface="Arial"/>
              </a:rPr>
              <a:t>evidenzbasierten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 spc="-10">
                <a:latin typeface="Arial"/>
                <a:cs typeface="Arial"/>
              </a:rPr>
              <a:t>Medizin</a:t>
            </a:r>
            <a:endParaRPr sz="1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85"/>
              </a:spcBef>
              <a:buFont typeface="Microsoft Sans Serif"/>
              <a:buChar char="‣"/>
            </a:pPr>
            <a:endParaRPr sz="1750">
              <a:latin typeface="Arial"/>
              <a:cs typeface="Arial"/>
            </a:endParaRPr>
          </a:p>
          <a:p>
            <a:pPr marL="266065" indent="-253365">
              <a:lnSpc>
                <a:spcPct val="100000"/>
              </a:lnSpc>
              <a:buFont typeface="Microsoft Sans Serif"/>
              <a:buChar char="‣"/>
              <a:tabLst>
                <a:tab pos="266065" algn="l"/>
              </a:tabLst>
            </a:pPr>
            <a:r>
              <a:rPr dirty="0" sz="1750" spc="-10">
                <a:latin typeface="Arial"/>
                <a:cs typeface="Arial"/>
              </a:rPr>
              <a:t>unabhängig</a:t>
            </a:r>
            <a:r>
              <a:rPr dirty="0" sz="1750" spc="-35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von</a:t>
            </a:r>
            <a:r>
              <a:rPr dirty="0" sz="1750" spc="-30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der</a:t>
            </a:r>
            <a:r>
              <a:rPr dirty="0" sz="1750" spc="-30">
                <a:latin typeface="Arial"/>
                <a:cs typeface="Arial"/>
              </a:rPr>
              <a:t> </a:t>
            </a:r>
            <a:r>
              <a:rPr dirty="0" sz="1750" spc="-25">
                <a:latin typeface="Arial"/>
                <a:cs typeface="Arial"/>
              </a:rPr>
              <a:t>Pharma-</a:t>
            </a:r>
            <a:r>
              <a:rPr dirty="0" sz="1750" spc="-10">
                <a:latin typeface="Arial"/>
                <a:cs typeface="Arial"/>
              </a:rPr>
              <a:t>Industrie</a:t>
            </a:r>
            <a:endParaRPr sz="1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90"/>
              </a:spcBef>
              <a:buFont typeface="Microsoft Sans Serif"/>
              <a:buChar char="‣"/>
            </a:pPr>
            <a:endParaRPr sz="1750">
              <a:latin typeface="Arial"/>
              <a:cs typeface="Arial"/>
            </a:endParaRPr>
          </a:p>
          <a:p>
            <a:pPr marL="266065" indent="-253365">
              <a:lnSpc>
                <a:spcPct val="100000"/>
              </a:lnSpc>
              <a:buFont typeface="Microsoft Sans Serif"/>
              <a:buChar char="‣"/>
              <a:tabLst>
                <a:tab pos="266065" algn="l"/>
              </a:tabLst>
            </a:pPr>
            <a:r>
              <a:rPr dirty="0" sz="1750">
                <a:latin typeface="Arial"/>
                <a:cs typeface="Arial"/>
              </a:rPr>
              <a:t>Nutzer</a:t>
            </a:r>
            <a:r>
              <a:rPr dirty="0" sz="1750" spc="-70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von</a:t>
            </a:r>
            <a:r>
              <a:rPr dirty="0" sz="1750" spc="-70">
                <a:latin typeface="Arial"/>
                <a:cs typeface="Arial"/>
              </a:rPr>
              <a:t> </a:t>
            </a:r>
            <a:r>
              <a:rPr dirty="0" sz="1750" spc="-10">
                <a:latin typeface="Arial"/>
                <a:cs typeface="Arial"/>
              </a:rPr>
              <a:t>Onkopedia</a:t>
            </a:r>
            <a:endParaRPr sz="17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5"/>
              </a:spcBef>
              <a:buFont typeface="Microsoft Sans Serif"/>
              <a:buChar char="‣"/>
            </a:pPr>
            <a:endParaRPr sz="1750">
              <a:latin typeface="Arial"/>
              <a:cs typeface="Arial"/>
            </a:endParaRPr>
          </a:p>
          <a:p>
            <a:pPr lvl="1" marL="608965" indent="-253365">
              <a:lnSpc>
                <a:spcPct val="100000"/>
              </a:lnSpc>
              <a:buClr>
                <a:srgbClr val="929292"/>
              </a:buClr>
              <a:buSzPct val="91428"/>
              <a:buFont typeface="Microsoft Sans Serif"/>
              <a:buChar char="‣"/>
              <a:tabLst>
                <a:tab pos="608965" algn="l"/>
              </a:tabLst>
            </a:pPr>
            <a:r>
              <a:rPr dirty="0" sz="1750" spc="-10">
                <a:latin typeface="Arial"/>
                <a:cs typeface="Arial"/>
              </a:rPr>
              <a:t>behandelnde</a:t>
            </a:r>
            <a:r>
              <a:rPr dirty="0" sz="1750" spc="-85">
                <a:latin typeface="Arial"/>
                <a:cs typeface="Arial"/>
              </a:rPr>
              <a:t> </a:t>
            </a:r>
            <a:r>
              <a:rPr dirty="0" sz="1750" spc="-10">
                <a:latin typeface="Arial"/>
                <a:cs typeface="Arial"/>
              </a:rPr>
              <a:t>Mediziner</a:t>
            </a:r>
            <a:endParaRPr sz="17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90"/>
              </a:spcBef>
              <a:buFont typeface="Microsoft Sans Serif"/>
              <a:buChar char="‣"/>
            </a:pPr>
            <a:endParaRPr sz="1750">
              <a:latin typeface="Arial"/>
              <a:cs typeface="Arial"/>
            </a:endParaRPr>
          </a:p>
          <a:p>
            <a:pPr lvl="1" marL="608965" indent="-253365">
              <a:lnSpc>
                <a:spcPct val="100000"/>
              </a:lnSpc>
              <a:buClr>
                <a:srgbClr val="929292"/>
              </a:buClr>
              <a:buSzPct val="91428"/>
              <a:buFont typeface="Microsoft Sans Serif"/>
              <a:buChar char="‣"/>
              <a:tabLst>
                <a:tab pos="608965" algn="l"/>
              </a:tabLst>
            </a:pPr>
            <a:r>
              <a:rPr dirty="0" sz="1750" spc="-10">
                <a:latin typeface="Arial"/>
                <a:cs typeface="Arial"/>
              </a:rPr>
              <a:t>Patienten</a:t>
            </a:r>
            <a:endParaRPr sz="17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85"/>
              </a:spcBef>
              <a:buFont typeface="Microsoft Sans Serif"/>
              <a:buChar char="‣"/>
            </a:pPr>
            <a:endParaRPr sz="1750">
              <a:latin typeface="Arial"/>
              <a:cs typeface="Arial"/>
            </a:endParaRPr>
          </a:p>
          <a:p>
            <a:pPr lvl="1" marL="608965" indent="-253365">
              <a:lnSpc>
                <a:spcPct val="100000"/>
              </a:lnSpc>
              <a:buClr>
                <a:srgbClr val="929292"/>
              </a:buClr>
              <a:buSzPct val="91428"/>
              <a:buFont typeface="Microsoft Sans Serif"/>
              <a:buChar char="‣"/>
              <a:tabLst>
                <a:tab pos="608965" algn="l"/>
              </a:tabLst>
            </a:pPr>
            <a:r>
              <a:rPr dirty="0" sz="1750" spc="-20">
                <a:latin typeface="Arial"/>
                <a:cs typeface="Arial"/>
              </a:rPr>
              <a:t>Pflege</a:t>
            </a:r>
            <a:r>
              <a:rPr dirty="0" sz="1750" spc="-70">
                <a:latin typeface="Arial"/>
                <a:cs typeface="Arial"/>
              </a:rPr>
              <a:t> </a:t>
            </a:r>
            <a:r>
              <a:rPr dirty="0" sz="1750" spc="-10">
                <a:latin typeface="Arial"/>
                <a:cs typeface="Arial"/>
              </a:rPr>
              <a:t>Personal</a:t>
            </a:r>
            <a:endParaRPr sz="17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690"/>
              </a:spcBef>
              <a:buFont typeface="Microsoft Sans Serif"/>
              <a:buChar char="‣"/>
            </a:pPr>
            <a:endParaRPr sz="1750">
              <a:latin typeface="Arial"/>
              <a:cs typeface="Arial"/>
            </a:endParaRPr>
          </a:p>
          <a:p>
            <a:pPr lvl="1" marL="608965" indent="-253365">
              <a:lnSpc>
                <a:spcPct val="100000"/>
              </a:lnSpc>
              <a:buClr>
                <a:srgbClr val="929292"/>
              </a:buClr>
              <a:buSzPct val="91428"/>
              <a:buFont typeface="Microsoft Sans Serif"/>
              <a:buChar char="‣"/>
              <a:tabLst>
                <a:tab pos="608965" algn="l"/>
              </a:tabLst>
            </a:pPr>
            <a:r>
              <a:rPr dirty="0" sz="1750" spc="-25">
                <a:latin typeface="Arial"/>
                <a:cs typeface="Arial"/>
              </a:rPr>
              <a:t>Krankenkassen</a:t>
            </a:r>
            <a:r>
              <a:rPr dirty="0" sz="1750" spc="-10">
                <a:latin typeface="Arial"/>
                <a:cs typeface="Arial"/>
              </a:rPr>
              <a:t> </a:t>
            </a:r>
            <a:r>
              <a:rPr dirty="0" sz="1750">
                <a:latin typeface="Arial"/>
                <a:cs typeface="Arial"/>
              </a:rPr>
              <a:t>und</a:t>
            </a:r>
            <a:r>
              <a:rPr dirty="0" sz="1750" spc="-10">
                <a:latin typeface="Arial"/>
                <a:cs typeface="Arial"/>
              </a:rPr>
              <a:t> Kostenträger</a:t>
            </a:r>
            <a:endParaRPr sz="17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85"/>
              </a:spcBef>
              <a:buFont typeface="Microsoft Sans Serif"/>
              <a:buChar char="‣"/>
            </a:pPr>
            <a:endParaRPr sz="1750">
              <a:latin typeface="Arial"/>
              <a:cs typeface="Arial"/>
            </a:endParaRPr>
          </a:p>
          <a:p>
            <a:pPr lvl="1" marL="608965" indent="-2533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91428"/>
              <a:buFont typeface="Microsoft Sans Serif"/>
              <a:buChar char="‣"/>
              <a:tabLst>
                <a:tab pos="608965" algn="l"/>
              </a:tabLst>
            </a:pPr>
            <a:r>
              <a:rPr dirty="0" sz="1750" spc="-20">
                <a:latin typeface="Arial"/>
                <a:cs typeface="Arial"/>
              </a:rPr>
              <a:t>medizinischer</a:t>
            </a:r>
            <a:r>
              <a:rPr dirty="0" sz="1750" spc="-55">
                <a:latin typeface="Arial"/>
                <a:cs typeface="Arial"/>
              </a:rPr>
              <a:t> </a:t>
            </a:r>
            <a:r>
              <a:rPr dirty="0" sz="1750" spc="-10">
                <a:latin typeface="Arial"/>
                <a:cs typeface="Arial"/>
              </a:rPr>
              <a:t>Dienst</a:t>
            </a:r>
            <a:endParaRPr sz="1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16691" y="725327"/>
            <a:ext cx="8660130" cy="6002655"/>
            <a:chOff x="1016691" y="725327"/>
            <a:chExt cx="8660130" cy="600265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324" y="749959"/>
              <a:ext cx="8610751" cy="595339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41324" y="749960"/>
              <a:ext cx="8611235" cy="5953760"/>
            </a:xfrm>
            <a:custGeom>
              <a:avLst/>
              <a:gdLst/>
              <a:ahLst/>
              <a:cxnLst/>
              <a:rect l="l" t="t" r="r" b="b"/>
              <a:pathLst>
                <a:path w="8611235" h="5953759">
                  <a:moveTo>
                    <a:pt x="0" y="0"/>
                  </a:moveTo>
                  <a:lnTo>
                    <a:pt x="8610750" y="0"/>
                  </a:lnTo>
                  <a:lnTo>
                    <a:pt x="8610750" y="5953393"/>
                  </a:lnTo>
                  <a:lnTo>
                    <a:pt x="0" y="5953393"/>
                  </a:lnTo>
                  <a:lnTo>
                    <a:pt x="0" y="0"/>
                  </a:lnTo>
                  <a:close/>
                </a:path>
              </a:pathLst>
            </a:custGeom>
            <a:ln w="492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060713" y="784195"/>
            <a:ext cx="6982459" cy="5982970"/>
            <a:chOff x="2060713" y="784195"/>
            <a:chExt cx="6982459" cy="598297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85343" y="808825"/>
              <a:ext cx="6932612" cy="593314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2085343" y="808825"/>
              <a:ext cx="6932930" cy="5933440"/>
            </a:xfrm>
            <a:custGeom>
              <a:avLst/>
              <a:gdLst/>
              <a:ahLst/>
              <a:cxnLst/>
              <a:rect l="l" t="t" r="r" b="b"/>
              <a:pathLst>
                <a:path w="6932930" h="5933440">
                  <a:moveTo>
                    <a:pt x="0" y="0"/>
                  </a:moveTo>
                  <a:lnTo>
                    <a:pt x="6932612" y="0"/>
                  </a:lnTo>
                  <a:lnTo>
                    <a:pt x="6932612" y="5933149"/>
                  </a:lnTo>
                  <a:lnTo>
                    <a:pt x="0" y="5933149"/>
                  </a:lnTo>
                  <a:lnTo>
                    <a:pt x="0" y="0"/>
                  </a:lnTo>
                  <a:close/>
                </a:path>
              </a:pathLst>
            </a:custGeom>
            <a:ln w="492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94106" y="1107415"/>
            <a:ext cx="8705215" cy="5017135"/>
            <a:chOff x="994106" y="1107415"/>
            <a:chExt cx="8705215" cy="501713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18740" y="1132049"/>
              <a:ext cx="8655918" cy="496728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18740" y="1132049"/>
              <a:ext cx="8656320" cy="4967605"/>
            </a:xfrm>
            <a:custGeom>
              <a:avLst/>
              <a:gdLst/>
              <a:ahLst/>
              <a:cxnLst/>
              <a:rect l="l" t="t" r="r" b="b"/>
              <a:pathLst>
                <a:path w="8656320" h="4967605">
                  <a:moveTo>
                    <a:pt x="0" y="0"/>
                  </a:moveTo>
                  <a:lnTo>
                    <a:pt x="8655918" y="0"/>
                  </a:lnTo>
                  <a:lnTo>
                    <a:pt x="8655918" y="4967287"/>
                  </a:lnTo>
                  <a:lnTo>
                    <a:pt x="0" y="4967287"/>
                  </a:lnTo>
                  <a:lnTo>
                    <a:pt x="0" y="0"/>
                  </a:lnTo>
                  <a:close/>
                </a:path>
              </a:pathLst>
            </a:custGeom>
            <a:ln w="492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49842" y="1346391"/>
            <a:ext cx="8594090" cy="4426585"/>
            <a:chOff x="1049842" y="1346391"/>
            <a:chExt cx="8594090" cy="44265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4477" y="1371026"/>
              <a:ext cx="8544445" cy="437671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74477" y="1371026"/>
              <a:ext cx="8544560" cy="4377055"/>
            </a:xfrm>
            <a:custGeom>
              <a:avLst/>
              <a:gdLst/>
              <a:ahLst/>
              <a:cxnLst/>
              <a:rect l="l" t="t" r="r" b="b"/>
              <a:pathLst>
                <a:path w="8544560" h="4377055">
                  <a:moveTo>
                    <a:pt x="0" y="0"/>
                  </a:moveTo>
                  <a:lnTo>
                    <a:pt x="8544445" y="0"/>
                  </a:lnTo>
                  <a:lnTo>
                    <a:pt x="8544445" y="4376714"/>
                  </a:lnTo>
                  <a:lnTo>
                    <a:pt x="0" y="4376714"/>
                  </a:lnTo>
                  <a:lnTo>
                    <a:pt x="0" y="0"/>
                  </a:lnTo>
                  <a:close/>
                </a:path>
              </a:pathLst>
            </a:custGeom>
            <a:ln w="492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101347" y="1477650"/>
            <a:ext cx="8491220" cy="4343400"/>
            <a:chOff x="1101347" y="1477650"/>
            <a:chExt cx="8491220" cy="43434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5982" y="1502285"/>
              <a:ext cx="8441434" cy="4293914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125982" y="1502285"/>
              <a:ext cx="8441690" cy="4294505"/>
            </a:xfrm>
            <a:custGeom>
              <a:avLst/>
              <a:gdLst/>
              <a:ahLst/>
              <a:cxnLst/>
              <a:rect l="l" t="t" r="r" b="b"/>
              <a:pathLst>
                <a:path w="8441690" h="4294505">
                  <a:moveTo>
                    <a:pt x="0" y="0"/>
                  </a:moveTo>
                  <a:lnTo>
                    <a:pt x="8441434" y="0"/>
                  </a:lnTo>
                  <a:lnTo>
                    <a:pt x="8441434" y="4293914"/>
                  </a:lnTo>
                  <a:lnTo>
                    <a:pt x="0" y="4293914"/>
                  </a:lnTo>
                  <a:lnTo>
                    <a:pt x="0" y="0"/>
                  </a:lnTo>
                  <a:close/>
                </a:path>
              </a:pathLst>
            </a:custGeom>
            <a:ln w="4927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320680" y="716594"/>
            <a:ext cx="8052434" cy="6118225"/>
            <a:chOff x="1320680" y="716594"/>
            <a:chExt cx="8052434" cy="611822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5312" y="741226"/>
              <a:ext cx="8002774" cy="606834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345312" y="741226"/>
              <a:ext cx="8002905" cy="6068695"/>
            </a:xfrm>
            <a:custGeom>
              <a:avLst/>
              <a:gdLst/>
              <a:ahLst/>
              <a:cxnLst/>
              <a:rect l="l" t="t" r="r" b="b"/>
              <a:pathLst>
                <a:path w="8002905" h="6068695">
                  <a:moveTo>
                    <a:pt x="0" y="0"/>
                  </a:moveTo>
                  <a:lnTo>
                    <a:pt x="8002774" y="0"/>
                  </a:lnTo>
                  <a:lnTo>
                    <a:pt x="8002774" y="6068348"/>
                  </a:lnTo>
                  <a:lnTo>
                    <a:pt x="0" y="6068348"/>
                  </a:lnTo>
                  <a:lnTo>
                    <a:pt x="0" y="0"/>
                  </a:lnTo>
                  <a:close/>
                </a:path>
              </a:pathLst>
            </a:custGeom>
            <a:ln w="492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199468" y="508244"/>
            <a:ext cx="2294890" cy="6534784"/>
            <a:chOff x="4199468" y="508244"/>
            <a:chExt cx="2294890" cy="6534784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24089" y="532865"/>
              <a:ext cx="2245221" cy="648506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4224089" y="532864"/>
              <a:ext cx="2245360" cy="6485255"/>
            </a:xfrm>
            <a:custGeom>
              <a:avLst/>
              <a:gdLst/>
              <a:ahLst/>
              <a:cxnLst/>
              <a:rect l="l" t="t" r="r" b="b"/>
              <a:pathLst>
                <a:path w="2245360" h="6485255">
                  <a:moveTo>
                    <a:pt x="0" y="0"/>
                  </a:moveTo>
                  <a:lnTo>
                    <a:pt x="2245221" y="0"/>
                  </a:lnTo>
                  <a:lnTo>
                    <a:pt x="2245221" y="6485069"/>
                  </a:lnTo>
                  <a:lnTo>
                    <a:pt x="0" y="6485069"/>
                  </a:lnTo>
                  <a:lnTo>
                    <a:pt x="0" y="0"/>
                  </a:lnTo>
                  <a:close/>
                </a:path>
              </a:pathLst>
            </a:custGeom>
            <a:ln w="492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615505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05"/>
              <a:t>WAS</a:t>
            </a:r>
            <a:r>
              <a:rPr dirty="0" spc="-114"/>
              <a:t> </a:t>
            </a:r>
            <a:r>
              <a:rPr dirty="0" spc="-135"/>
              <a:t>IST</a:t>
            </a:r>
            <a:r>
              <a:rPr dirty="0" spc="-114"/>
              <a:t> </a:t>
            </a:r>
            <a:r>
              <a:rPr dirty="0" spc="-145"/>
              <a:t>ONKOPEDIA</a:t>
            </a:r>
            <a:r>
              <a:rPr dirty="0" spc="-114"/>
              <a:t> </a:t>
            </a:r>
            <a:r>
              <a:rPr dirty="0" spc="-45"/>
              <a:t>(2/2)?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9098280" cy="54203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Nutzwert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von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Onkopedia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45">
                <a:latin typeface="Arial"/>
                <a:cs typeface="Arial"/>
              </a:rPr>
              <a:t>Behandlungsleitlinien </a:t>
            </a:r>
            <a:r>
              <a:rPr dirty="0" sz="2450">
                <a:latin typeface="Arial"/>
                <a:cs typeface="Arial"/>
              </a:rPr>
              <a:t>für</a:t>
            </a:r>
            <a:r>
              <a:rPr dirty="0" sz="2450" spc="-4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Mediziner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25">
                <a:latin typeface="Arial"/>
                <a:cs typeface="Arial"/>
              </a:rPr>
              <a:t>Information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für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Patienten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 spc="95">
                <a:latin typeface="Arial"/>
                <a:cs typeface="Arial"/>
              </a:rPr>
              <a:t>-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„</a:t>
            </a:r>
            <a:r>
              <a:rPr dirty="0" sz="2450" i="1">
                <a:latin typeface="Arial"/>
                <a:cs typeface="Arial"/>
              </a:rPr>
              <a:t>der</a:t>
            </a:r>
            <a:r>
              <a:rPr dirty="0" sz="2450" spc="-50" i="1">
                <a:latin typeface="Arial"/>
                <a:cs typeface="Arial"/>
              </a:rPr>
              <a:t> </a:t>
            </a:r>
            <a:r>
              <a:rPr dirty="0" sz="2450" spc="-35" i="1">
                <a:latin typeface="Arial"/>
                <a:cs typeface="Arial"/>
              </a:rPr>
              <a:t>informierte</a:t>
            </a:r>
            <a:r>
              <a:rPr dirty="0" sz="2450" spc="-55" i="1">
                <a:latin typeface="Arial"/>
                <a:cs typeface="Arial"/>
              </a:rPr>
              <a:t> </a:t>
            </a:r>
            <a:r>
              <a:rPr dirty="0" sz="2450" spc="-10" i="1">
                <a:latin typeface="Arial"/>
                <a:cs typeface="Arial"/>
              </a:rPr>
              <a:t>Patient“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45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30">
                <a:latin typeface="Arial"/>
                <a:cs typeface="Arial"/>
              </a:rPr>
              <a:t>Kosten-</a:t>
            </a:r>
            <a:r>
              <a:rPr dirty="0" sz="2450">
                <a:latin typeface="Arial"/>
                <a:cs typeface="Arial"/>
              </a:rPr>
              <a:t>Nutzen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Abwägung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für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Kostenträger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10">
                <a:latin typeface="Arial"/>
                <a:cs typeface="Arial"/>
              </a:rPr>
              <a:t>hoher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Bekanntheitsgrad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von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Onkopedia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hohe</a:t>
            </a:r>
            <a:r>
              <a:rPr dirty="0" sz="2450" spc="-13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Reputation</a:t>
            </a:r>
            <a:r>
              <a:rPr dirty="0" sz="2450" spc="-13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von</a:t>
            </a:r>
            <a:r>
              <a:rPr dirty="0" sz="2450" spc="-13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Onkopedia</a:t>
            </a:r>
            <a:endParaRPr sz="2450">
              <a:latin typeface="Arial"/>
              <a:cs typeface="Arial"/>
            </a:endParaRPr>
          </a:p>
          <a:p>
            <a:pPr marL="355600" marR="5080" indent="-342900">
              <a:lnSpc>
                <a:spcPct val="112200"/>
              </a:lnSpc>
              <a:spcBef>
                <a:spcPts val="2800"/>
              </a:spcBef>
              <a:buFont typeface="Microsoft Sans Serif"/>
              <a:buChar char="‣"/>
              <a:tabLst>
                <a:tab pos="355600" algn="l"/>
              </a:tabLst>
            </a:pPr>
            <a:r>
              <a:rPr dirty="0" sz="2450" spc="-20">
                <a:latin typeface="Arial"/>
                <a:cs typeface="Arial"/>
              </a:rPr>
              <a:t>Autoren: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ca.</a:t>
            </a:r>
            <a:r>
              <a:rPr dirty="0" sz="2450" spc="-5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500</a:t>
            </a:r>
            <a:r>
              <a:rPr dirty="0" sz="2450" spc="-5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führende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Mediziner</a:t>
            </a:r>
            <a:r>
              <a:rPr dirty="0" sz="2450" spc="-5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der</a:t>
            </a:r>
            <a:r>
              <a:rPr dirty="0" sz="2450" spc="-5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Onkologie/Hämatologie </a:t>
            </a:r>
            <a:r>
              <a:rPr dirty="0" sz="2450" spc="-10">
                <a:latin typeface="Arial"/>
                <a:cs typeface="Arial"/>
              </a:rPr>
              <a:t>(DACH)</a:t>
            </a:r>
            <a:endParaRPr sz="2450">
              <a:latin typeface="Arial"/>
              <a:cs typeface="Arial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96938" y="3757248"/>
            <a:ext cx="1791661" cy="2175986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0067" y="1925961"/>
            <a:ext cx="4746476" cy="5627621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660" y="1101036"/>
            <a:ext cx="5124171" cy="284796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8333" y="4066954"/>
            <a:ext cx="5218737" cy="2847962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81000" y="7220181"/>
            <a:ext cx="4311650" cy="22352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300" spc="-30">
                <a:latin typeface="Arial"/>
                <a:cs typeface="Arial"/>
              </a:rPr>
              <a:t>Quelle:</a:t>
            </a:r>
            <a:r>
              <a:rPr dirty="0" sz="1300" spc="-4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Prof.</a:t>
            </a:r>
            <a:r>
              <a:rPr dirty="0" sz="1300" spc="-40">
                <a:latin typeface="Arial"/>
                <a:cs typeface="Arial"/>
              </a:rPr>
              <a:t> </a:t>
            </a:r>
            <a:r>
              <a:rPr dirty="0" sz="1300" spc="-45">
                <a:latin typeface="Arial"/>
                <a:cs typeface="Arial"/>
              </a:rPr>
              <a:t>Dr. </a:t>
            </a:r>
            <a:r>
              <a:rPr dirty="0" sz="1300">
                <a:latin typeface="Arial"/>
                <a:cs typeface="Arial"/>
              </a:rPr>
              <a:t>med.</a:t>
            </a:r>
            <a:r>
              <a:rPr dirty="0" sz="1300" spc="-4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Bernhard</a:t>
            </a:r>
            <a:r>
              <a:rPr dirty="0" sz="1300" spc="27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Wöhrmann,</a:t>
            </a:r>
            <a:r>
              <a:rPr dirty="0" sz="1300" spc="-4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DGHO/Charité</a:t>
            </a:r>
            <a:endParaRPr sz="13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14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6600" y="3220105"/>
            <a:ext cx="6690995" cy="8534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400" spc="-195"/>
              <a:t>Historie</a:t>
            </a:r>
            <a:r>
              <a:rPr dirty="0" sz="5400" spc="-180"/>
              <a:t> </a:t>
            </a:r>
            <a:r>
              <a:rPr dirty="0" sz="5400" spc="-120"/>
              <a:t>von</a:t>
            </a:r>
            <a:r>
              <a:rPr dirty="0" sz="5400" spc="-225"/>
              <a:t> </a:t>
            </a:r>
            <a:r>
              <a:rPr dirty="0" sz="5400" spc="-145"/>
              <a:t>Onkopedia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45"/>
              <a:t>ONKOPEDIA</a:t>
            </a:r>
            <a:r>
              <a:rPr dirty="0" spc="-30"/>
              <a:t> </a:t>
            </a:r>
            <a:r>
              <a:rPr dirty="0"/>
              <a:t>1.0</a:t>
            </a:r>
            <a:r>
              <a:rPr dirty="0" spc="-30"/>
              <a:t> </a:t>
            </a:r>
            <a:r>
              <a:rPr dirty="0" spc="-70"/>
              <a:t>(2010)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7256145" cy="3324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35">
                <a:latin typeface="Arial"/>
                <a:cs typeface="Arial"/>
              </a:rPr>
              <a:t>Plone</a:t>
            </a:r>
            <a:r>
              <a:rPr dirty="0" sz="2450" spc="-13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3.X</a:t>
            </a:r>
            <a:r>
              <a:rPr dirty="0" sz="2450" spc="-15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basiert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5600" marR="1747520" indent="-342900">
              <a:lnSpc>
                <a:spcPct val="115599"/>
              </a:lnSpc>
              <a:buFont typeface="Microsoft Sans Serif"/>
              <a:buChar char="‣"/>
              <a:tabLst>
                <a:tab pos="355600" algn="l"/>
              </a:tabLst>
            </a:pPr>
            <a:r>
              <a:rPr dirty="0" sz="2450" spc="-30">
                <a:latin typeface="Arial"/>
                <a:cs typeface="Arial"/>
              </a:rPr>
              <a:t>Konvertierung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Word/DOC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nach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HTML </a:t>
            </a:r>
            <a:r>
              <a:rPr dirty="0" sz="2450" spc="-45">
                <a:latin typeface="Arial"/>
                <a:cs typeface="Arial"/>
              </a:rPr>
              <a:t>via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Open-</a:t>
            </a:r>
            <a:r>
              <a:rPr dirty="0" sz="2450" spc="-10">
                <a:latin typeface="Arial"/>
                <a:cs typeface="Arial"/>
              </a:rPr>
              <a:t>Office/PyUNO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5">
                <a:latin typeface="Arial"/>
                <a:cs typeface="Arial"/>
              </a:rPr>
              <a:t>überschaubare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65">
                <a:latin typeface="Arial"/>
                <a:cs typeface="Arial"/>
              </a:rPr>
              <a:t>Anzahl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von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Dokumenten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40">
                <a:latin typeface="Arial"/>
                <a:cs typeface="Arial"/>
              </a:rPr>
              <a:t>Konvertierungsprozess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stabil,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bei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50">
                <a:latin typeface="Arial"/>
                <a:cs typeface="Arial"/>
              </a:rPr>
              <a:t>Detailfragen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fragil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45"/>
              <a:t>ONKOPEDIA</a:t>
            </a:r>
            <a:r>
              <a:rPr dirty="0" spc="-30"/>
              <a:t> </a:t>
            </a:r>
            <a:r>
              <a:rPr dirty="0"/>
              <a:t>2.0</a:t>
            </a:r>
            <a:r>
              <a:rPr dirty="0" spc="-30"/>
              <a:t> </a:t>
            </a:r>
            <a:r>
              <a:rPr dirty="0" spc="-70"/>
              <a:t>(2011)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054100" y="1593116"/>
            <a:ext cx="8145780" cy="53187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4184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418465" algn="l"/>
              </a:tabLst>
            </a:pPr>
            <a:r>
              <a:rPr dirty="0" sz="2450" spc="-35">
                <a:latin typeface="Arial"/>
                <a:cs typeface="Arial"/>
              </a:rPr>
              <a:t>Plone</a:t>
            </a:r>
            <a:r>
              <a:rPr dirty="0" sz="2450" spc="-13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3.X</a:t>
            </a:r>
            <a:r>
              <a:rPr dirty="0" sz="2450" spc="-15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basiert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418465" indent="-342265">
              <a:lnSpc>
                <a:spcPct val="100000"/>
              </a:lnSpc>
              <a:buFont typeface="Microsoft Sans Serif"/>
              <a:buChar char="‣"/>
              <a:tabLst>
                <a:tab pos="418465" algn="l"/>
              </a:tabLst>
            </a:pPr>
            <a:r>
              <a:rPr dirty="0" sz="2450">
                <a:latin typeface="Arial"/>
                <a:cs typeface="Arial"/>
              </a:rPr>
              <a:t>Produce</a:t>
            </a:r>
            <a:r>
              <a:rPr dirty="0" sz="2450" spc="-13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&amp;</a:t>
            </a:r>
            <a:r>
              <a:rPr dirty="0" sz="2450" spc="-13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Publish</a:t>
            </a:r>
            <a:r>
              <a:rPr dirty="0" sz="2450" spc="-12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Authoring</a:t>
            </a:r>
            <a:r>
              <a:rPr dirty="0" sz="2450" spc="-13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Environment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4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419100" marR="1035050" indent="-342900">
              <a:lnSpc>
                <a:spcPct val="112200"/>
              </a:lnSpc>
              <a:buFont typeface="Microsoft Sans Serif"/>
              <a:buChar char="‣"/>
              <a:tabLst>
                <a:tab pos="419100" algn="l"/>
              </a:tabLst>
            </a:pPr>
            <a:r>
              <a:rPr dirty="0" sz="2450" spc="-40">
                <a:latin typeface="Arial"/>
                <a:cs typeface="Arial"/>
              </a:rPr>
              <a:t>Archetypus-</a:t>
            </a:r>
            <a:r>
              <a:rPr dirty="0" sz="2450" spc="-10">
                <a:latin typeface="Arial"/>
                <a:cs typeface="Arial"/>
              </a:rPr>
              <a:t>basierte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Ablage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55">
                <a:latin typeface="Arial"/>
                <a:cs typeface="Arial"/>
              </a:rPr>
              <a:t>aller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Quelldokumente </a:t>
            </a:r>
            <a:r>
              <a:rPr dirty="0" sz="2450">
                <a:latin typeface="Arial"/>
                <a:cs typeface="Arial"/>
              </a:rPr>
              <a:t>und</a:t>
            </a:r>
            <a:r>
              <a:rPr dirty="0" sz="2450" spc="-45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konvertierten</a:t>
            </a:r>
            <a:r>
              <a:rPr dirty="0" sz="2450" spc="-4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Dokumente/Assets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419100" marR="854710" indent="-342900">
              <a:lnSpc>
                <a:spcPct val="112200"/>
              </a:lnSpc>
              <a:spcBef>
                <a:spcPts val="5"/>
              </a:spcBef>
              <a:buFont typeface="Microsoft Sans Serif"/>
              <a:buChar char="‣"/>
              <a:tabLst>
                <a:tab pos="419100" algn="l"/>
              </a:tabLst>
            </a:pPr>
            <a:r>
              <a:rPr dirty="0" sz="2450" spc="-20">
                <a:latin typeface="Arial"/>
                <a:cs typeface="Arial"/>
              </a:rPr>
              <a:t>konzipiert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als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50">
                <a:latin typeface="Arial"/>
                <a:cs typeface="Arial"/>
              </a:rPr>
              <a:t>eierlegende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Wollmilchsau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zur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Lösung </a:t>
            </a:r>
            <a:r>
              <a:rPr dirty="0" sz="2450" spc="-55">
                <a:latin typeface="Arial"/>
                <a:cs typeface="Arial"/>
              </a:rPr>
              <a:t>aller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Publishing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Probleme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65"/>
              </a:spcBef>
            </a:pPr>
            <a:endParaRPr sz="2450">
              <a:latin typeface="Arial"/>
              <a:cs typeface="Arial"/>
            </a:endParaRPr>
          </a:p>
          <a:p>
            <a:pPr marL="1016000" marR="5080" indent="-1003300">
              <a:lnSpc>
                <a:spcPct val="102000"/>
              </a:lnSpc>
            </a:pPr>
            <a:r>
              <a:rPr dirty="0" sz="2450" b="1">
                <a:latin typeface="Arial"/>
                <a:cs typeface="Arial"/>
              </a:rPr>
              <a:t>allmähliche</a:t>
            </a:r>
            <a:r>
              <a:rPr dirty="0" sz="2450" spc="20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Implosion</a:t>
            </a:r>
            <a:r>
              <a:rPr dirty="0" sz="2450" spc="30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durch</a:t>
            </a:r>
            <a:r>
              <a:rPr dirty="0" sz="2450" spc="30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steigende</a:t>
            </a:r>
            <a:r>
              <a:rPr dirty="0" sz="2450" spc="30" b="1">
                <a:latin typeface="Arial"/>
                <a:cs typeface="Arial"/>
              </a:rPr>
              <a:t> </a:t>
            </a:r>
            <a:r>
              <a:rPr dirty="0" sz="2450" spc="-10" b="1">
                <a:latin typeface="Arial"/>
                <a:cs typeface="Arial"/>
              </a:rPr>
              <a:t>Anforderungen </a:t>
            </a:r>
            <a:r>
              <a:rPr dirty="0" sz="2450" b="1">
                <a:latin typeface="Arial"/>
                <a:cs typeface="Arial"/>
              </a:rPr>
              <a:t>und</a:t>
            </a:r>
            <a:r>
              <a:rPr dirty="0" sz="2450" spc="20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wachsende</a:t>
            </a:r>
            <a:r>
              <a:rPr dirty="0" sz="2450" spc="15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Anzahl</a:t>
            </a:r>
            <a:r>
              <a:rPr dirty="0" sz="2450" spc="20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von</a:t>
            </a:r>
            <a:r>
              <a:rPr dirty="0" sz="2450" spc="15" b="1">
                <a:latin typeface="Arial"/>
                <a:cs typeface="Arial"/>
              </a:rPr>
              <a:t> </a:t>
            </a:r>
            <a:r>
              <a:rPr dirty="0" sz="2450" spc="-10" b="1">
                <a:latin typeface="Arial"/>
                <a:cs typeface="Arial"/>
              </a:rPr>
              <a:t>Dokumenten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45"/>
              <a:t>ONKOPEDIA</a:t>
            </a:r>
            <a:r>
              <a:rPr dirty="0" spc="-30"/>
              <a:t> </a:t>
            </a:r>
            <a:r>
              <a:rPr dirty="0"/>
              <a:t>3.0</a:t>
            </a:r>
            <a:r>
              <a:rPr dirty="0" spc="-30"/>
              <a:t> </a:t>
            </a:r>
            <a:r>
              <a:rPr dirty="0" spc="-70"/>
              <a:t>(2015)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86300"/>
            <a:ext cx="7468234" cy="55022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278765" indent="-266065">
              <a:lnSpc>
                <a:spcPct val="100000"/>
              </a:lnSpc>
              <a:spcBef>
                <a:spcPts val="135"/>
              </a:spcBef>
              <a:buFont typeface="Microsoft Sans Serif"/>
              <a:buChar char="‣"/>
              <a:tabLst>
                <a:tab pos="278765" algn="l"/>
              </a:tabLst>
            </a:pPr>
            <a:r>
              <a:rPr dirty="0" sz="1900" spc="-20">
                <a:latin typeface="Arial"/>
                <a:cs typeface="Arial"/>
              </a:rPr>
              <a:t>Umstellung</a:t>
            </a:r>
            <a:r>
              <a:rPr dirty="0" sz="1900" spc="-9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auf</a:t>
            </a:r>
            <a:r>
              <a:rPr dirty="0" sz="1900" spc="-90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einen</a:t>
            </a:r>
            <a:r>
              <a:rPr dirty="0" sz="1900" spc="-90">
                <a:latin typeface="Arial"/>
                <a:cs typeface="Arial"/>
              </a:rPr>
              <a:t> </a:t>
            </a:r>
            <a:r>
              <a:rPr dirty="0" sz="1900" spc="-55">
                <a:latin typeface="Arial"/>
                <a:cs typeface="Arial"/>
              </a:rPr>
              <a:t>DOCX-</a:t>
            </a:r>
            <a:r>
              <a:rPr dirty="0" sz="1900" spc="-10">
                <a:latin typeface="Arial"/>
                <a:cs typeface="Arial"/>
              </a:rPr>
              <a:t>XML</a:t>
            </a:r>
            <a:r>
              <a:rPr dirty="0" sz="1900" spc="-9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Workflow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15"/>
              </a:spcBef>
              <a:buFont typeface="Microsoft Sans Serif"/>
              <a:buChar char="‣"/>
            </a:pPr>
            <a:endParaRPr sz="1900">
              <a:latin typeface="Arial"/>
              <a:cs typeface="Arial"/>
            </a:endParaRPr>
          </a:p>
          <a:p>
            <a:pPr marL="279400" marR="1119505" indent="-266700">
              <a:lnSpc>
                <a:spcPct val="109600"/>
              </a:lnSpc>
              <a:buFont typeface="Microsoft Sans Serif"/>
              <a:buChar char="‣"/>
              <a:tabLst>
                <a:tab pos="279400" algn="l"/>
              </a:tabLst>
            </a:pPr>
            <a:r>
              <a:rPr dirty="0" sz="1900" spc="-35">
                <a:latin typeface="Arial"/>
                <a:cs typeface="Arial"/>
              </a:rPr>
              <a:t>XML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und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20">
                <a:latin typeface="Arial"/>
                <a:cs typeface="Arial"/>
              </a:rPr>
              <a:t>konvertierte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Dokumente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sind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an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jeder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30">
                <a:latin typeface="Arial"/>
                <a:cs typeface="Arial"/>
              </a:rPr>
              <a:t>Stelle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des </a:t>
            </a:r>
            <a:r>
              <a:rPr dirty="0" sz="1900" spc="-35">
                <a:latin typeface="Arial"/>
                <a:cs typeface="Arial"/>
              </a:rPr>
              <a:t>Prozesses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validierbar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5"/>
              </a:spcBef>
              <a:buFont typeface="Microsoft Sans Serif"/>
              <a:buChar char="‣"/>
            </a:pPr>
            <a:endParaRPr sz="1900">
              <a:latin typeface="Arial"/>
              <a:cs typeface="Arial"/>
            </a:endParaRPr>
          </a:p>
          <a:p>
            <a:pPr marL="278765" indent="-266065">
              <a:lnSpc>
                <a:spcPct val="100000"/>
              </a:lnSpc>
              <a:buFont typeface="Microsoft Sans Serif"/>
              <a:buChar char="‣"/>
              <a:tabLst>
                <a:tab pos="278765" algn="l"/>
              </a:tabLst>
            </a:pPr>
            <a:r>
              <a:rPr dirty="0" sz="1900" spc="-55">
                <a:latin typeface="Arial"/>
                <a:cs typeface="Arial"/>
              </a:rPr>
              <a:t>Verlustfreie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Konvertierung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von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 spc="-50">
                <a:latin typeface="Arial"/>
                <a:cs typeface="Arial"/>
              </a:rPr>
              <a:t>DOCX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nach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 spc="-35">
                <a:latin typeface="Arial"/>
                <a:cs typeface="Arial"/>
              </a:rPr>
              <a:t>XML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und</a:t>
            </a:r>
            <a:r>
              <a:rPr dirty="0" sz="1900" spc="-4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zurück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5"/>
              </a:spcBef>
              <a:buFont typeface="Microsoft Sans Serif"/>
              <a:buChar char="‣"/>
            </a:pPr>
            <a:endParaRPr sz="1900">
              <a:latin typeface="Arial"/>
              <a:cs typeface="Arial"/>
            </a:endParaRPr>
          </a:p>
          <a:p>
            <a:pPr marL="278765" indent="-266065">
              <a:lnSpc>
                <a:spcPct val="100000"/>
              </a:lnSpc>
              <a:buFont typeface="Microsoft Sans Serif"/>
              <a:buChar char="‣"/>
              <a:tabLst>
                <a:tab pos="278765" algn="l"/>
              </a:tabLst>
            </a:pPr>
            <a:r>
              <a:rPr dirty="0" sz="1900" spc="-20">
                <a:latin typeface="Arial"/>
                <a:cs typeface="Arial"/>
              </a:rPr>
              <a:t>Umstellung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auf</a:t>
            </a:r>
            <a:r>
              <a:rPr dirty="0" sz="1900" spc="-65">
                <a:latin typeface="Arial"/>
                <a:cs typeface="Arial"/>
              </a:rPr>
              <a:t> </a:t>
            </a:r>
            <a:r>
              <a:rPr dirty="0" sz="1900" spc="-20">
                <a:latin typeface="Arial"/>
                <a:cs typeface="Arial"/>
              </a:rPr>
              <a:t>Plone</a:t>
            </a:r>
            <a:r>
              <a:rPr dirty="0" sz="1900" spc="-6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4.0</a:t>
            </a:r>
            <a:r>
              <a:rPr dirty="0" sz="1900" spc="-6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als</a:t>
            </a:r>
            <a:r>
              <a:rPr dirty="0" sz="1900" spc="-6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Frontend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5"/>
              </a:spcBef>
              <a:buFont typeface="Microsoft Sans Serif"/>
              <a:buChar char="‣"/>
            </a:pPr>
            <a:endParaRPr sz="1900">
              <a:latin typeface="Arial"/>
              <a:cs typeface="Arial"/>
            </a:endParaRPr>
          </a:p>
          <a:p>
            <a:pPr marL="278765" indent="-266065">
              <a:lnSpc>
                <a:spcPct val="100000"/>
              </a:lnSpc>
              <a:buFont typeface="Microsoft Sans Serif"/>
              <a:buChar char="‣"/>
              <a:tabLst>
                <a:tab pos="278765" algn="l"/>
              </a:tabLst>
            </a:pPr>
            <a:r>
              <a:rPr dirty="0" sz="1900" spc="-10">
                <a:latin typeface="Arial"/>
                <a:cs typeface="Arial"/>
              </a:rPr>
              <a:t>Entwicklung</a:t>
            </a:r>
            <a:r>
              <a:rPr dirty="0" sz="1900" spc="-6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von</a:t>
            </a:r>
            <a:r>
              <a:rPr dirty="0" sz="1900" spc="-65">
                <a:latin typeface="Arial"/>
                <a:cs typeface="Arial"/>
              </a:rPr>
              <a:t> </a:t>
            </a:r>
            <a:r>
              <a:rPr dirty="0" sz="1900" spc="-55">
                <a:latin typeface="Arial"/>
                <a:cs typeface="Arial"/>
              </a:rPr>
              <a:t>XML-</a:t>
            </a:r>
            <a:r>
              <a:rPr dirty="0" sz="1900" spc="-10">
                <a:latin typeface="Arial"/>
                <a:cs typeface="Arial"/>
              </a:rPr>
              <a:t>Director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5"/>
              </a:spcBef>
              <a:buFont typeface="Microsoft Sans Serif"/>
              <a:buChar char="‣"/>
            </a:pPr>
            <a:endParaRPr sz="1900">
              <a:latin typeface="Arial"/>
              <a:cs typeface="Arial"/>
            </a:endParaRPr>
          </a:p>
          <a:p>
            <a:pPr marL="278765" indent="-2660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278765" algn="l"/>
              </a:tabLst>
            </a:pPr>
            <a:r>
              <a:rPr dirty="0" sz="1900" spc="-10">
                <a:latin typeface="Arial"/>
                <a:cs typeface="Arial"/>
              </a:rPr>
              <a:t>Speicherung</a:t>
            </a:r>
            <a:r>
              <a:rPr dirty="0" sz="1900" spc="-8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der</a:t>
            </a:r>
            <a:r>
              <a:rPr dirty="0" sz="1900" spc="-7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Daten</a:t>
            </a:r>
            <a:r>
              <a:rPr dirty="0" sz="1900" spc="-7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in</a:t>
            </a:r>
            <a:r>
              <a:rPr dirty="0" sz="1900" spc="-75">
                <a:latin typeface="Arial"/>
                <a:cs typeface="Arial"/>
              </a:rPr>
              <a:t> </a:t>
            </a:r>
            <a:r>
              <a:rPr dirty="0" sz="1900" spc="-35">
                <a:latin typeface="Arial"/>
                <a:cs typeface="Arial"/>
              </a:rPr>
              <a:t>XML</a:t>
            </a:r>
            <a:r>
              <a:rPr dirty="0" sz="1900" spc="-8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Datenbank</a:t>
            </a:r>
            <a:r>
              <a:rPr dirty="0" sz="1900" spc="-75">
                <a:latin typeface="Arial"/>
                <a:cs typeface="Arial"/>
              </a:rPr>
              <a:t> </a:t>
            </a:r>
            <a:r>
              <a:rPr dirty="0" sz="1900" spc="-30">
                <a:latin typeface="Arial"/>
                <a:cs typeface="Arial"/>
              </a:rPr>
              <a:t>eXist-</a:t>
            </a:r>
            <a:r>
              <a:rPr dirty="0" sz="1900" spc="-25">
                <a:latin typeface="Arial"/>
                <a:cs typeface="Arial"/>
              </a:rPr>
              <a:t>DB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30"/>
              </a:spcBef>
              <a:buFont typeface="Microsoft Sans Serif"/>
              <a:buChar char="‣"/>
            </a:pPr>
            <a:endParaRPr sz="1900">
              <a:latin typeface="Arial"/>
              <a:cs typeface="Arial"/>
            </a:endParaRPr>
          </a:p>
          <a:p>
            <a:pPr marL="278765" indent="-2660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278765" algn="l"/>
              </a:tabLst>
            </a:pPr>
            <a:r>
              <a:rPr dirty="0" sz="1900" spc="-25">
                <a:latin typeface="Arial"/>
                <a:cs typeface="Arial"/>
              </a:rPr>
              <a:t>Konvertierung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 spc="-35">
                <a:latin typeface="Arial"/>
                <a:cs typeface="Arial"/>
              </a:rPr>
              <a:t>XML/PDF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durch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externe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 spc="-75">
                <a:latin typeface="Arial"/>
                <a:cs typeface="Arial"/>
              </a:rPr>
              <a:t>REST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Services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15"/>
              </a:spcBef>
              <a:buFont typeface="Microsoft Sans Serif"/>
              <a:buChar char="‣"/>
            </a:pPr>
            <a:endParaRPr sz="1900">
              <a:latin typeface="Arial"/>
              <a:cs typeface="Arial"/>
            </a:endParaRPr>
          </a:p>
          <a:p>
            <a:pPr marL="279400" marR="5080" indent="-266700">
              <a:lnSpc>
                <a:spcPct val="113999"/>
              </a:lnSpc>
              <a:buFont typeface="Microsoft Sans Serif"/>
              <a:buChar char="‣"/>
              <a:tabLst>
                <a:tab pos="279400" algn="l"/>
              </a:tabLst>
            </a:pPr>
            <a:r>
              <a:rPr dirty="0" sz="1900" spc="-10">
                <a:latin typeface="Arial"/>
                <a:cs typeface="Arial"/>
              </a:rPr>
              <a:t>neue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20">
                <a:latin typeface="Arial"/>
                <a:cs typeface="Arial"/>
              </a:rPr>
              <a:t>Anforderungen: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neue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Dokumentenbereiche,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mehr</a:t>
            </a:r>
            <a:r>
              <a:rPr dirty="0" sz="1900" spc="-6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Dokumente, </a:t>
            </a:r>
            <a:r>
              <a:rPr dirty="0" sz="1900" spc="-45">
                <a:latin typeface="Arial"/>
                <a:cs typeface="Arial"/>
              </a:rPr>
              <a:t>Verlinkung</a:t>
            </a:r>
            <a:r>
              <a:rPr dirty="0" sz="1900" spc="-7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zwischen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Dokumenten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u.v.a.m.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2743" y="0"/>
            <a:ext cx="2325856" cy="3836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65"/>
              <a:t>NEUE</a:t>
            </a:r>
            <a:r>
              <a:rPr dirty="0" spc="-90"/>
              <a:t> </a:t>
            </a:r>
            <a:r>
              <a:rPr dirty="0" spc="-125"/>
              <a:t>ARCHITEKTUR/WORKFLOW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611354" y="1083105"/>
            <a:ext cx="9315450" cy="6114415"/>
            <a:chOff x="611354" y="1083105"/>
            <a:chExt cx="9315450" cy="6114415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354" y="1083105"/>
              <a:ext cx="9315454" cy="611389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477501" y="4746724"/>
              <a:ext cx="0" cy="1671320"/>
            </a:xfrm>
            <a:custGeom>
              <a:avLst/>
              <a:gdLst/>
              <a:ahLst/>
              <a:cxnLst/>
              <a:rect l="l" t="t" r="r" b="b"/>
              <a:pathLst>
                <a:path w="0" h="1671320">
                  <a:moveTo>
                    <a:pt x="0" y="0"/>
                  </a:moveTo>
                  <a:lnTo>
                    <a:pt x="0" y="1661212"/>
                  </a:lnTo>
                  <a:lnTo>
                    <a:pt x="0" y="1671068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430234" y="6407937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94534" y="0"/>
                  </a:moveTo>
                  <a:lnTo>
                    <a:pt x="0" y="0"/>
                  </a:lnTo>
                  <a:lnTo>
                    <a:pt x="47266" y="94615"/>
                  </a:lnTo>
                  <a:lnTo>
                    <a:pt x="945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5133872" y="6489673"/>
              <a:ext cx="687705" cy="689610"/>
            </a:xfrm>
            <a:custGeom>
              <a:avLst/>
              <a:gdLst/>
              <a:ahLst/>
              <a:cxnLst/>
              <a:rect l="l" t="t" r="r" b="b"/>
              <a:pathLst>
                <a:path w="687704" h="689609">
                  <a:moveTo>
                    <a:pt x="0" y="537210"/>
                  </a:moveTo>
                  <a:lnTo>
                    <a:pt x="0" y="567690"/>
                  </a:lnTo>
                  <a:lnTo>
                    <a:pt x="6981" y="591820"/>
                  </a:lnTo>
                  <a:lnTo>
                    <a:pt x="58689" y="636270"/>
                  </a:lnTo>
                  <a:lnTo>
                    <a:pt x="100652" y="654050"/>
                  </a:lnTo>
                  <a:lnTo>
                    <a:pt x="151512" y="669290"/>
                  </a:lnTo>
                  <a:lnTo>
                    <a:pt x="209888" y="680720"/>
                  </a:lnTo>
                  <a:lnTo>
                    <a:pt x="274396" y="688340"/>
                  </a:lnTo>
                  <a:lnTo>
                    <a:pt x="343656" y="689610"/>
                  </a:lnTo>
                  <a:lnTo>
                    <a:pt x="412914" y="688340"/>
                  </a:lnTo>
                  <a:lnTo>
                    <a:pt x="477417" y="680720"/>
                  </a:lnTo>
                  <a:lnTo>
                    <a:pt x="535783" y="669290"/>
                  </a:lnTo>
                  <a:lnTo>
                    <a:pt x="586633" y="654050"/>
                  </a:lnTo>
                  <a:lnTo>
                    <a:pt x="628585" y="636270"/>
                  </a:lnTo>
                  <a:lnTo>
                    <a:pt x="634524" y="632460"/>
                  </a:lnTo>
                  <a:lnTo>
                    <a:pt x="343656" y="632460"/>
                  </a:lnTo>
                  <a:lnTo>
                    <a:pt x="288217" y="629920"/>
                  </a:lnTo>
                  <a:lnTo>
                    <a:pt x="234841" y="626110"/>
                  </a:lnTo>
                  <a:lnTo>
                    <a:pt x="184307" y="618490"/>
                  </a:lnTo>
                  <a:lnTo>
                    <a:pt x="137397" y="608330"/>
                  </a:lnTo>
                  <a:lnTo>
                    <a:pt x="94890" y="595630"/>
                  </a:lnTo>
                  <a:lnTo>
                    <a:pt x="49982" y="575310"/>
                  </a:lnTo>
                  <a:lnTo>
                    <a:pt x="9766" y="547370"/>
                  </a:lnTo>
                  <a:lnTo>
                    <a:pt x="4519" y="542290"/>
                  </a:lnTo>
                  <a:lnTo>
                    <a:pt x="0" y="537210"/>
                  </a:lnTo>
                  <a:close/>
                </a:path>
                <a:path w="687704" h="689609">
                  <a:moveTo>
                    <a:pt x="687257" y="537210"/>
                  </a:moveTo>
                  <a:lnTo>
                    <a:pt x="655756" y="565150"/>
                  </a:lnTo>
                  <a:lnTo>
                    <a:pt x="616212" y="585470"/>
                  </a:lnTo>
                  <a:lnTo>
                    <a:pt x="549866" y="608330"/>
                  </a:lnTo>
                  <a:lnTo>
                    <a:pt x="502969" y="618490"/>
                  </a:lnTo>
                  <a:lnTo>
                    <a:pt x="452452" y="626110"/>
                  </a:lnTo>
                  <a:lnTo>
                    <a:pt x="399090" y="629920"/>
                  </a:lnTo>
                  <a:lnTo>
                    <a:pt x="343656" y="632460"/>
                  </a:lnTo>
                  <a:lnTo>
                    <a:pt x="634524" y="632460"/>
                  </a:lnTo>
                  <a:lnTo>
                    <a:pt x="660261" y="615950"/>
                  </a:lnTo>
                  <a:lnTo>
                    <a:pt x="680278" y="591820"/>
                  </a:lnTo>
                  <a:lnTo>
                    <a:pt x="687257" y="567690"/>
                  </a:lnTo>
                  <a:lnTo>
                    <a:pt x="687257" y="537210"/>
                  </a:lnTo>
                  <a:close/>
                </a:path>
                <a:path w="687704" h="689609">
                  <a:moveTo>
                    <a:pt x="0" y="461010"/>
                  </a:moveTo>
                  <a:lnTo>
                    <a:pt x="0" y="491490"/>
                  </a:lnTo>
                  <a:lnTo>
                    <a:pt x="6981" y="516890"/>
                  </a:lnTo>
                  <a:lnTo>
                    <a:pt x="58689" y="560070"/>
                  </a:lnTo>
                  <a:lnTo>
                    <a:pt x="100652" y="579120"/>
                  </a:lnTo>
                  <a:lnTo>
                    <a:pt x="151512" y="593090"/>
                  </a:lnTo>
                  <a:lnTo>
                    <a:pt x="209888" y="604520"/>
                  </a:lnTo>
                  <a:lnTo>
                    <a:pt x="274396" y="612140"/>
                  </a:lnTo>
                  <a:lnTo>
                    <a:pt x="343656" y="614680"/>
                  </a:lnTo>
                  <a:lnTo>
                    <a:pt x="412914" y="612140"/>
                  </a:lnTo>
                  <a:lnTo>
                    <a:pt x="477417" y="604520"/>
                  </a:lnTo>
                  <a:lnTo>
                    <a:pt x="535783" y="593090"/>
                  </a:lnTo>
                  <a:lnTo>
                    <a:pt x="586633" y="579120"/>
                  </a:lnTo>
                  <a:lnTo>
                    <a:pt x="628585" y="560070"/>
                  </a:lnTo>
                  <a:lnTo>
                    <a:pt x="634524" y="556260"/>
                  </a:lnTo>
                  <a:lnTo>
                    <a:pt x="343656" y="556260"/>
                  </a:lnTo>
                  <a:lnTo>
                    <a:pt x="288217" y="554990"/>
                  </a:lnTo>
                  <a:lnTo>
                    <a:pt x="234841" y="549910"/>
                  </a:lnTo>
                  <a:lnTo>
                    <a:pt x="184307" y="542290"/>
                  </a:lnTo>
                  <a:lnTo>
                    <a:pt x="137397" y="532130"/>
                  </a:lnTo>
                  <a:lnTo>
                    <a:pt x="94890" y="519430"/>
                  </a:lnTo>
                  <a:lnTo>
                    <a:pt x="49982" y="500380"/>
                  </a:lnTo>
                  <a:lnTo>
                    <a:pt x="16023" y="477520"/>
                  </a:lnTo>
                  <a:lnTo>
                    <a:pt x="4518" y="467360"/>
                  </a:lnTo>
                  <a:lnTo>
                    <a:pt x="0" y="461010"/>
                  </a:lnTo>
                  <a:close/>
                </a:path>
                <a:path w="687704" h="689609">
                  <a:moveTo>
                    <a:pt x="687257" y="461010"/>
                  </a:moveTo>
                  <a:lnTo>
                    <a:pt x="655756" y="488950"/>
                  </a:lnTo>
                  <a:lnTo>
                    <a:pt x="616212" y="510540"/>
                  </a:lnTo>
                  <a:lnTo>
                    <a:pt x="549866" y="532130"/>
                  </a:lnTo>
                  <a:lnTo>
                    <a:pt x="502969" y="542290"/>
                  </a:lnTo>
                  <a:lnTo>
                    <a:pt x="452452" y="549910"/>
                  </a:lnTo>
                  <a:lnTo>
                    <a:pt x="399090" y="554990"/>
                  </a:lnTo>
                  <a:lnTo>
                    <a:pt x="343656" y="556260"/>
                  </a:lnTo>
                  <a:lnTo>
                    <a:pt x="634524" y="556260"/>
                  </a:lnTo>
                  <a:lnTo>
                    <a:pt x="660261" y="539750"/>
                  </a:lnTo>
                  <a:lnTo>
                    <a:pt x="680278" y="516890"/>
                  </a:lnTo>
                  <a:lnTo>
                    <a:pt x="687257" y="491490"/>
                  </a:lnTo>
                  <a:lnTo>
                    <a:pt x="687257" y="461010"/>
                  </a:lnTo>
                  <a:close/>
                </a:path>
                <a:path w="687704" h="689609">
                  <a:moveTo>
                    <a:pt x="0" y="386080"/>
                  </a:moveTo>
                  <a:lnTo>
                    <a:pt x="0" y="416560"/>
                  </a:lnTo>
                  <a:lnTo>
                    <a:pt x="6981" y="440690"/>
                  </a:lnTo>
                  <a:lnTo>
                    <a:pt x="58689" y="485140"/>
                  </a:lnTo>
                  <a:lnTo>
                    <a:pt x="100652" y="502920"/>
                  </a:lnTo>
                  <a:lnTo>
                    <a:pt x="151512" y="518160"/>
                  </a:lnTo>
                  <a:lnTo>
                    <a:pt x="209888" y="529590"/>
                  </a:lnTo>
                  <a:lnTo>
                    <a:pt x="274396" y="535940"/>
                  </a:lnTo>
                  <a:lnTo>
                    <a:pt x="343656" y="538480"/>
                  </a:lnTo>
                  <a:lnTo>
                    <a:pt x="412914" y="535940"/>
                  </a:lnTo>
                  <a:lnTo>
                    <a:pt x="477417" y="529590"/>
                  </a:lnTo>
                  <a:lnTo>
                    <a:pt x="535783" y="518160"/>
                  </a:lnTo>
                  <a:lnTo>
                    <a:pt x="586633" y="502920"/>
                  </a:lnTo>
                  <a:lnTo>
                    <a:pt x="628585" y="485140"/>
                  </a:lnTo>
                  <a:lnTo>
                    <a:pt x="636038" y="480060"/>
                  </a:lnTo>
                  <a:lnTo>
                    <a:pt x="343656" y="480060"/>
                  </a:lnTo>
                  <a:lnTo>
                    <a:pt x="288217" y="478790"/>
                  </a:lnTo>
                  <a:lnTo>
                    <a:pt x="234841" y="474980"/>
                  </a:lnTo>
                  <a:lnTo>
                    <a:pt x="184307" y="467360"/>
                  </a:lnTo>
                  <a:lnTo>
                    <a:pt x="137397" y="457200"/>
                  </a:lnTo>
                  <a:lnTo>
                    <a:pt x="94890" y="443230"/>
                  </a:lnTo>
                  <a:lnTo>
                    <a:pt x="49982" y="424180"/>
                  </a:lnTo>
                  <a:lnTo>
                    <a:pt x="16023" y="401320"/>
                  </a:lnTo>
                  <a:lnTo>
                    <a:pt x="4518" y="391160"/>
                  </a:lnTo>
                  <a:lnTo>
                    <a:pt x="0" y="386080"/>
                  </a:lnTo>
                  <a:close/>
                </a:path>
                <a:path w="687704" h="689609">
                  <a:moveTo>
                    <a:pt x="687257" y="386080"/>
                  </a:moveTo>
                  <a:lnTo>
                    <a:pt x="655756" y="412750"/>
                  </a:lnTo>
                  <a:lnTo>
                    <a:pt x="616212" y="434340"/>
                  </a:lnTo>
                  <a:lnTo>
                    <a:pt x="549866" y="457200"/>
                  </a:lnTo>
                  <a:lnTo>
                    <a:pt x="502969" y="467360"/>
                  </a:lnTo>
                  <a:lnTo>
                    <a:pt x="452452" y="474980"/>
                  </a:lnTo>
                  <a:lnTo>
                    <a:pt x="399090" y="478790"/>
                  </a:lnTo>
                  <a:lnTo>
                    <a:pt x="343656" y="480060"/>
                  </a:lnTo>
                  <a:lnTo>
                    <a:pt x="636038" y="480060"/>
                  </a:lnTo>
                  <a:lnTo>
                    <a:pt x="660261" y="463550"/>
                  </a:lnTo>
                  <a:lnTo>
                    <a:pt x="680278" y="440690"/>
                  </a:lnTo>
                  <a:lnTo>
                    <a:pt x="687257" y="416560"/>
                  </a:lnTo>
                  <a:lnTo>
                    <a:pt x="687257" y="386080"/>
                  </a:lnTo>
                  <a:close/>
                </a:path>
                <a:path w="687704" h="689609">
                  <a:moveTo>
                    <a:pt x="0" y="309880"/>
                  </a:moveTo>
                  <a:lnTo>
                    <a:pt x="0" y="340360"/>
                  </a:lnTo>
                  <a:lnTo>
                    <a:pt x="6981" y="365760"/>
                  </a:lnTo>
                  <a:lnTo>
                    <a:pt x="58689" y="408940"/>
                  </a:lnTo>
                  <a:lnTo>
                    <a:pt x="100652" y="426720"/>
                  </a:lnTo>
                  <a:lnTo>
                    <a:pt x="151512" y="441960"/>
                  </a:lnTo>
                  <a:lnTo>
                    <a:pt x="209888" y="453390"/>
                  </a:lnTo>
                  <a:lnTo>
                    <a:pt x="274396" y="461010"/>
                  </a:lnTo>
                  <a:lnTo>
                    <a:pt x="343656" y="463550"/>
                  </a:lnTo>
                  <a:lnTo>
                    <a:pt x="412914" y="461010"/>
                  </a:lnTo>
                  <a:lnTo>
                    <a:pt x="477417" y="453390"/>
                  </a:lnTo>
                  <a:lnTo>
                    <a:pt x="535783" y="441960"/>
                  </a:lnTo>
                  <a:lnTo>
                    <a:pt x="586633" y="426720"/>
                  </a:lnTo>
                  <a:lnTo>
                    <a:pt x="628585" y="408940"/>
                  </a:lnTo>
                  <a:lnTo>
                    <a:pt x="634524" y="405130"/>
                  </a:lnTo>
                  <a:lnTo>
                    <a:pt x="343656" y="405130"/>
                  </a:lnTo>
                  <a:lnTo>
                    <a:pt x="288217" y="403860"/>
                  </a:lnTo>
                  <a:lnTo>
                    <a:pt x="234841" y="398780"/>
                  </a:lnTo>
                  <a:lnTo>
                    <a:pt x="184307" y="391160"/>
                  </a:lnTo>
                  <a:lnTo>
                    <a:pt x="137397" y="381000"/>
                  </a:lnTo>
                  <a:lnTo>
                    <a:pt x="94890" y="368300"/>
                  </a:lnTo>
                  <a:lnTo>
                    <a:pt x="49982" y="347980"/>
                  </a:lnTo>
                  <a:lnTo>
                    <a:pt x="16023" y="326390"/>
                  </a:lnTo>
                  <a:lnTo>
                    <a:pt x="4518" y="314960"/>
                  </a:lnTo>
                  <a:lnTo>
                    <a:pt x="0" y="309880"/>
                  </a:lnTo>
                  <a:close/>
                </a:path>
                <a:path w="687704" h="689609">
                  <a:moveTo>
                    <a:pt x="687257" y="309880"/>
                  </a:moveTo>
                  <a:lnTo>
                    <a:pt x="682739" y="314960"/>
                  </a:lnTo>
                  <a:lnTo>
                    <a:pt x="677546" y="321310"/>
                  </a:lnTo>
                  <a:lnTo>
                    <a:pt x="671290" y="326390"/>
                  </a:lnTo>
                  <a:lnTo>
                    <a:pt x="637369" y="347980"/>
                  </a:lnTo>
                  <a:lnTo>
                    <a:pt x="592368" y="368300"/>
                  </a:lnTo>
                  <a:lnTo>
                    <a:pt x="549866" y="381000"/>
                  </a:lnTo>
                  <a:lnTo>
                    <a:pt x="502969" y="391160"/>
                  </a:lnTo>
                  <a:lnTo>
                    <a:pt x="452452" y="398780"/>
                  </a:lnTo>
                  <a:lnTo>
                    <a:pt x="399090" y="403860"/>
                  </a:lnTo>
                  <a:lnTo>
                    <a:pt x="343656" y="405130"/>
                  </a:lnTo>
                  <a:lnTo>
                    <a:pt x="634524" y="405130"/>
                  </a:lnTo>
                  <a:lnTo>
                    <a:pt x="660261" y="388620"/>
                  </a:lnTo>
                  <a:lnTo>
                    <a:pt x="680278" y="365760"/>
                  </a:lnTo>
                  <a:lnTo>
                    <a:pt x="687257" y="340360"/>
                  </a:lnTo>
                  <a:lnTo>
                    <a:pt x="687257" y="309880"/>
                  </a:lnTo>
                  <a:close/>
                </a:path>
                <a:path w="687704" h="689609">
                  <a:moveTo>
                    <a:pt x="0" y="233680"/>
                  </a:moveTo>
                  <a:lnTo>
                    <a:pt x="0" y="265430"/>
                  </a:lnTo>
                  <a:lnTo>
                    <a:pt x="6981" y="289560"/>
                  </a:lnTo>
                  <a:lnTo>
                    <a:pt x="58689" y="334010"/>
                  </a:lnTo>
                  <a:lnTo>
                    <a:pt x="100652" y="351790"/>
                  </a:lnTo>
                  <a:lnTo>
                    <a:pt x="151512" y="367030"/>
                  </a:lnTo>
                  <a:lnTo>
                    <a:pt x="209888" y="378460"/>
                  </a:lnTo>
                  <a:lnTo>
                    <a:pt x="274396" y="384810"/>
                  </a:lnTo>
                  <a:lnTo>
                    <a:pt x="343656" y="387350"/>
                  </a:lnTo>
                  <a:lnTo>
                    <a:pt x="412914" y="384810"/>
                  </a:lnTo>
                  <a:lnTo>
                    <a:pt x="477417" y="378460"/>
                  </a:lnTo>
                  <a:lnTo>
                    <a:pt x="535783" y="367030"/>
                  </a:lnTo>
                  <a:lnTo>
                    <a:pt x="586633" y="351790"/>
                  </a:lnTo>
                  <a:lnTo>
                    <a:pt x="628585" y="334010"/>
                  </a:lnTo>
                  <a:lnTo>
                    <a:pt x="636038" y="328930"/>
                  </a:lnTo>
                  <a:lnTo>
                    <a:pt x="343656" y="328930"/>
                  </a:lnTo>
                  <a:lnTo>
                    <a:pt x="288217" y="327660"/>
                  </a:lnTo>
                  <a:lnTo>
                    <a:pt x="234841" y="322580"/>
                  </a:lnTo>
                  <a:lnTo>
                    <a:pt x="184307" y="316230"/>
                  </a:lnTo>
                  <a:lnTo>
                    <a:pt x="137397" y="304800"/>
                  </a:lnTo>
                  <a:lnTo>
                    <a:pt x="94890" y="292100"/>
                  </a:lnTo>
                  <a:lnTo>
                    <a:pt x="49982" y="273050"/>
                  </a:lnTo>
                  <a:lnTo>
                    <a:pt x="16023" y="250190"/>
                  </a:lnTo>
                  <a:lnTo>
                    <a:pt x="4518" y="240030"/>
                  </a:lnTo>
                  <a:lnTo>
                    <a:pt x="0" y="233680"/>
                  </a:lnTo>
                  <a:close/>
                </a:path>
                <a:path w="687704" h="689609">
                  <a:moveTo>
                    <a:pt x="687257" y="233680"/>
                  </a:moveTo>
                  <a:lnTo>
                    <a:pt x="655756" y="261620"/>
                  </a:lnTo>
                  <a:lnTo>
                    <a:pt x="616212" y="283210"/>
                  </a:lnTo>
                  <a:lnTo>
                    <a:pt x="549866" y="304800"/>
                  </a:lnTo>
                  <a:lnTo>
                    <a:pt x="502969" y="316230"/>
                  </a:lnTo>
                  <a:lnTo>
                    <a:pt x="452452" y="322580"/>
                  </a:lnTo>
                  <a:lnTo>
                    <a:pt x="399090" y="327660"/>
                  </a:lnTo>
                  <a:lnTo>
                    <a:pt x="343656" y="328930"/>
                  </a:lnTo>
                  <a:lnTo>
                    <a:pt x="636038" y="328930"/>
                  </a:lnTo>
                  <a:lnTo>
                    <a:pt x="660261" y="312420"/>
                  </a:lnTo>
                  <a:lnTo>
                    <a:pt x="680278" y="289560"/>
                  </a:lnTo>
                  <a:lnTo>
                    <a:pt x="687257" y="265430"/>
                  </a:lnTo>
                  <a:lnTo>
                    <a:pt x="687257" y="233680"/>
                  </a:lnTo>
                  <a:close/>
                </a:path>
                <a:path w="687704" h="689609">
                  <a:moveTo>
                    <a:pt x="381" y="144780"/>
                  </a:moveTo>
                  <a:lnTo>
                    <a:pt x="381" y="189230"/>
                  </a:lnTo>
                  <a:lnTo>
                    <a:pt x="7360" y="213360"/>
                  </a:lnTo>
                  <a:lnTo>
                    <a:pt x="59053" y="257810"/>
                  </a:lnTo>
                  <a:lnTo>
                    <a:pt x="101006" y="275590"/>
                  </a:lnTo>
                  <a:lnTo>
                    <a:pt x="151856" y="290830"/>
                  </a:lnTo>
                  <a:lnTo>
                    <a:pt x="210222" y="302260"/>
                  </a:lnTo>
                  <a:lnTo>
                    <a:pt x="274724" y="309880"/>
                  </a:lnTo>
                  <a:lnTo>
                    <a:pt x="343982" y="312420"/>
                  </a:lnTo>
                  <a:lnTo>
                    <a:pt x="413225" y="309880"/>
                  </a:lnTo>
                  <a:lnTo>
                    <a:pt x="477691" y="302260"/>
                  </a:lnTo>
                  <a:lnTo>
                    <a:pt x="536005" y="290830"/>
                  </a:lnTo>
                  <a:lnTo>
                    <a:pt x="586795" y="275590"/>
                  </a:lnTo>
                  <a:lnTo>
                    <a:pt x="628688" y="257810"/>
                  </a:lnTo>
                  <a:lnTo>
                    <a:pt x="648453" y="245110"/>
                  </a:lnTo>
                  <a:lnTo>
                    <a:pt x="343819" y="245110"/>
                  </a:lnTo>
                  <a:lnTo>
                    <a:pt x="288991" y="243840"/>
                  </a:lnTo>
                  <a:lnTo>
                    <a:pt x="236205" y="240030"/>
                  </a:lnTo>
                  <a:lnTo>
                    <a:pt x="186256" y="232410"/>
                  </a:lnTo>
                  <a:lnTo>
                    <a:pt x="139936" y="222250"/>
                  </a:lnTo>
                  <a:lnTo>
                    <a:pt x="98040" y="209550"/>
                  </a:lnTo>
                  <a:lnTo>
                    <a:pt x="36174" y="179070"/>
                  </a:lnTo>
                  <a:lnTo>
                    <a:pt x="14906" y="162560"/>
                  </a:lnTo>
                  <a:lnTo>
                    <a:pt x="381" y="144780"/>
                  </a:lnTo>
                  <a:close/>
                </a:path>
                <a:path w="687704" h="689609">
                  <a:moveTo>
                    <a:pt x="687257" y="144780"/>
                  </a:moveTo>
                  <a:lnTo>
                    <a:pt x="651464" y="179070"/>
                  </a:lnTo>
                  <a:lnTo>
                    <a:pt x="589598" y="209550"/>
                  </a:lnTo>
                  <a:lnTo>
                    <a:pt x="547635" y="222250"/>
                  </a:lnTo>
                  <a:lnTo>
                    <a:pt x="501307" y="232410"/>
                  </a:lnTo>
                  <a:lnTo>
                    <a:pt x="451382" y="240030"/>
                  </a:lnTo>
                  <a:lnTo>
                    <a:pt x="398630" y="243840"/>
                  </a:lnTo>
                  <a:lnTo>
                    <a:pt x="343819" y="245110"/>
                  </a:lnTo>
                  <a:lnTo>
                    <a:pt x="648453" y="245110"/>
                  </a:lnTo>
                  <a:lnTo>
                    <a:pt x="660311" y="237490"/>
                  </a:lnTo>
                  <a:lnTo>
                    <a:pt x="680292" y="214630"/>
                  </a:lnTo>
                  <a:lnTo>
                    <a:pt x="687257" y="189230"/>
                  </a:lnTo>
                  <a:lnTo>
                    <a:pt x="687257" y="144780"/>
                  </a:lnTo>
                  <a:close/>
                </a:path>
                <a:path w="687704" h="689609">
                  <a:moveTo>
                    <a:pt x="343656" y="0"/>
                  </a:moveTo>
                  <a:lnTo>
                    <a:pt x="289989" y="1270"/>
                  </a:lnTo>
                  <a:lnTo>
                    <a:pt x="238376" y="6350"/>
                  </a:lnTo>
                  <a:lnTo>
                    <a:pt x="189589" y="13970"/>
                  </a:lnTo>
                  <a:lnTo>
                    <a:pt x="144400" y="22860"/>
                  </a:lnTo>
                  <a:lnTo>
                    <a:pt x="103581" y="35560"/>
                  </a:lnTo>
                  <a:lnTo>
                    <a:pt x="63310" y="53340"/>
                  </a:lnTo>
                  <a:lnTo>
                    <a:pt x="15035" y="92710"/>
                  </a:lnTo>
                  <a:lnTo>
                    <a:pt x="8690" y="114300"/>
                  </a:lnTo>
                  <a:lnTo>
                    <a:pt x="15035" y="135890"/>
                  </a:lnTo>
                  <a:lnTo>
                    <a:pt x="63310" y="175260"/>
                  </a:lnTo>
                  <a:lnTo>
                    <a:pt x="103581" y="193040"/>
                  </a:lnTo>
                  <a:lnTo>
                    <a:pt x="144400" y="205740"/>
                  </a:lnTo>
                  <a:lnTo>
                    <a:pt x="189589" y="215900"/>
                  </a:lnTo>
                  <a:lnTo>
                    <a:pt x="238376" y="222250"/>
                  </a:lnTo>
                  <a:lnTo>
                    <a:pt x="289989" y="227330"/>
                  </a:lnTo>
                  <a:lnTo>
                    <a:pt x="343656" y="228600"/>
                  </a:lnTo>
                  <a:lnTo>
                    <a:pt x="397318" y="227330"/>
                  </a:lnTo>
                  <a:lnTo>
                    <a:pt x="448918" y="222250"/>
                  </a:lnTo>
                  <a:lnTo>
                    <a:pt x="497688" y="215900"/>
                  </a:lnTo>
                  <a:lnTo>
                    <a:pt x="542864" y="205740"/>
                  </a:lnTo>
                  <a:lnTo>
                    <a:pt x="583678" y="193040"/>
                  </a:lnTo>
                  <a:lnTo>
                    <a:pt x="623948" y="175260"/>
                  </a:lnTo>
                  <a:lnTo>
                    <a:pt x="672222" y="135890"/>
                  </a:lnTo>
                  <a:lnTo>
                    <a:pt x="678568" y="114300"/>
                  </a:lnTo>
                  <a:lnTo>
                    <a:pt x="672223" y="92710"/>
                  </a:lnTo>
                  <a:lnTo>
                    <a:pt x="623948" y="53340"/>
                  </a:lnTo>
                  <a:lnTo>
                    <a:pt x="583678" y="35560"/>
                  </a:lnTo>
                  <a:lnTo>
                    <a:pt x="542864" y="22860"/>
                  </a:lnTo>
                  <a:lnTo>
                    <a:pt x="497688" y="13970"/>
                  </a:lnTo>
                  <a:lnTo>
                    <a:pt x="448918" y="6350"/>
                  </a:lnTo>
                  <a:lnTo>
                    <a:pt x="397318" y="1270"/>
                  </a:lnTo>
                  <a:lnTo>
                    <a:pt x="343656" y="0"/>
                  </a:lnTo>
                  <a:close/>
                </a:path>
              </a:pathLst>
            </a:custGeom>
            <a:solidFill>
              <a:srgbClr val="00A2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5918200" y="6790062"/>
            <a:ext cx="1273175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spc="-35">
                <a:latin typeface="Arial"/>
                <a:cs typeface="Arial"/>
              </a:rPr>
              <a:t>Dateisystem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45"/>
              <a:t>ONKOPEDIA</a:t>
            </a:r>
            <a:r>
              <a:rPr dirty="0" spc="-30"/>
              <a:t> </a:t>
            </a:r>
            <a:r>
              <a:rPr dirty="0"/>
              <a:t>4.0</a:t>
            </a:r>
            <a:r>
              <a:rPr dirty="0" spc="-30"/>
              <a:t> </a:t>
            </a:r>
            <a:r>
              <a:rPr dirty="0" spc="-70"/>
              <a:t>(2019)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7401559" cy="41630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0">
                <a:latin typeface="Arial"/>
                <a:cs typeface="Arial"/>
              </a:rPr>
              <a:t>Migration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auf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Plone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5.2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und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Python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3.7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Komplettes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40">
                <a:latin typeface="Arial"/>
                <a:cs typeface="Arial"/>
              </a:rPr>
              <a:t>Redesign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und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responsive</a:t>
            </a:r>
            <a:r>
              <a:rPr dirty="0" sz="2450" spc="-8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Layout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35">
                <a:latin typeface="Arial"/>
                <a:cs typeface="Arial"/>
              </a:rPr>
              <a:t>Native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Apps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für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40">
                <a:latin typeface="Arial"/>
                <a:cs typeface="Arial"/>
              </a:rPr>
              <a:t>iOS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und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Android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mit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Offline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Support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75">
                <a:latin typeface="Arial"/>
                <a:cs typeface="Arial"/>
              </a:rPr>
              <a:t>viele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kleine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funktionale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Verbesserungen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84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5600" marR="3460115" indent="-342900">
              <a:lnSpc>
                <a:spcPct val="112200"/>
              </a:lnSpc>
              <a:buFont typeface="Microsoft Sans Serif"/>
              <a:buChar char="‣"/>
              <a:tabLst>
                <a:tab pos="355600" algn="l"/>
              </a:tabLst>
            </a:pPr>
            <a:r>
              <a:rPr dirty="0" sz="2450" spc="-40">
                <a:latin typeface="Arial"/>
                <a:cs typeface="Arial"/>
              </a:rPr>
              <a:t>Arzneimittelbereich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massiv </a:t>
            </a:r>
            <a:r>
              <a:rPr dirty="0" sz="2450" spc="-10">
                <a:latin typeface="Arial"/>
                <a:cs typeface="Arial"/>
              </a:rPr>
              <a:t>wachsend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879576" y="5091973"/>
            <a:ext cx="4497705" cy="2397125"/>
            <a:chOff x="5879576" y="5091973"/>
            <a:chExt cx="4497705" cy="239712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84502" y="5096900"/>
              <a:ext cx="4487844" cy="238706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84502" y="5096900"/>
              <a:ext cx="4488180" cy="2387600"/>
            </a:xfrm>
            <a:custGeom>
              <a:avLst/>
              <a:gdLst/>
              <a:ahLst/>
              <a:cxnLst/>
              <a:rect l="l" t="t" r="r" b="b"/>
              <a:pathLst>
                <a:path w="4488180" h="2387600">
                  <a:moveTo>
                    <a:pt x="0" y="0"/>
                  </a:moveTo>
                  <a:lnTo>
                    <a:pt x="4487844" y="0"/>
                  </a:lnTo>
                  <a:lnTo>
                    <a:pt x="4487844" y="2387065"/>
                  </a:lnTo>
                  <a:lnTo>
                    <a:pt x="0" y="2387065"/>
                  </a:lnTo>
                  <a:lnTo>
                    <a:pt x="0" y="0"/>
                  </a:lnTo>
                  <a:close/>
                </a:path>
              </a:pathLst>
            </a:custGeom>
            <a:ln w="98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400" y="3220105"/>
            <a:ext cx="2252980" cy="8534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400" spc="-270"/>
              <a:t>Internas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636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900" spc="-105"/>
              <a:t>SINGLE-</a:t>
            </a:r>
            <a:r>
              <a:rPr dirty="0" sz="2900" spc="-114"/>
              <a:t>SOURCE</a:t>
            </a:r>
            <a:r>
              <a:rPr dirty="0" sz="2900" spc="-55"/>
              <a:t> </a:t>
            </a:r>
            <a:r>
              <a:rPr dirty="0" sz="2900" spc="-125"/>
              <a:t>MULTI-</a:t>
            </a:r>
            <a:r>
              <a:rPr dirty="0" sz="2900" spc="-60"/>
              <a:t>CHANNEL</a:t>
            </a:r>
            <a:r>
              <a:rPr dirty="0" sz="2900" spc="-50"/>
              <a:t> </a:t>
            </a:r>
            <a:r>
              <a:rPr dirty="0" sz="2900" spc="-70"/>
              <a:t>PUBLISHING</a:t>
            </a:r>
            <a:endParaRPr sz="2900"/>
          </a:p>
        </p:txBody>
      </p:sp>
      <p:sp>
        <p:nvSpPr>
          <p:cNvPr id="3" name="object 3" descr=""/>
          <p:cNvSpPr txBox="1"/>
          <p:nvPr/>
        </p:nvSpPr>
        <p:spPr>
          <a:xfrm>
            <a:off x="1638715" y="3697516"/>
            <a:ext cx="1588770" cy="986155"/>
          </a:xfrm>
          <a:prstGeom prst="rect">
            <a:avLst/>
          </a:prstGeom>
          <a:solidFill>
            <a:srgbClr val="D6D5D5"/>
          </a:solidFill>
          <a:ln w="9853">
            <a:solidFill>
              <a:srgbClr val="000000"/>
            </a:solidFill>
          </a:ln>
        </p:spPr>
        <p:txBody>
          <a:bodyPr wrap="square" lIns="0" tIns="280670" rIns="0" bIns="0" rtlCol="0" vert="horz">
            <a:spAutoFit/>
          </a:bodyPr>
          <a:lstStyle/>
          <a:p>
            <a:pPr marL="304165">
              <a:lnSpc>
                <a:spcPct val="100000"/>
              </a:lnSpc>
              <a:spcBef>
                <a:spcPts val="2210"/>
              </a:spcBef>
            </a:pPr>
            <a:r>
              <a:rPr dirty="0" sz="2600" spc="-20" b="1">
                <a:latin typeface="Arial"/>
                <a:cs typeface="Arial"/>
              </a:rPr>
              <a:t>DOCX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18127" y="3697516"/>
            <a:ext cx="1722755" cy="986155"/>
          </a:xfrm>
          <a:prstGeom prst="rect">
            <a:avLst/>
          </a:prstGeom>
          <a:solidFill>
            <a:srgbClr val="D6D5D5"/>
          </a:solidFill>
          <a:ln w="9853">
            <a:solidFill>
              <a:srgbClr val="000000"/>
            </a:solidFill>
          </a:ln>
        </p:spPr>
        <p:txBody>
          <a:bodyPr wrap="square" lIns="0" tIns="280670" rIns="0" bIns="0" rtlCol="0" vert="horz">
            <a:spAutoFit/>
          </a:bodyPr>
          <a:lstStyle/>
          <a:p>
            <a:pPr marL="496570">
              <a:lnSpc>
                <a:spcPct val="100000"/>
              </a:lnSpc>
              <a:spcBef>
                <a:spcPts val="2210"/>
              </a:spcBef>
            </a:pPr>
            <a:r>
              <a:rPr dirty="0" sz="2600" spc="45" b="1">
                <a:latin typeface="Arial"/>
                <a:cs typeface="Arial"/>
              </a:rPr>
              <a:t>XML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331991" y="1735132"/>
            <a:ext cx="1588770" cy="986155"/>
          </a:xfrm>
          <a:prstGeom prst="rect">
            <a:avLst/>
          </a:prstGeom>
          <a:solidFill>
            <a:srgbClr val="D6D5D5"/>
          </a:solidFill>
          <a:ln w="9853">
            <a:solidFill>
              <a:srgbClr val="000000"/>
            </a:solidFill>
          </a:ln>
        </p:spPr>
        <p:txBody>
          <a:bodyPr wrap="square" lIns="0" tIns="287655" rIns="0" bIns="0" rtlCol="0" vert="horz">
            <a:spAutoFit/>
          </a:bodyPr>
          <a:lstStyle/>
          <a:p>
            <a:pPr marL="313055">
              <a:lnSpc>
                <a:spcPct val="100000"/>
              </a:lnSpc>
              <a:spcBef>
                <a:spcPts val="2265"/>
              </a:spcBef>
            </a:pPr>
            <a:r>
              <a:rPr dirty="0" sz="2600" spc="50" b="1">
                <a:latin typeface="Arial"/>
                <a:cs typeface="Arial"/>
              </a:rPr>
              <a:t>HTML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331991" y="3723186"/>
            <a:ext cx="1588770" cy="986155"/>
          </a:xfrm>
          <a:prstGeom prst="rect">
            <a:avLst/>
          </a:prstGeom>
          <a:solidFill>
            <a:srgbClr val="D6D5D5"/>
          </a:solidFill>
          <a:ln w="9853">
            <a:solidFill>
              <a:srgbClr val="000000"/>
            </a:solidFill>
          </a:ln>
        </p:spPr>
        <p:txBody>
          <a:bodyPr wrap="square" lIns="0" tIns="280670" rIns="0" bIns="0" rtlCol="0" vert="horz">
            <a:spAutoFit/>
          </a:bodyPr>
          <a:lstStyle/>
          <a:p>
            <a:pPr marL="452755">
              <a:lnSpc>
                <a:spcPct val="100000"/>
              </a:lnSpc>
              <a:spcBef>
                <a:spcPts val="2210"/>
              </a:spcBef>
            </a:pPr>
            <a:r>
              <a:rPr dirty="0" sz="2600" spc="-25" b="1">
                <a:latin typeface="Arial"/>
                <a:cs typeface="Arial"/>
              </a:rPr>
              <a:t>PDF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331991" y="5711240"/>
            <a:ext cx="1588770" cy="986155"/>
          </a:xfrm>
          <a:prstGeom prst="rect">
            <a:avLst/>
          </a:prstGeom>
          <a:solidFill>
            <a:srgbClr val="D6D5D5"/>
          </a:solidFill>
          <a:ln w="9853">
            <a:solidFill>
              <a:srgbClr val="000000"/>
            </a:solidFill>
          </a:ln>
        </p:spPr>
        <p:txBody>
          <a:bodyPr wrap="square" lIns="0" tIns="73025" rIns="0" bIns="0" rtlCol="0" vert="horz">
            <a:spAutoFit/>
          </a:bodyPr>
          <a:lstStyle/>
          <a:p>
            <a:pPr marL="528955" marR="251460" indent="-279400">
              <a:lnSpc>
                <a:spcPct val="102600"/>
              </a:lnSpc>
              <a:spcBef>
                <a:spcPts val="575"/>
              </a:spcBef>
            </a:pPr>
            <a:r>
              <a:rPr dirty="0" sz="2600" spc="100" b="1">
                <a:latin typeface="Arial"/>
                <a:cs typeface="Arial"/>
              </a:rPr>
              <a:t>HTML/ </a:t>
            </a:r>
            <a:r>
              <a:rPr dirty="0" sz="2600" spc="25" b="1">
                <a:latin typeface="Arial"/>
                <a:cs typeface="Arial"/>
              </a:rPr>
              <a:t>ZIP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203520" y="4107516"/>
            <a:ext cx="1238250" cy="165735"/>
            <a:chOff x="3203520" y="4107516"/>
            <a:chExt cx="1238250" cy="165735"/>
          </a:xfrm>
        </p:grpSpPr>
        <p:sp>
          <p:nvSpPr>
            <p:cNvPr id="9" name="object 9" descr=""/>
            <p:cNvSpPr/>
            <p:nvPr/>
          </p:nvSpPr>
          <p:spPr>
            <a:xfrm>
              <a:off x="3349262" y="4190303"/>
              <a:ext cx="946785" cy="0"/>
            </a:xfrm>
            <a:custGeom>
              <a:avLst/>
              <a:gdLst/>
              <a:ahLst/>
              <a:cxnLst/>
              <a:rect l="l" t="t" r="r" b="b"/>
              <a:pathLst>
                <a:path w="946785" h="0">
                  <a:moveTo>
                    <a:pt x="946559" y="0"/>
                  </a:moveTo>
                  <a:lnTo>
                    <a:pt x="926864" y="0"/>
                  </a:lnTo>
                  <a:lnTo>
                    <a:pt x="19694" y="0"/>
                  </a:lnTo>
                  <a:lnTo>
                    <a:pt x="0" y="0"/>
                  </a:lnTo>
                </a:path>
              </a:pathLst>
            </a:custGeom>
            <a:ln w="394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203511" y="4107517"/>
              <a:ext cx="1238250" cy="165735"/>
            </a:xfrm>
            <a:custGeom>
              <a:avLst/>
              <a:gdLst/>
              <a:ahLst/>
              <a:cxnLst/>
              <a:rect l="l" t="t" r="r" b="b"/>
              <a:pathLst>
                <a:path w="1238250" h="165735">
                  <a:moveTo>
                    <a:pt x="165442" y="0"/>
                  </a:moveTo>
                  <a:lnTo>
                    <a:pt x="0" y="82791"/>
                  </a:lnTo>
                  <a:lnTo>
                    <a:pt x="165442" y="165582"/>
                  </a:lnTo>
                  <a:lnTo>
                    <a:pt x="165442" y="0"/>
                  </a:lnTo>
                  <a:close/>
                </a:path>
                <a:path w="1238250" h="165735">
                  <a:moveTo>
                    <a:pt x="1238046" y="82791"/>
                  </a:moveTo>
                  <a:lnTo>
                    <a:pt x="1072603" y="0"/>
                  </a:lnTo>
                  <a:lnTo>
                    <a:pt x="1072603" y="165582"/>
                  </a:lnTo>
                  <a:lnTo>
                    <a:pt x="1238046" y="8279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6125458" y="4133185"/>
            <a:ext cx="1238250" cy="165735"/>
            <a:chOff x="6125458" y="4133185"/>
            <a:chExt cx="1238250" cy="165735"/>
          </a:xfrm>
        </p:grpSpPr>
        <p:sp>
          <p:nvSpPr>
            <p:cNvPr id="12" name="object 12" descr=""/>
            <p:cNvSpPr/>
            <p:nvPr/>
          </p:nvSpPr>
          <p:spPr>
            <a:xfrm>
              <a:off x="6125458" y="4215972"/>
              <a:ext cx="1092835" cy="0"/>
            </a:xfrm>
            <a:custGeom>
              <a:avLst/>
              <a:gdLst/>
              <a:ahLst/>
              <a:cxnLst/>
              <a:rect l="l" t="t" r="r" b="b"/>
              <a:pathLst>
                <a:path w="1092834" h="0">
                  <a:moveTo>
                    <a:pt x="1092302" y="0"/>
                  </a:moveTo>
                  <a:lnTo>
                    <a:pt x="1072607" y="0"/>
                  </a:lnTo>
                  <a:lnTo>
                    <a:pt x="0" y="0"/>
                  </a:lnTo>
                </a:path>
              </a:pathLst>
            </a:custGeom>
            <a:ln w="394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198065" y="4133185"/>
              <a:ext cx="165735" cy="165735"/>
            </a:xfrm>
            <a:custGeom>
              <a:avLst/>
              <a:gdLst/>
              <a:ahLst/>
              <a:cxnLst/>
              <a:rect l="l" t="t" r="r" b="b"/>
              <a:pathLst>
                <a:path w="165734" h="165735">
                  <a:moveTo>
                    <a:pt x="0" y="0"/>
                  </a:moveTo>
                  <a:lnTo>
                    <a:pt x="0" y="165576"/>
                  </a:lnTo>
                  <a:lnTo>
                    <a:pt x="165437" y="827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6203959" y="4486557"/>
            <a:ext cx="1078230" cy="1763395"/>
            <a:chOff x="6203959" y="4486557"/>
            <a:chExt cx="1078230" cy="1763395"/>
          </a:xfrm>
        </p:grpSpPr>
        <p:sp>
          <p:nvSpPr>
            <p:cNvPr id="15" name="object 15" descr=""/>
            <p:cNvSpPr/>
            <p:nvPr/>
          </p:nvSpPr>
          <p:spPr>
            <a:xfrm>
              <a:off x="6223659" y="4506256"/>
              <a:ext cx="982980" cy="1619250"/>
            </a:xfrm>
            <a:custGeom>
              <a:avLst/>
              <a:gdLst/>
              <a:ahLst/>
              <a:cxnLst/>
              <a:rect l="l" t="t" r="r" b="b"/>
              <a:pathLst>
                <a:path w="982979" h="1619250">
                  <a:moveTo>
                    <a:pt x="982794" y="1619014"/>
                  </a:moveTo>
                  <a:lnTo>
                    <a:pt x="972567" y="1602168"/>
                  </a:lnTo>
                  <a:lnTo>
                    <a:pt x="0" y="0"/>
                  </a:lnTo>
                </a:path>
              </a:pathLst>
            </a:custGeom>
            <a:ln w="394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125531" y="6065439"/>
              <a:ext cx="156845" cy="184785"/>
            </a:xfrm>
            <a:custGeom>
              <a:avLst/>
              <a:gdLst/>
              <a:ahLst/>
              <a:cxnLst/>
              <a:rect l="l" t="t" r="r" b="b"/>
              <a:pathLst>
                <a:path w="156845" h="184785">
                  <a:moveTo>
                    <a:pt x="141389" y="0"/>
                  </a:moveTo>
                  <a:lnTo>
                    <a:pt x="0" y="85971"/>
                  </a:lnTo>
                  <a:lnTo>
                    <a:pt x="156594" y="184492"/>
                  </a:lnTo>
                  <a:lnTo>
                    <a:pt x="14138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 descr=""/>
          <p:cNvGrpSpPr/>
          <p:nvPr/>
        </p:nvGrpSpPr>
        <p:grpSpPr>
          <a:xfrm>
            <a:off x="6203962" y="2478648"/>
            <a:ext cx="1076960" cy="1361440"/>
            <a:chOff x="6203962" y="2478648"/>
            <a:chExt cx="1076960" cy="1361440"/>
          </a:xfrm>
        </p:grpSpPr>
        <p:sp>
          <p:nvSpPr>
            <p:cNvPr id="18" name="object 18" descr=""/>
            <p:cNvSpPr/>
            <p:nvPr/>
          </p:nvSpPr>
          <p:spPr>
            <a:xfrm>
              <a:off x="6223663" y="2593181"/>
              <a:ext cx="967105" cy="1226820"/>
            </a:xfrm>
            <a:custGeom>
              <a:avLst/>
              <a:gdLst/>
              <a:ahLst/>
              <a:cxnLst/>
              <a:rect l="l" t="t" r="r" b="b"/>
              <a:pathLst>
                <a:path w="967104" h="1226820">
                  <a:moveTo>
                    <a:pt x="966593" y="0"/>
                  </a:moveTo>
                  <a:lnTo>
                    <a:pt x="954397" y="15477"/>
                  </a:lnTo>
                  <a:lnTo>
                    <a:pt x="0" y="1226677"/>
                  </a:lnTo>
                </a:path>
              </a:pathLst>
            </a:custGeom>
            <a:ln w="394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113110" y="2478648"/>
              <a:ext cx="167640" cy="181610"/>
            </a:xfrm>
            <a:custGeom>
              <a:avLst/>
              <a:gdLst/>
              <a:ahLst/>
              <a:cxnLst/>
              <a:rect l="l" t="t" r="r" b="b"/>
              <a:pathLst>
                <a:path w="167640" h="181610">
                  <a:moveTo>
                    <a:pt x="167396" y="0"/>
                  </a:moveTo>
                  <a:lnTo>
                    <a:pt x="0" y="78745"/>
                  </a:lnTo>
                  <a:lnTo>
                    <a:pt x="129901" y="181277"/>
                  </a:lnTo>
                  <a:lnTo>
                    <a:pt x="16739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/>
          <p:nvPr/>
        </p:nvSpPr>
        <p:spPr>
          <a:xfrm>
            <a:off x="2095500" y="4808862"/>
            <a:ext cx="3185795" cy="880744"/>
          </a:xfrm>
          <a:prstGeom prst="rect">
            <a:avLst/>
          </a:prstGeom>
        </p:spPr>
        <p:txBody>
          <a:bodyPr wrap="square" lIns="0" tIns="25400" rIns="0" bIns="0" rtlCol="0" vert="horz">
            <a:spAutoFit/>
          </a:bodyPr>
          <a:lstStyle/>
          <a:p>
            <a:pPr algn="ctr" marL="12700" marR="5080">
              <a:lnSpc>
                <a:spcPts val="2200"/>
              </a:lnSpc>
              <a:spcBef>
                <a:spcPts val="200"/>
              </a:spcBef>
            </a:pPr>
            <a:r>
              <a:rPr dirty="0" sz="1850" spc="-10">
                <a:latin typeface="Arial"/>
                <a:cs typeface="Arial"/>
              </a:rPr>
              <a:t>Verlustfreie</a:t>
            </a:r>
            <a:r>
              <a:rPr dirty="0" sz="1850" spc="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Konvertierung</a:t>
            </a:r>
            <a:r>
              <a:rPr dirty="0" sz="1850" spc="10">
                <a:latin typeface="Arial"/>
                <a:cs typeface="Arial"/>
              </a:rPr>
              <a:t> </a:t>
            </a:r>
            <a:r>
              <a:rPr dirty="0" sz="1850" spc="-25">
                <a:latin typeface="Arial"/>
                <a:cs typeface="Arial"/>
              </a:rPr>
              <a:t>von </a:t>
            </a:r>
            <a:r>
              <a:rPr dirty="0" sz="1850" spc="-20">
                <a:latin typeface="Arial"/>
                <a:cs typeface="Arial"/>
              </a:rPr>
              <a:t>DOCX</a:t>
            </a:r>
            <a:r>
              <a:rPr dirty="0" sz="1850" spc="-25">
                <a:latin typeface="Arial"/>
                <a:cs typeface="Arial"/>
              </a:rPr>
              <a:t> </a:t>
            </a:r>
            <a:r>
              <a:rPr dirty="0" sz="1850">
                <a:latin typeface="Arial"/>
                <a:cs typeface="Arial"/>
              </a:rPr>
              <a:t>nach</a:t>
            </a:r>
            <a:r>
              <a:rPr dirty="0" sz="1850" spc="-20">
                <a:latin typeface="Arial"/>
                <a:cs typeface="Arial"/>
              </a:rPr>
              <a:t> </a:t>
            </a:r>
            <a:r>
              <a:rPr dirty="0" sz="1850" spc="-25">
                <a:latin typeface="Arial"/>
                <a:cs typeface="Arial"/>
              </a:rPr>
              <a:t>XML</a:t>
            </a:r>
            <a:endParaRPr sz="1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dirty="0" sz="1850">
                <a:latin typeface="Arial"/>
                <a:cs typeface="Arial"/>
              </a:rPr>
              <a:t>und</a:t>
            </a:r>
            <a:r>
              <a:rPr dirty="0" sz="1850" spc="90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zurück</a:t>
            </a:r>
            <a:endParaRPr sz="18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65"/>
              <a:t>DATENSPEICHERUNG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8226798" y="1880909"/>
            <a:ext cx="1943100" cy="2842895"/>
          </a:xfrm>
          <a:prstGeom prst="rect">
            <a:avLst/>
          </a:prstGeom>
          <a:solidFill>
            <a:srgbClr val="D6D5D5"/>
          </a:solidFill>
          <a:ln w="9850">
            <a:solidFill>
              <a:srgbClr val="000000"/>
            </a:solidFill>
          </a:ln>
        </p:spPr>
        <p:txBody>
          <a:bodyPr wrap="square" lIns="0" tIns="876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90"/>
              </a:spcBef>
            </a:pPr>
            <a:endParaRPr sz="1300">
              <a:latin typeface="Times New Roman"/>
              <a:cs typeface="Times New Roman"/>
            </a:endParaRPr>
          </a:p>
          <a:p>
            <a:pPr marL="53340" marR="73025">
              <a:lnSpc>
                <a:spcPct val="114700"/>
              </a:lnSpc>
            </a:pPr>
            <a:r>
              <a:rPr dirty="0" sz="1300" spc="-10" b="1">
                <a:latin typeface="Courier New"/>
                <a:cs typeface="Courier New"/>
              </a:rPr>
              <a:t>html/index.html xml/index.xml src/index.docx images/svg/… images/png/… pdf/index.pdf report/report.html report/report.xml images.json metadata.json</a:t>
            </a:r>
            <a:endParaRPr sz="1300">
              <a:latin typeface="Courier New"/>
              <a:cs typeface="Courier Ne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216900" y="1544962"/>
            <a:ext cx="1116330" cy="3092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850" spc="-10">
                <a:latin typeface="Arial"/>
                <a:cs typeface="Arial"/>
              </a:rPr>
              <a:t>Dokument</a:t>
            </a:r>
            <a:endParaRPr sz="18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117600" y="1593116"/>
            <a:ext cx="5652135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80">
                <a:latin typeface="Arial"/>
                <a:cs typeface="Arial"/>
              </a:rPr>
              <a:t>Version</a:t>
            </a:r>
            <a:r>
              <a:rPr dirty="0" sz="2450" spc="-3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1+2:</a:t>
            </a:r>
            <a:r>
              <a:rPr dirty="0" sz="2450" spc="-2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ZODB,</a:t>
            </a:r>
            <a:r>
              <a:rPr dirty="0" sz="2450" spc="-25">
                <a:latin typeface="Arial"/>
                <a:cs typeface="Arial"/>
              </a:rPr>
              <a:t> </a:t>
            </a:r>
            <a:r>
              <a:rPr dirty="0" sz="2450" spc="-110">
                <a:latin typeface="Arial"/>
                <a:cs typeface="Arial"/>
              </a:rPr>
              <a:t>ATFile,</a:t>
            </a:r>
            <a:r>
              <a:rPr dirty="0" sz="2450" spc="-20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ATImage…</a:t>
            </a:r>
            <a:endParaRPr sz="245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117600" y="2377976"/>
            <a:ext cx="5827395" cy="863600"/>
          </a:xfrm>
          <a:prstGeom prst="rect">
            <a:avLst/>
          </a:prstGeom>
        </p:spPr>
        <p:txBody>
          <a:bodyPr wrap="square" lIns="0" tIns="5715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5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5" b="1">
                <a:latin typeface="Arial"/>
                <a:cs typeface="Arial"/>
              </a:rPr>
              <a:t>Version</a:t>
            </a:r>
            <a:r>
              <a:rPr dirty="0" sz="2450" spc="-110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3:</a:t>
            </a:r>
            <a:r>
              <a:rPr dirty="0" sz="2450" spc="-110" b="1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XML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Datenbank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50">
                <a:latin typeface="Arial"/>
                <a:cs typeface="Arial"/>
              </a:rPr>
              <a:t>eXist-</a:t>
            </a:r>
            <a:r>
              <a:rPr dirty="0" sz="2450">
                <a:latin typeface="Arial"/>
                <a:cs typeface="Arial"/>
              </a:rPr>
              <a:t>DB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via</a:t>
            </a:r>
            <a:endParaRPr sz="245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360"/>
              </a:spcBef>
            </a:pPr>
            <a:r>
              <a:rPr dirty="0" sz="2450" spc="-10" i="1">
                <a:latin typeface="Arial"/>
                <a:cs typeface="Arial"/>
              </a:rPr>
              <a:t>xmldirector.plonecore</a:t>
            </a:r>
            <a:endParaRPr sz="24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17600" y="3647976"/>
            <a:ext cx="4039235" cy="838200"/>
          </a:xfrm>
          <a:prstGeom prst="rect">
            <a:avLst/>
          </a:prstGeom>
        </p:spPr>
        <p:txBody>
          <a:bodyPr wrap="square" lIns="0" tIns="4445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35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5" b="1">
                <a:latin typeface="Arial"/>
                <a:cs typeface="Arial"/>
              </a:rPr>
              <a:t>Version</a:t>
            </a:r>
            <a:r>
              <a:rPr dirty="0" sz="2450" spc="-95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4:</a:t>
            </a:r>
            <a:r>
              <a:rPr dirty="0" sz="2450" spc="-95" b="1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Dateisystem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via</a:t>
            </a:r>
            <a:endParaRPr sz="245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260"/>
              </a:spcBef>
            </a:pPr>
            <a:r>
              <a:rPr dirty="0" sz="2450" spc="-10" i="1">
                <a:latin typeface="Arial"/>
                <a:cs typeface="Arial"/>
              </a:rPr>
              <a:t>xmldirector.connector</a:t>
            </a:r>
            <a:endParaRPr sz="245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117600" y="4907816"/>
            <a:ext cx="8380095" cy="20802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10" i="1">
                <a:latin typeface="Arial"/>
                <a:cs typeface="Arial"/>
              </a:rPr>
              <a:t>xmldirector.plonecore/xmldirector.connector: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25">
                <a:latin typeface="Arial"/>
                <a:cs typeface="Arial"/>
              </a:rPr>
              <a:t>abstrahierter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Zugriff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auf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50">
                <a:latin typeface="Arial"/>
                <a:cs typeface="Arial"/>
              </a:rPr>
              <a:t>Persistenz-</a:t>
            </a:r>
            <a:r>
              <a:rPr dirty="0" sz="2450" spc="-20">
                <a:latin typeface="Arial"/>
                <a:cs typeface="Arial"/>
              </a:rPr>
              <a:t>Layer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via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20" i="1">
                <a:latin typeface="Arial"/>
                <a:cs typeface="Arial"/>
              </a:rPr>
              <a:t>pyfilesystem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8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30">
                <a:latin typeface="Arial"/>
                <a:cs typeface="Arial"/>
              </a:rPr>
              <a:t>Zugriff</a:t>
            </a:r>
            <a:r>
              <a:rPr dirty="0" sz="2450" spc="-14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auf</a:t>
            </a:r>
            <a:r>
              <a:rPr dirty="0" sz="2450" spc="-150">
                <a:latin typeface="Arial"/>
                <a:cs typeface="Arial"/>
              </a:rPr>
              <a:t> </a:t>
            </a:r>
            <a:r>
              <a:rPr dirty="0" sz="2450" spc="-40">
                <a:latin typeface="Arial"/>
                <a:cs typeface="Arial"/>
              </a:rPr>
              <a:t>diverse</a:t>
            </a:r>
            <a:r>
              <a:rPr dirty="0" sz="2450" spc="-13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Storage</a:t>
            </a:r>
            <a:r>
              <a:rPr dirty="0" sz="2450" spc="-14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Optionen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2743" y="0"/>
            <a:ext cx="2325856" cy="3836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65"/>
              <a:t>DATENSPEICHERUNG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61106" y="1137857"/>
            <a:ext cx="8171187" cy="6004408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1000" y="3220105"/>
            <a:ext cx="4858385" cy="8534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400" spc="-140"/>
              <a:t>Onkopedia</a:t>
            </a:r>
            <a:r>
              <a:rPr dirty="0" sz="5400" spc="-210"/>
              <a:t> </a:t>
            </a:r>
            <a:r>
              <a:rPr dirty="0" sz="5400" spc="-90"/>
              <a:t>Apps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70"/>
              <a:t>AUSBLICK</a:t>
            </a:r>
            <a:r>
              <a:rPr dirty="0" spc="-85"/>
              <a:t> </a:t>
            </a:r>
            <a:r>
              <a:rPr dirty="0" spc="-145"/>
              <a:t>ONKOPEDIA</a:t>
            </a:r>
            <a:r>
              <a:rPr dirty="0" spc="-85"/>
              <a:t> </a:t>
            </a:r>
            <a:r>
              <a:rPr dirty="0"/>
              <a:t>5.0</a:t>
            </a:r>
            <a:r>
              <a:rPr dirty="0" spc="-85"/>
              <a:t> </a:t>
            </a:r>
            <a:r>
              <a:rPr dirty="0" spc="-60"/>
              <a:t>(2020)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75600" y="6632899"/>
            <a:ext cx="304800" cy="30480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117600" y="1570785"/>
            <a:ext cx="7346950" cy="54019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42265" indent="-329565">
              <a:lnSpc>
                <a:spcPct val="100000"/>
              </a:lnSpc>
              <a:spcBef>
                <a:spcPts val="110"/>
              </a:spcBef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25">
                <a:latin typeface="Arial"/>
                <a:cs typeface="Arial"/>
              </a:rPr>
              <a:t>Onkopedia</a:t>
            </a:r>
            <a:r>
              <a:rPr dirty="0" sz="2350" spc="-110">
                <a:latin typeface="Arial"/>
                <a:cs typeface="Arial"/>
              </a:rPr>
              <a:t> </a:t>
            </a:r>
            <a:r>
              <a:rPr dirty="0" sz="2350" spc="-45">
                <a:latin typeface="Arial"/>
                <a:cs typeface="Arial"/>
              </a:rPr>
              <a:t>als</a:t>
            </a:r>
            <a:r>
              <a:rPr dirty="0" sz="2350" spc="-10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Content</a:t>
            </a:r>
            <a:r>
              <a:rPr dirty="0" sz="2350" spc="-10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Provider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9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900" marR="386715" indent="-330200">
              <a:lnSpc>
                <a:spcPct val="109900"/>
              </a:lnSpc>
              <a:buFont typeface="Microsoft Sans Serif"/>
              <a:buChar char="‣"/>
              <a:tabLst>
                <a:tab pos="342900" algn="l"/>
              </a:tabLst>
            </a:pPr>
            <a:r>
              <a:rPr dirty="0" sz="2350" spc="-30">
                <a:latin typeface="Arial"/>
                <a:cs typeface="Arial"/>
              </a:rPr>
              <a:t>Drittverwendung</a:t>
            </a:r>
            <a:r>
              <a:rPr dirty="0" sz="2350" spc="-12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von</a:t>
            </a:r>
            <a:r>
              <a:rPr dirty="0" sz="2350" spc="-110">
                <a:latin typeface="Arial"/>
                <a:cs typeface="Arial"/>
              </a:rPr>
              <a:t> </a:t>
            </a:r>
            <a:r>
              <a:rPr dirty="0" sz="2350" spc="-50">
                <a:latin typeface="Arial"/>
                <a:cs typeface="Arial"/>
              </a:rPr>
              <a:t>Inhalten</a:t>
            </a:r>
            <a:r>
              <a:rPr dirty="0" sz="2350" spc="-114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in</a:t>
            </a:r>
            <a:r>
              <a:rPr dirty="0" sz="2350" spc="-114">
                <a:latin typeface="Arial"/>
                <a:cs typeface="Arial"/>
              </a:rPr>
              <a:t> </a:t>
            </a:r>
            <a:r>
              <a:rPr dirty="0" sz="2350" spc="-35">
                <a:latin typeface="Arial"/>
                <a:cs typeface="Arial"/>
              </a:rPr>
              <a:t>fremden</a:t>
            </a:r>
            <a:r>
              <a:rPr dirty="0" sz="2350" spc="-110">
                <a:latin typeface="Arial"/>
                <a:cs typeface="Arial"/>
              </a:rPr>
              <a:t> </a:t>
            </a:r>
            <a:r>
              <a:rPr dirty="0" sz="2350" spc="-25">
                <a:latin typeface="Arial"/>
                <a:cs typeface="Arial"/>
              </a:rPr>
              <a:t>Produkten </a:t>
            </a:r>
            <a:r>
              <a:rPr dirty="0" sz="2350">
                <a:latin typeface="Arial"/>
                <a:cs typeface="Arial"/>
              </a:rPr>
              <a:t>und</a:t>
            </a:r>
            <a:r>
              <a:rPr dirty="0" sz="2350" spc="-8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Systemen:</a:t>
            </a:r>
            <a:endParaRPr sz="2350">
              <a:latin typeface="Arial"/>
              <a:cs typeface="Arial"/>
            </a:endParaRPr>
          </a:p>
          <a:p>
            <a:pPr lvl="1" marL="685165" indent="-329565">
              <a:lnSpc>
                <a:spcPct val="100000"/>
              </a:lnSpc>
              <a:spcBef>
                <a:spcPts val="1080"/>
              </a:spcBef>
              <a:buClr>
                <a:srgbClr val="929292"/>
              </a:buClr>
              <a:buSzPct val="89361"/>
              <a:buFont typeface="Microsoft Sans Serif"/>
              <a:buChar char="‣"/>
              <a:tabLst>
                <a:tab pos="685165" algn="l"/>
              </a:tabLst>
            </a:pPr>
            <a:r>
              <a:rPr dirty="0" sz="2350" spc="-10">
                <a:latin typeface="Arial"/>
                <a:cs typeface="Arial"/>
              </a:rPr>
              <a:t>Patientenpfade</a:t>
            </a:r>
            <a:endParaRPr sz="2350">
              <a:latin typeface="Arial"/>
              <a:cs typeface="Arial"/>
            </a:endParaRPr>
          </a:p>
          <a:p>
            <a:pPr lvl="1" marL="685165" indent="-329565">
              <a:lnSpc>
                <a:spcPct val="100000"/>
              </a:lnSpc>
              <a:spcBef>
                <a:spcPts val="980"/>
              </a:spcBef>
              <a:buClr>
                <a:srgbClr val="929292"/>
              </a:buClr>
              <a:buSzPct val="89361"/>
              <a:buFont typeface="Microsoft Sans Serif"/>
              <a:buChar char="‣"/>
              <a:tabLst>
                <a:tab pos="685165" algn="l"/>
              </a:tabLst>
            </a:pPr>
            <a:r>
              <a:rPr dirty="0" sz="2350" spc="-10">
                <a:latin typeface="Arial"/>
                <a:cs typeface="Arial"/>
              </a:rPr>
              <a:t>Studienergebnisse</a:t>
            </a:r>
            <a:endParaRPr sz="2350">
              <a:latin typeface="Arial"/>
              <a:cs typeface="Arial"/>
            </a:endParaRPr>
          </a:p>
          <a:p>
            <a:pPr lvl="1" marL="685165" indent="-329565">
              <a:lnSpc>
                <a:spcPct val="100000"/>
              </a:lnSpc>
              <a:spcBef>
                <a:spcPts val="1080"/>
              </a:spcBef>
              <a:buClr>
                <a:srgbClr val="929292"/>
              </a:buClr>
              <a:buSzPct val="89361"/>
              <a:buFont typeface="Microsoft Sans Serif"/>
              <a:buChar char="‣"/>
              <a:tabLst>
                <a:tab pos="685165" algn="l"/>
              </a:tabLst>
            </a:pPr>
            <a:r>
              <a:rPr dirty="0" sz="2350" spc="-10">
                <a:latin typeface="Arial"/>
                <a:cs typeface="Arial"/>
              </a:rPr>
              <a:t>Facesheets</a:t>
            </a:r>
            <a:endParaRPr sz="23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4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900" marR="5080" indent="-330200">
              <a:lnSpc>
                <a:spcPct val="108200"/>
              </a:lnSpc>
              <a:spcBef>
                <a:spcPts val="5"/>
              </a:spcBef>
              <a:buFont typeface="Microsoft Sans Serif"/>
              <a:buChar char="‣"/>
              <a:tabLst>
                <a:tab pos="342900" algn="l"/>
              </a:tabLst>
            </a:pPr>
            <a:r>
              <a:rPr dirty="0" sz="2350" spc="-25">
                <a:latin typeface="Arial"/>
                <a:cs typeface="Arial"/>
              </a:rPr>
              <a:t>Attributierung</a:t>
            </a:r>
            <a:r>
              <a:rPr dirty="0" sz="2350" spc="-10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von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 spc="-30">
                <a:latin typeface="Arial"/>
                <a:cs typeface="Arial"/>
              </a:rPr>
              <a:t>Kapiteln,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 spc="-100">
                <a:latin typeface="Arial"/>
                <a:cs typeface="Arial"/>
              </a:rPr>
              <a:t>Tabellen,</a:t>
            </a:r>
            <a:r>
              <a:rPr dirty="0" sz="2350" spc="-60">
                <a:latin typeface="Arial"/>
                <a:cs typeface="Arial"/>
              </a:rPr>
              <a:t> </a:t>
            </a:r>
            <a:r>
              <a:rPr dirty="0" sz="2350" spc="-55">
                <a:latin typeface="Arial"/>
                <a:cs typeface="Arial"/>
              </a:rPr>
              <a:t>Grafiken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 spc="-25">
                <a:latin typeface="Arial"/>
                <a:cs typeface="Arial"/>
              </a:rPr>
              <a:t>mit </a:t>
            </a:r>
            <a:r>
              <a:rPr dirty="0" sz="2350" spc="-50">
                <a:latin typeface="Arial"/>
                <a:cs typeface="Arial"/>
              </a:rPr>
              <a:t>zusätzlichen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Stammdaten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zur</a:t>
            </a:r>
            <a:r>
              <a:rPr dirty="0" sz="2350" spc="-80">
                <a:latin typeface="Arial"/>
                <a:cs typeface="Arial"/>
              </a:rPr>
              <a:t> </a:t>
            </a:r>
            <a:r>
              <a:rPr dirty="0" sz="2350" spc="-55">
                <a:latin typeface="Arial"/>
                <a:cs typeface="Arial"/>
              </a:rPr>
              <a:t>selektiven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 spc="-50">
                <a:latin typeface="Arial"/>
                <a:cs typeface="Arial"/>
              </a:rPr>
              <a:t>Erschliessung </a:t>
            </a:r>
            <a:r>
              <a:rPr dirty="0" sz="2350">
                <a:latin typeface="Arial"/>
                <a:cs typeface="Arial"/>
              </a:rPr>
              <a:t>und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 spc="-35">
                <a:latin typeface="Arial"/>
                <a:cs typeface="Arial"/>
              </a:rPr>
              <a:t>Extraktion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von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Teilinhalten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7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  <a:tab pos="7153909" algn="l"/>
              </a:tabLst>
            </a:pPr>
            <a:r>
              <a:rPr dirty="0" sz="2350" spc="-55">
                <a:latin typeface="Arial"/>
                <a:cs typeface="Arial"/>
              </a:rPr>
              <a:t>neue</a:t>
            </a:r>
            <a:r>
              <a:rPr dirty="0" sz="2350" spc="-80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Suche,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55">
                <a:latin typeface="Arial"/>
                <a:cs typeface="Arial"/>
              </a:rPr>
              <a:t>neue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45">
                <a:latin typeface="Arial"/>
                <a:cs typeface="Arial"/>
              </a:rPr>
              <a:t>Filterfunktionalität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80">
                <a:latin typeface="Arial"/>
                <a:cs typeface="Arial"/>
              </a:rPr>
              <a:t>(Plone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Suche</a:t>
            </a:r>
            <a:r>
              <a:rPr dirty="0" sz="2350">
                <a:latin typeface="Arial"/>
                <a:cs typeface="Arial"/>
              </a:rPr>
              <a:t>	</a:t>
            </a:r>
            <a:r>
              <a:rPr dirty="0" sz="2350" spc="-50">
                <a:latin typeface="Arial"/>
                <a:cs typeface="Arial"/>
              </a:rPr>
              <a:t>)</a:t>
            </a:r>
            <a:endParaRPr sz="23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649287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25"/>
              <a:t>AUSGANGSBASIS</a:t>
            </a:r>
            <a:r>
              <a:rPr dirty="0" spc="-55"/>
              <a:t> </a:t>
            </a:r>
            <a:r>
              <a:rPr dirty="0" spc="-180"/>
              <a:t>FÜR</a:t>
            </a:r>
            <a:r>
              <a:rPr dirty="0" spc="-60"/>
              <a:t> </a:t>
            </a:r>
            <a:r>
              <a:rPr dirty="0" spc="-50"/>
              <a:t>APPS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8240395" cy="54076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bis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2019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kein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responsives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Theme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35">
                <a:latin typeface="Arial"/>
                <a:cs typeface="Arial"/>
              </a:rPr>
              <a:t>dedizierte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Site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für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Mobile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mit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abgespeckter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Funktionalität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b="1">
                <a:latin typeface="Arial"/>
                <a:cs typeface="Arial"/>
              </a:rPr>
              <a:t>eine</a:t>
            </a:r>
            <a:r>
              <a:rPr dirty="0" sz="2450" spc="15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App</a:t>
            </a:r>
            <a:r>
              <a:rPr dirty="0" sz="2450" spc="20" b="1">
                <a:latin typeface="Arial"/>
                <a:cs typeface="Arial"/>
              </a:rPr>
              <a:t> </a:t>
            </a:r>
            <a:r>
              <a:rPr dirty="0" sz="2450" b="1">
                <a:latin typeface="Arial"/>
                <a:cs typeface="Arial"/>
              </a:rPr>
              <a:t>muß</a:t>
            </a:r>
            <a:r>
              <a:rPr dirty="0" sz="2450" spc="25" b="1">
                <a:latin typeface="Arial"/>
                <a:cs typeface="Arial"/>
              </a:rPr>
              <a:t> </a:t>
            </a:r>
            <a:r>
              <a:rPr dirty="0" sz="2450" spc="-20" b="1">
                <a:latin typeface="Arial"/>
                <a:cs typeface="Arial"/>
              </a:rPr>
              <a:t>her!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50">
                <a:latin typeface="Arial"/>
                <a:cs typeface="Arial"/>
              </a:rPr>
              <a:t>Phase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1: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Zugriff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auf</a:t>
            </a:r>
            <a:r>
              <a:rPr dirty="0" sz="2450" spc="-10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Onkopedia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Leitlinien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8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50">
                <a:latin typeface="Arial"/>
                <a:cs typeface="Arial"/>
              </a:rPr>
              <a:t>Phase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2: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80">
                <a:latin typeface="Arial"/>
                <a:cs typeface="Arial"/>
              </a:rPr>
              <a:t>Vollzugriff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auf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60">
                <a:latin typeface="Arial"/>
                <a:cs typeface="Arial"/>
              </a:rPr>
              <a:t>alle</a:t>
            </a:r>
            <a:r>
              <a:rPr dirty="0" sz="2450" spc="-6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Inhalte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8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55">
                <a:latin typeface="Arial"/>
                <a:cs typeface="Arial"/>
              </a:rPr>
              <a:t>Offline-</a:t>
            </a:r>
            <a:r>
              <a:rPr dirty="0" sz="2450" spc="-45">
                <a:latin typeface="Arial"/>
                <a:cs typeface="Arial"/>
              </a:rPr>
              <a:t>Fähigkeit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 spc="-65">
                <a:latin typeface="Arial"/>
                <a:cs typeface="Arial"/>
              </a:rPr>
              <a:t>(WLAN-</a:t>
            </a:r>
            <a:r>
              <a:rPr dirty="0" sz="2450" spc="-55">
                <a:latin typeface="Arial"/>
                <a:cs typeface="Arial"/>
              </a:rPr>
              <a:t>freie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Zonen</a:t>
            </a:r>
            <a:r>
              <a:rPr dirty="0" sz="2450" spc="-9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in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Krankenhäusern)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7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>
                <a:latin typeface="Arial"/>
                <a:cs typeface="Arial"/>
              </a:rPr>
              <a:t>Subscription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von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40">
                <a:latin typeface="Arial"/>
                <a:cs typeface="Arial"/>
              </a:rPr>
              <a:t>Inhalten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nach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Themengebieten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4352290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25"/>
              <a:t>UMSETZUNG</a:t>
            </a:r>
            <a:r>
              <a:rPr dirty="0" spc="-90"/>
              <a:t> </a:t>
            </a:r>
            <a:r>
              <a:rPr dirty="0" spc="-95"/>
              <a:t>APPS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80416"/>
            <a:ext cx="1226185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35" b="1">
                <a:latin typeface="Arial"/>
                <a:cs typeface="Arial"/>
              </a:rPr>
              <a:t>Apps:</a:t>
            </a:r>
            <a:endParaRPr sz="245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60500" y="2777735"/>
            <a:ext cx="14224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 spc="175">
                <a:solidFill>
                  <a:srgbClr val="929292"/>
                </a:solidFill>
                <a:latin typeface="Microsoft Sans Serif"/>
                <a:cs typeface="Microsoft Sans Serif"/>
              </a:rPr>
              <a:t>‣</a:t>
            </a:r>
            <a:endParaRPr sz="195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60500" y="3717535"/>
            <a:ext cx="14224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 spc="175">
                <a:solidFill>
                  <a:srgbClr val="929292"/>
                </a:solidFill>
                <a:latin typeface="Microsoft Sans Serif"/>
                <a:cs typeface="Microsoft Sans Serif"/>
              </a:rPr>
              <a:t>‣</a:t>
            </a:r>
            <a:endParaRPr sz="1950">
              <a:latin typeface="Microsoft Sans Serif"/>
              <a:cs typeface="Microsoft Sans Serif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1460500" y="4276335"/>
            <a:ext cx="14224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 spc="175">
                <a:solidFill>
                  <a:srgbClr val="929292"/>
                </a:solidFill>
                <a:latin typeface="Microsoft Sans Serif"/>
                <a:cs typeface="Microsoft Sans Serif"/>
              </a:rPr>
              <a:t>‣</a:t>
            </a:r>
            <a:endParaRPr sz="1950">
              <a:latin typeface="Microsoft Sans Serif"/>
              <a:cs typeface="Microsoft Sans Serif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460500" y="4847835"/>
            <a:ext cx="14224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 spc="175">
                <a:solidFill>
                  <a:srgbClr val="929292"/>
                </a:solidFill>
                <a:latin typeface="Microsoft Sans Serif"/>
                <a:cs typeface="Microsoft Sans Serif"/>
              </a:rPr>
              <a:t>‣</a:t>
            </a:r>
            <a:endParaRPr sz="1950">
              <a:latin typeface="Microsoft Sans Serif"/>
              <a:cs typeface="Microsoft Sans Serif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460500" y="2204039"/>
            <a:ext cx="3285490" cy="29857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20"/>
              </a:spcBef>
              <a:buClr>
                <a:srgbClr val="929292"/>
              </a:buClr>
              <a:buSzPct val="90697"/>
              <a:buFont typeface="Microsoft Sans Serif"/>
              <a:buChar char="‣"/>
              <a:tabLst>
                <a:tab pos="354965" algn="l"/>
              </a:tabLst>
            </a:pPr>
            <a:r>
              <a:rPr dirty="0" sz="2150" spc="-40">
                <a:latin typeface="Arial"/>
                <a:cs typeface="Arial"/>
              </a:rPr>
              <a:t>iOS</a:t>
            </a:r>
            <a:r>
              <a:rPr dirty="0" sz="2150" spc="-65">
                <a:latin typeface="Arial"/>
                <a:cs typeface="Arial"/>
              </a:rPr>
              <a:t> </a:t>
            </a:r>
            <a:r>
              <a:rPr dirty="0" sz="2150">
                <a:latin typeface="Arial"/>
                <a:cs typeface="Arial"/>
              </a:rPr>
              <a:t>und</a:t>
            </a:r>
            <a:r>
              <a:rPr dirty="0" sz="2150" spc="-60">
                <a:latin typeface="Arial"/>
                <a:cs typeface="Arial"/>
              </a:rPr>
              <a:t> </a:t>
            </a:r>
            <a:r>
              <a:rPr dirty="0" sz="2150" spc="-10">
                <a:latin typeface="Arial"/>
                <a:cs typeface="Arial"/>
              </a:rPr>
              <a:t>Android</a:t>
            </a:r>
            <a:endParaRPr sz="2150">
              <a:latin typeface="Arial"/>
              <a:cs typeface="Arial"/>
            </a:endParaRPr>
          </a:p>
          <a:p>
            <a:pPr marL="355600" marR="5080">
              <a:lnSpc>
                <a:spcPct val="112400"/>
              </a:lnSpc>
              <a:spcBef>
                <a:spcPts val="1600"/>
              </a:spcBef>
            </a:pPr>
            <a:r>
              <a:rPr dirty="0" sz="2150" spc="-25">
                <a:latin typeface="Arial"/>
                <a:cs typeface="Arial"/>
              </a:rPr>
              <a:t>plattform-</a:t>
            </a:r>
            <a:r>
              <a:rPr dirty="0" sz="2150" spc="-10">
                <a:latin typeface="Arial"/>
                <a:cs typeface="Arial"/>
              </a:rPr>
              <a:t>unabhängige Entwicklung</a:t>
            </a:r>
            <a:r>
              <a:rPr dirty="0" sz="2150" spc="-105">
                <a:latin typeface="Arial"/>
                <a:cs typeface="Arial"/>
              </a:rPr>
              <a:t> </a:t>
            </a:r>
            <a:r>
              <a:rPr dirty="0" sz="2150" spc="-40">
                <a:latin typeface="Arial"/>
                <a:cs typeface="Arial"/>
              </a:rPr>
              <a:t>via</a:t>
            </a:r>
            <a:r>
              <a:rPr dirty="0" sz="2150" spc="-105">
                <a:latin typeface="Arial"/>
                <a:cs typeface="Arial"/>
              </a:rPr>
              <a:t> </a:t>
            </a:r>
            <a:r>
              <a:rPr dirty="0" sz="2150" spc="-35">
                <a:latin typeface="Arial"/>
                <a:cs typeface="Arial"/>
              </a:rPr>
              <a:t>Cordova</a:t>
            </a:r>
            <a:endParaRPr sz="215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820"/>
              </a:spcBef>
            </a:pPr>
            <a:r>
              <a:rPr dirty="0" sz="2150" spc="-30">
                <a:latin typeface="Arial"/>
                <a:cs typeface="Arial"/>
              </a:rPr>
              <a:t>native</a:t>
            </a:r>
            <a:r>
              <a:rPr dirty="0" sz="2150" spc="-105">
                <a:latin typeface="Arial"/>
                <a:cs typeface="Arial"/>
              </a:rPr>
              <a:t> </a:t>
            </a:r>
            <a:r>
              <a:rPr dirty="0" sz="2150" spc="-10">
                <a:latin typeface="Arial"/>
                <a:cs typeface="Arial"/>
              </a:rPr>
              <a:t>jQuery</a:t>
            </a:r>
            <a:endParaRPr sz="2150">
              <a:latin typeface="Arial"/>
              <a:cs typeface="Arial"/>
            </a:endParaRPr>
          </a:p>
          <a:p>
            <a:pPr marL="355600" marR="336550">
              <a:lnSpc>
                <a:spcPct val="170500"/>
              </a:lnSpc>
              <a:spcBef>
                <a:spcPts val="105"/>
              </a:spcBef>
            </a:pPr>
            <a:r>
              <a:rPr dirty="0" sz="2150" spc="-35">
                <a:latin typeface="Arial"/>
                <a:cs typeface="Arial"/>
              </a:rPr>
              <a:t>Zugriff</a:t>
            </a:r>
            <a:r>
              <a:rPr dirty="0" sz="2150" spc="-125">
                <a:latin typeface="Arial"/>
                <a:cs typeface="Arial"/>
              </a:rPr>
              <a:t> </a:t>
            </a:r>
            <a:r>
              <a:rPr dirty="0" sz="2150">
                <a:latin typeface="Arial"/>
                <a:cs typeface="Arial"/>
              </a:rPr>
              <a:t>über</a:t>
            </a:r>
            <a:r>
              <a:rPr dirty="0" sz="2150" spc="-95">
                <a:latin typeface="Arial"/>
                <a:cs typeface="Arial"/>
              </a:rPr>
              <a:t> </a:t>
            </a:r>
            <a:r>
              <a:rPr dirty="0" sz="2150" spc="-110">
                <a:latin typeface="Arial"/>
                <a:cs typeface="Arial"/>
              </a:rPr>
              <a:t>REST</a:t>
            </a:r>
            <a:r>
              <a:rPr dirty="0" sz="2150" spc="-35">
                <a:latin typeface="Arial"/>
                <a:cs typeface="Arial"/>
              </a:rPr>
              <a:t> </a:t>
            </a:r>
            <a:r>
              <a:rPr dirty="0" sz="2150" spc="-65">
                <a:latin typeface="Arial"/>
                <a:cs typeface="Arial"/>
              </a:rPr>
              <a:t>API </a:t>
            </a:r>
            <a:r>
              <a:rPr dirty="0" sz="2150">
                <a:latin typeface="Arial"/>
                <a:cs typeface="Arial"/>
              </a:rPr>
              <a:t>entkoppelt</a:t>
            </a:r>
            <a:r>
              <a:rPr dirty="0" sz="2150" spc="-100">
                <a:latin typeface="Arial"/>
                <a:cs typeface="Arial"/>
              </a:rPr>
              <a:t> </a:t>
            </a:r>
            <a:r>
              <a:rPr dirty="0" sz="2150">
                <a:latin typeface="Arial"/>
                <a:cs typeface="Arial"/>
              </a:rPr>
              <a:t>von</a:t>
            </a:r>
            <a:r>
              <a:rPr dirty="0" sz="2150" spc="-95">
                <a:latin typeface="Arial"/>
                <a:cs typeface="Arial"/>
              </a:rPr>
              <a:t> </a:t>
            </a:r>
            <a:r>
              <a:rPr dirty="0" sz="2150" spc="-10">
                <a:latin typeface="Arial"/>
                <a:cs typeface="Arial"/>
              </a:rPr>
              <a:t>Plone</a:t>
            </a:r>
            <a:endParaRPr sz="215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473700" y="1580416"/>
            <a:ext cx="2942590" cy="4038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130"/>
              </a:spcBef>
              <a:buFont typeface="Tahoma"/>
              <a:buChar char="‣"/>
              <a:tabLst>
                <a:tab pos="354330" algn="l"/>
              </a:tabLst>
            </a:pPr>
            <a:r>
              <a:rPr dirty="0" sz="2450" b="1">
                <a:latin typeface="Arial"/>
                <a:cs typeface="Arial"/>
              </a:rPr>
              <a:t>REST</a:t>
            </a:r>
            <a:r>
              <a:rPr dirty="0" sz="2450" spc="-65" b="1">
                <a:latin typeface="Arial"/>
                <a:cs typeface="Arial"/>
              </a:rPr>
              <a:t> </a:t>
            </a:r>
            <a:r>
              <a:rPr dirty="0" sz="2450" spc="-10" b="1">
                <a:latin typeface="Arial"/>
                <a:cs typeface="Arial"/>
              </a:rPr>
              <a:t>BACKEND:</a:t>
            </a:r>
            <a:endParaRPr sz="245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816600" y="2777735"/>
            <a:ext cx="14224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 spc="175">
                <a:solidFill>
                  <a:srgbClr val="929292"/>
                </a:solidFill>
                <a:latin typeface="Microsoft Sans Serif"/>
                <a:cs typeface="Microsoft Sans Serif"/>
              </a:rPr>
              <a:t>‣</a:t>
            </a:r>
            <a:endParaRPr sz="1950">
              <a:latin typeface="Microsoft Sans Serif"/>
              <a:cs typeface="Microsoft Sans Serif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816600" y="3349235"/>
            <a:ext cx="14224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 spc="175">
                <a:solidFill>
                  <a:srgbClr val="929292"/>
                </a:solidFill>
                <a:latin typeface="Microsoft Sans Serif"/>
                <a:cs typeface="Microsoft Sans Serif"/>
              </a:rPr>
              <a:t>‣</a:t>
            </a:r>
            <a:endParaRPr sz="1950">
              <a:latin typeface="Microsoft Sans Serif"/>
              <a:cs typeface="Microsoft Sans Serif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816600" y="4644635"/>
            <a:ext cx="14224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 spc="175">
                <a:solidFill>
                  <a:srgbClr val="929292"/>
                </a:solidFill>
                <a:latin typeface="Microsoft Sans Serif"/>
                <a:cs typeface="Microsoft Sans Serif"/>
              </a:rPr>
              <a:t>‣</a:t>
            </a:r>
            <a:endParaRPr sz="1950">
              <a:latin typeface="Microsoft Sans Serif"/>
              <a:cs typeface="Microsoft Sans Serif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816600" y="5216135"/>
            <a:ext cx="14224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 spc="175">
                <a:solidFill>
                  <a:srgbClr val="929292"/>
                </a:solidFill>
                <a:latin typeface="Microsoft Sans Serif"/>
                <a:cs typeface="Microsoft Sans Serif"/>
              </a:rPr>
              <a:t>‣</a:t>
            </a:r>
            <a:endParaRPr sz="1950">
              <a:latin typeface="Microsoft Sans Serif"/>
              <a:cs typeface="Microsoft Sans Serif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816600" y="5774935"/>
            <a:ext cx="142240" cy="3238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950" spc="175">
                <a:solidFill>
                  <a:srgbClr val="929292"/>
                </a:solidFill>
                <a:latin typeface="Microsoft Sans Serif"/>
                <a:cs typeface="Microsoft Sans Serif"/>
              </a:rPr>
              <a:t>‣</a:t>
            </a:r>
            <a:endParaRPr sz="1950">
              <a:latin typeface="Microsoft Sans Serif"/>
              <a:cs typeface="Microsoft Sans Serif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816600" y="2204039"/>
            <a:ext cx="4271010" cy="391287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20"/>
              </a:spcBef>
              <a:buClr>
                <a:srgbClr val="929292"/>
              </a:buClr>
              <a:buSzPct val="90697"/>
              <a:buFont typeface="Microsoft Sans Serif"/>
              <a:buChar char="‣"/>
              <a:tabLst>
                <a:tab pos="354965" algn="l"/>
              </a:tabLst>
            </a:pPr>
            <a:r>
              <a:rPr dirty="0" sz="2150">
                <a:latin typeface="Arial"/>
                <a:cs typeface="Arial"/>
              </a:rPr>
              <a:t>entkoppelt</a:t>
            </a:r>
            <a:r>
              <a:rPr dirty="0" sz="2150" spc="-100">
                <a:latin typeface="Arial"/>
                <a:cs typeface="Arial"/>
              </a:rPr>
              <a:t> </a:t>
            </a:r>
            <a:r>
              <a:rPr dirty="0" sz="2150">
                <a:latin typeface="Arial"/>
                <a:cs typeface="Arial"/>
              </a:rPr>
              <a:t>von</a:t>
            </a:r>
            <a:r>
              <a:rPr dirty="0" sz="2150" spc="-95">
                <a:latin typeface="Arial"/>
                <a:cs typeface="Arial"/>
              </a:rPr>
              <a:t> </a:t>
            </a:r>
            <a:r>
              <a:rPr dirty="0" sz="2150" spc="-10">
                <a:latin typeface="Arial"/>
                <a:cs typeface="Arial"/>
              </a:rPr>
              <a:t>Plone</a:t>
            </a:r>
            <a:endParaRPr sz="215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920"/>
              </a:spcBef>
            </a:pPr>
            <a:r>
              <a:rPr dirty="0" sz="2150" spc="-10">
                <a:latin typeface="Arial"/>
                <a:cs typeface="Arial"/>
              </a:rPr>
              <a:t>Python</a:t>
            </a:r>
            <a:r>
              <a:rPr dirty="0" sz="2150" spc="-85">
                <a:latin typeface="Arial"/>
                <a:cs typeface="Arial"/>
              </a:rPr>
              <a:t> </a:t>
            </a:r>
            <a:r>
              <a:rPr dirty="0" sz="2150">
                <a:latin typeface="Arial"/>
                <a:cs typeface="Arial"/>
              </a:rPr>
              <a:t>3,</a:t>
            </a:r>
            <a:r>
              <a:rPr dirty="0" sz="2150" spc="-80">
                <a:latin typeface="Arial"/>
                <a:cs typeface="Arial"/>
              </a:rPr>
              <a:t> </a:t>
            </a:r>
            <a:r>
              <a:rPr dirty="0" sz="2150" spc="-20">
                <a:latin typeface="Arial"/>
                <a:cs typeface="Arial"/>
              </a:rPr>
              <a:t>Sanic</a:t>
            </a:r>
            <a:r>
              <a:rPr dirty="0" sz="2150" spc="-80">
                <a:latin typeface="Arial"/>
                <a:cs typeface="Arial"/>
              </a:rPr>
              <a:t> </a:t>
            </a:r>
            <a:r>
              <a:rPr dirty="0" sz="2150" spc="-10">
                <a:latin typeface="Arial"/>
                <a:cs typeface="Arial"/>
              </a:rPr>
              <a:t>Webframework</a:t>
            </a:r>
            <a:endParaRPr sz="2150">
              <a:latin typeface="Arial"/>
              <a:cs typeface="Arial"/>
            </a:endParaRPr>
          </a:p>
          <a:p>
            <a:pPr marL="355600" marR="5080">
              <a:lnSpc>
                <a:spcPct val="112400"/>
              </a:lnSpc>
              <a:spcBef>
                <a:spcPts val="1500"/>
              </a:spcBef>
            </a:pPr>
            <a:r>
              <a:rPr dirty="0" sz="2150">
                <a:latin typeface="Arial"/>
                <a:cs typeface="Arial"/>
              </a:rPr>
              <a:t>Export</a:t>
            </a:r>
            <a:r>
              <a:rPr dirty="0" sz="2150" spc="-85">
                <a:latin typeface="Arial"/>
                <a:cs typeface="Arial"/>
              </a:rPr>
              <a:t> </a:t>
            </a:r>
            <a:r>
              <a:rPr dirty="0" sz="2150">
                <a:latin typeface="Arial"/>
                <a:cs typeface="Arial"/>
              </a:rPr>
              <a:t>der</a:t>
            </a:r>
            <a:r>
              <a:rPr dirty="0" sz="2150" spc="-85">
                <a:latin typeface="Arial"/>
                <a:cs typeface="Arial"/>
              </a:rPr>
              <a:t> </a:t>
            </a:r>
            <a:r>
              <a:rPr dirty="0" sz="2150" spc="-40">
                <a:latin typeface="Arial"/>
                <a:cs typeface="Arial"/>
              </a:rPr>
              <a:t>Inhalte</a:t>
            </a:r>
            <a:r>
              <a:rPr dirty="0" sz="2150" spc="-80">
                <a:latin typeface="Arial"/>
                <a:cs typeface="Arial"/>
              </a:rPr>
              <a:t> </a:t>
            </a:r>
            <a:r>
              <a:rPr dirty="0" sz="2150" spc="-50">
                <a:latin typeface="Arial"/>
                <a:cs typeface="Arial"/>
              </a:rPr>
              <a:t>(HTML,</a:t>
            </a:r>
            <a:r>
              <a:rPr dirty="0" sz="2150" spc="-85">
                <a:latin typeface="Arial"/>
                <a:cs typeface="Arial"/>
              </a:rPr>
              <a:t> </a:t>
            </a:r>
            <a:r>
              <a:rPr dirty="0" sz="2150" spc="-20">
                <a:latin typeface="Arial"/>
                <a:cs typeface="Arial"/>
              </a:rPr>
              <a:t>CSS, </a:t>
            </a:r>
            <a:r>
              <a:rPr dirty="0" sz="2150" spc="-55">
                <a:latin typeface="Arial"/>
                <a:cs typeface="Arial"/>
              </a:rPr>
              <a:t>SVG,</a:t>
            </a:r>
            <a:r>
              <a:rPr dirty="0" sz="2150" spc="-80">
                <a:latin typeface="Arial"/>
                <a:cs typeface="Arial"/>
              </a:rPr>
              <a:t> </a:t>
            </a:r>
            <a:r>
              <a:rPr dirty="0" sz="2150" spc="-65">
                <a:latin typeface="Arial"/>
                <a:cs typeface="Arial"/>
              </a:rPr>
              <a:t>JSON)</a:t>
            </a:r>
            <a:r>
              <a:rPr dirty="0" sz="2150" spc="-75">
                <a:latin typeface="Arial"/>
                <a:cs typeface="Arial"/>
              </a:rPr>
              <a:t> </a:t>
            </a:r>
            <a:r>
              <a:rPr dirty="0" sz="2150">
                <a:latin typeface="Arial"/>
                <a:cs typeface="Arial"/>
              </a:rPr>
              <a:t>nach</a:t>
            </a:r>
            <a:r>
              <a:rPr dirty="0" sz="2150" spc="-75">
                <a:latin typeface="Arial"/>
                <a:cs typeface="Arial"/>
              </a:rPr>
              <a:t> </a:t>
            </a:r>
            <a:r>
              <a:rPr dirty="0" sz="2150" spc="-40">
                <a:latin typeface="Arial"/>
                <a:cs typeface="Arial"/>
              </a:rPr>
              <a:t>Themengebiet </a:t>
            </a:r>
            <a:r>
              <a:rPr dirty="0" sz="2150">
                <a:latin typeface="Arial"/>
                <a:cs typeface="Arial"/>
              </a:rPr>
              <a:t>und</a:t>
            </a:r>
            <a:r>
              <a:rPr dirty="0" sz="2150" spc="-75">
                <a:latin typeface="Arial"/>
                <a:cs typeface="Arial"/>
              </a:rPr>
              <a:t> </a:t>
            </a:r>
            <a:r>
              <a:rPr dirty="0" sz="2150" spc="-25">
                <a:latin typeface="Arial"/>
                <a:cs typeface="Arial"/>
              </a:rPr>
              <a:t>Ablage</a:t>
            </a:r>
            <a:r>
              <a:rPr dirty="0" sz="2150" spc="-70">
                <a:latin typeface="Arial"/>
                <a:cs typeface="Arial"/>
              </a:rPr>
              <a:t> </a:t>
            </a:r>
            <a:r>
              <a:rPr dirty="0" sz="2150" spc="-10">
                <a:latin typeface="Arial"/>
                <a:cs typeface="Arial"/>
              </a:rPr>
              <a:t>Bereich</a:t>
            </a:r>
            <a:endParaRPr sz="215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920"/>
              </a:spcBef>
            </a:pPr>
            <a:r>
              <a:rPr dirty="0" sz="2150" spc="-55">
                <a:latin typeface="Arial"/>
                <a:cs typeface="Arial"/>
              </a:rPr>
              <a:t>mehrere</a:t>
            </a:r>
            <a:r>
              <a:rPr dirty="0" sz="2150" spc="-60">
                <a:latin typeface="Arial"/>
                <a:cs typeface="Arial"/>
              </a:rPr>
              <a:t> </a:t>
            </a:r>
            <a:r>
              <a:rPr dirty="0" sz="2150" spc="-20">
                <a:latin typeface="Arial"/>
                <a:cs typeface="Arial"/>
              </a:rPr>
              <a:t>Exporte</a:t>
            </a:r>
            <a:r>
              <a:rPr dirty="0" sz="2150" spc="-55">
                <a:latin typeface="Arial"/>
                <a:cs typeface="Arial"/>
              </a:rPr>
              <a:t> </a:t>
            </a:r>
            <a:r>
              <a:rPr dirty="0" sz="2150" spc="-10">
                <a:latin typeface="Arial"/>
                <a:cs typeface="Arial"/>
              </a:rPr>
              <a:t>täglich</a:t>
            </a:r>
            <a:endParaRPr sz="2150">
              <a:latin typeface="Arial"/>
              <a:cs typeface="Arial"/>
            </a:endParaRPr>
          </a:p>
          <a:p>
            <a:pPr marL="355600" marR="82550">
              <a:lnSpc>
                <a:spcPct val="170500"/>
              </a:lnSpc>
              <a:spcBef>
                <a:spcPts val="5"/>
              </a:spcBef>
            </a:pPr>
            <a:r>
              <a:rPr dirty="0" sz="2150" spc="-20">
                <a:latin typeface="Arial"/>
                <a:cs typeface="Arial"/>
              </a:rPr>
              <a:t>extrem</a:t>
            </a:r>
            <a:r>
              <a:rPr dirty="0" sz="2150" spc="-85">
                <a:latin typeface="Arial"/>
                <a:cs typeface="Arial"/>
              </a:rPr>
              <a:t> </a:t>
            </a:r>
            <a:r>
              <a:rPr dirty="0" sz="2150" spc="-10">
                <a:latin typeface="Arial"/>
                <a:cs typeface="Arial"/>
              </a:rPr>
              <a:t>stabil</a:t>
            </a:r>
            <a:r>
              <a:rPr dirty="0" sz="2150" spc="-85">
                <a:latin typeface="Arial"/>
                <a:cs typeface="Arial"/>
              </a:rPr>
              <a:t> </a:t>
            </a:r>
            <a:r>
              <a:rPr dirty="0" sz="2150">
                <a:latin typeface="Arial"/>
                <a:cs typeface="Arial"/>
              </a:rPr>
              <a:t>und</a:t>
            </a:r>
            <a:r>
              <a:rPr dirty="0" sz="2150" spc="-80">
                <a:latin typeface="Arial"/>
                <a:cs typeface="Arial"/>
              </a:rPr>
              <a:t> </a:t>
            </a:r>
            <a:r>
              <a:rPr dirty="0" sz="2150" spc="-30">
                <a:latin typeface="Arial"/>
                <a:cs typeface="Arial"/>
              </a:rPr>
              <a:t>hochverfügbar </a:t>
            </a:r>
            <a:r>
              <a:rPr dirty="0" sz="2150" spc="-20">
                <a:latin typeface="Arial"/>
                <a:cs typeface="Arial"/>
              </a:rPr>
              <a:t>Migration</a:t>
            </a:r>
            <a:r>
              <a:rPr dirty="0" sz="2150" spc="-114">
                <a:latin typeface="Arial"/>
                <a:cs typeface="Arial"/>
              </a:rPr>
              <a:t> </a:t>
            </a:r>
            <a:r>
              <a:rPr dirty="0" sz="2150">
                <a:latin typeface="Arial"/>
                <a:cs typeface="Arial"/>
              </a:rPr>
              <a:t>auf</a:t>
            </a:r>
            <a:r>
              <a:rPr dirty="0" sz="2150" spc="-114">
                <a:latin typeface="Arial"/>
                <a:cs typeface="Arial"/>
              </a:rPr>
              <a:t> </a:t>
            </a:r>
            <a:r>
              <a:rPr dirty="0" sz="2150" spc="-10">
                <a:latin typeface="Arial"/>
                <a:cs typeface="Arial"/>
              </a:rPr>
              <a:t>FastAPI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5334647" y="1608760"/>
            <a:ext cx="0" cy="5497195"/>
          </a:xfrm>
          <a:custGeom>
            <a:avLst/>
            <a:gdLst/>
            <a:ahLst/>
            <a:cxnLst/>
            <a:rect l="l" t="t" r="r" b="b"/>
            <a:pathLst>
              <a:path w="0" h="5497195">
                <a:moveTo>
                  <a:pt x="0" y="5496711"/>
                </a:moveTo>
                <a:lnTo>
                  <a:pt x="0" y="0"/>
                </a:lnTo>
              </a:path>
            </a:pathLst>
          </a:custGeom>
          <a:ln w="197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42362" y="3987320"/>
            <a:ext cx="5747385" cy="876300"/>
            <a:chOff x="1042362" y="3987320"/>
            <a:chExt cx="5747385" cy="876300"/>
          </a:xfrm>
        </p:grpSpPr>
        <p:sp>
          <p:nvSpPr>
            <p:cNvPr id="3" name="object 3" descr=""/>
            <p:cNvSpPr/>
            <p:nvPr/>
          </p:nvSpPr>
          <p:spPr>
            <a:xfrm>
              <a:off x="1048077" y="3993035"/>
              <a:ext cx="5735955" cy="864869"/>
            </a:xfrm>
            <a:custGeom>
              <a:avLst/>
              <a:gdLst/>
              <a:ahLst/>
              <a:cxnLst/>
              <a:rect l="l" t="t" r="r" b="b"/>
              <a:pathLst>
                <a:path w="5735955" h="864870">
                  <a:moveTo>
                    <a:pt x="5509972" y="0"/>
                  </a:moveTo>
                  <a:lnTo>
                    <a:pt x="226806" y="0"/>
                  </a:lnTo>
                  <a:lnTo>
                    <a:pt x="183118" y="173"/>
                  </a:lnTo>
                  <a:lnTo>
                    <a:pt x="119627" y="4672"/>
                  </a:lnTo>
                  <a:lnTo>
                    <a:pt x="66269" y="24425"/>
                  </a:lnTo>
                  <a:lnTo>
                    <a:pt x="24405" y="66325"/>
                  </a:lnTo>
                  <a:lnTo>
                    <a:pt x="4666" y="119728"/>
                  </a:lnTo>
                  <a:lnTo>
                    <a:pt x="172" y="182848"/>
                  </a:lnTo>
                  <a:lnTo>
                    <a:pt x="0" y="225991"/>
                  </a:lnTo>
                  <a:lnTo>
                    <a:pt x="3" y="638385"/>
                  </a:lnTo>
                  <a:lnTo>
                    <a:pt x="172" y="681104"/>
                  </a:lnTo>
                  <a:lnTo>
                    <a:pt x="4671" y="744664"/>
                  </a:lnTo>
                  <a:lnTo>
                    <a:pt x="24405" y="798051"/>
                  </a:lnTo>
                  <a:lnTo>
                    <a:pt x="66269" y="839951"/>
                  </a:lnTo>
                  <a:lnTo>
                    <a:pt x="119612" y="859705"/>
                  </a:lnTo>
                  <a:lnTo>
                    <a:pt x="182694" y="864204"/>
                  </a:lnTo>
                  <a:lnTo>
                    <a:pt x="225801" y="864377"/>
                  </a:lnTo>
                  <a:lnTo>
                    <a:pt x="5508967" y="864377"/>
                  </a:lnTo>
                  <a:lnTo>
                    <a:pt x="5552655" y="864204"/>
                  </a:lnTo>
                  <a:lnTo>
                    <a:pt x="5616145" y="859705"/>
                  </a:lnTo>
                  <a:lnTo>
                    <a:pt x="5669504" y="839951"/>
                  </a:lnTo>
                  <a:lnTo>
                    <a:pt x="5711369" y="798051"/>
                  </a:lnTo>
                  <a:lnTo>
                    <a:pt x="5731106" y="744664"/>
                  </a:lnTo>
                  <a:lnTo>
                    <a:pt x="5735601" y="681529"/>
                  </a:lnTo>
                  <a:lnTo>
                    <a:pt x="5735774" y="638385"/>
                  </a:lnTo>
                  <a:lnTo>
                    <a:pt x="5735770" y="225991"/>
                  </a:lnTo>
                  <a:lnTo>
                    <a:pt x="5735601" y="183271"/>
                  </a:lnTo>
                  <a:lnTo>
                    <a:pt x="5731106" y="119728"/>
                  </a:lnTo>
                  <a:lnTo>
                    <a:pt x="5711369" y="66325"/>
                  </a:lnTo>
                  <a:lnTo>
                    <a:pt x="5669504" y="24425"/>
                  </a:lnTo>
                  <a:lnTo>
                    <a:pt x="5616161" y="4672"/>
                  </a:lnTo>
                  <a:lnTo>
                    <a:pt x="5553079" y="173"/>
                  </a:lnTo>
                  <a:lnTo>
                    <a:pt x="5509972" y="0"/>
                  </a:lnTo>
                  <a:close/>
                </a:path>
              </a:pathLst>
            </a:custGeom>
            <a:solidFill>
              <a:srgbClr val="00A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048077" y="3993035"/>
              <a:ext cx="5735955" cy="864869"/>
            </a:xfrm>
            <a:custGeom>
              <a:avLst/>
              <a:gdLst/>
              <a:ahLst/>
              <a:cxnLst/>
              <a:rect l="l" t="t" r="r" b="b"/>
              <a:pathLst>
                <a:path w="5735955" h="864870">
                  <a:moveTo>
                    <a:pt x="225801" y="0"/>
                  </a:moveTo>
                  <a:lnTo>
                    <a:pt x="5509971" y="0"/>
                  </a:lnTo>
                  <a:lnTo>
                    <a:pt x="5553079" y="173"/>
                  </a:lnTo>
                  <a:lnTo>
                    <a:pt x="5616161" y="4672"/>
                  </a:lnTo>
                  <a:lnTo>
                    <a:pt x="5669504" y="24425"/>
                  </a:lnTo>
                  <a:lnTo>
                    <a:pt x="5711368" y="66325"/>
                  </a:lnTo>
                  <a:lnTo>
                    <a:pt x="5731105" y="119728"/>
                  </a:lnTo>
                  <a:lnTo>
                    <a:pt x="5735600" y="183271"/>
                  </a:lnTo>
                  <a:lnTo>
                    <a:pt x="5735773" y="226996"/>
                  </a:lnTo>
                  <a:lnTo>
                    <a:pt x="5735773" y="638385"/>
                  </a:lnTo>
                  <a:lnTo>
                    <a:pt x="5735600" y="681528"/>
                  </a:lnTo>
                  <a:lnTo>
                    <a:pt x="5731105" y="744664"/>
                  </a:lnTo>
                  <a:lnTo>
                    <a:pt x="5711368" y="798051"/>
                  </a:lnTo>
                  <a:lnTo>
                    <a:pt x="5669504" y="839951"/>
                  </a:lnTo>
                  <a:lnTo>
                    <a:pt x="5616146" y="859704"/>
                  </a:lnTo>
                  <a:lnTo>
                    <a:pt x="5552655" y="864203"/>
                  </a:lnTo>
                  <a:lnTo>
                    <a:pt x="5508968" y="864376"/>
                  </a:lnTo>
                  <a:lnTo>
                    <a:pt x="225801" y="864376"/>
                  </a:lnTo>
                  <a:lnTo>
                    <a:pt x="182694" y="864203"/>
                  </a:lnTo>
                  <a:lnTo>
                    <a:pt x="119612" y="859704"/>
                  </a:lnTo>
                  <a:lnTo>
                    <a:pt x="66269" y="839951"/>
                  </a:lnTo>
                  <a:lnTo>
                    <a:pt x="24405" y="798051"/>
                  </a:lnTo>
                  <a:lnTo>
                    <a:pt x="4668" y="744648"/>
                  </a:lnTo>
                  <a:lnTo>
                    <a:pt x="172" y="681105"/>
                  </a:lnTo>
                  <a:lnTo>
                    <a:pt x="0" y="637380"/>
                  </a:lnTo>
                  <a:lnTo>
                    <a:pt x="0" y="225991"/>
                  </a:lnTo>
                  <a:lnTo>
                    <a:pt x="172" y="182847"/>
                  </a:lnTo>
                  <a:lnTo>
                    <a:pt x="4668" y="119712"/>
                  </a:lnTo>
                  <a:lnTo>
                    <a:pt x="24405" y="66325"/>
                  </a:lnTo>
                  <a:lnTo>
                    <a:pt x="66269" y="24425"/>
                  </a:lnTo>
                  <a:lnTo>
                    <a:pt x="119627" y="4672"/>
                  </a:lnTo>
                  <a:lnTo>
                    <a:pt x="183117" y="173"/>
                  </a:lnTo>
                  <a:lnTo>
                    <a:pt x="226805" y="0"/>
                  </a:lnTo>
                  <a:lnTo>
                    <a:pt x="225801" y="0"/>
                  </a:lnTo>
                  <a:close/>
                </a:path>
              </a:pathLst>
            </a:custGeom>
            <a:ln w="108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3683635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85"/>
              <a:t>BACKEND</a:t>
            </a:r>
            <a:r>
              <a:rPr dirty="0" spc="-145"/>
              <a:t> </a:t>
            </a:r>
            <a:r>
              <a:rPr dirty="0" spc="-85"/>
              <a:t>APPS</a:t>
            </a:r>
          </a:p>
        </p:txBody>
      </p:sp>
      <p:grpSp>
        <p:nvGrpSpPr>
          <p:cNvPr id="6" name="object 6" descr=""/>
          <p:cNvGrpSpPr/>
          <p:nvPr/>
        </p:nvGrpSpPr>
        <p:grpSpPr>
          <a:xfrm>
            <a:off x="1043744" y="1184394"/>
            <a:ext cx="5153025" cy="2758440"/>
            <a:chOff x="1043744" y="1184394"/>
            <a:chExt cx="5153025" cy="275844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58524" y="1233125"/>
              <a:ext cx="2653390" cy="176704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1058524" y="1233125"/>
              <a:ext cx="2653665" cy="1767205"/>
            </a:xfrm>
            <a:custGeom>
              <a:avLst/>
              <a:gdLst/>
              <a:ahLst/>
              <a:cxnLst/>
              <a:rect l="l" t="t" r="r" b="b"/>
              <a:pathLst>
                <a:path w="2653665" h="1767205">
                  <a:moveTo>
                    <a:pt x="0" y="0"/>
                  </a:moveTo>
                  <a:lnTo>
                    <a:pt x="2653391" y="0"/>
                  </a:lnTo>
                  <a:lnTo>
                    <a:pt x="2653391" y="1767047"/>
                  </a:lnTo>
                  <a:lnTo>
                    <a:pt x="0" y="1767047"/>
                  </a:lnTo>
                  <a:lnTo>
                    <a:pt x="0" y="0"/>
                  </a:lnTo>
                  <a:close/>
                </a:path>
              </a:pathLst>
            </a:custGeom>
            <a:ln w="295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725129" y="1231701"/>
              <a:ext cx="2386965" cy="0"/>
            </a:xfrm>
            <a:custGeom>
              <a:avLst/>
              <a:gdLst/>
              <a:ahLst/>
              <a:cxnLst/>
              <a:rect l="l" t="t" r="r" b="b"/>
              <a:pathLst>
                <a:path w="2386965" h="0">
                  <a:moveTo>
                    <a:pt x="0" y="0"/>
                  </a:moveTo>
                  <a:lnTo>
                    <a:pt x="2376761" y="0"/>
                  </a:lnTo>
                  <a:lnTo>
                    <a:pt x="2386608" y="0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101890" y="1184394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5">
                  <a:moveTo>
                    <a:pt x="0" y="0"/>
                  </a:moveTo>
                  <a:lnTo>
                    <a:pt x="0" y="94615"/>
                  </a:lnTo>
                  <a:lnTo>
                    <a:pt x="94536" y="47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477914" y="1700308"/>
              <a:ext cx="3634104" cy="0"/>
            </a:xfrm>
            <a:custGeom>
              <a:avLst/>
              <a:gdLst/>
              <a:ahLst/>
              <a:cxnLst/>
              <a:rect l="l" t="t" r="r" b="b"/>
              <a:pathLst>
                <a:path w="3634104" h="0">
                  <a:moveTo>
                    <a:pt x="0" y="0"/>
                  </a:moveTo>
                  <a:lnTo>
                    <a:pt x="3623975" y="0"/>
                  </a:lnTo>
                  <a:lnTo>
                    <a:pt x="3633823" y="0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101890" y="1653001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0"/>
                  </a:moveTo>
                  <a:lnTo>
                    <a:pt x="0" y="94614"/>
                  </a:lnTo>
                  <a:lnTo>
                    <a:pt x="94536" y="47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711076" y="2374671"/>
              <a:ext cx="4401185" cy="0"/>
            </a:xfrm>
            <a:custGeom>
              <a:avLst/>
              <a:gdLst/>
              <a:ahLst/>
              <a:cxnLst/>
              <a:rect l="l" t="t" r="r" b="b"/>
              <a:pathLst>
                <a:path w="4401185" h="0">
                  <a:moveTo>
                    <a:pt x="0" y="0"/>
                  </a:moveTo>
                  <a:lnTo>
                    <a:pt x="4390814" y="0"/>
                  </a:lnTo>
                  <a:lnTo>
                    <a:pt x="4400661" y="0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101890" y="2327363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0"/>
                  </a:moveTo>
                  <a:lnTo>
                    <a:pt x="0" y="94614"/>
                  </a:lnTo>
                  <a:lnTo>
                    <a:pt x="94536" y="47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451015" y="2146203"/>
              <a:ext cx="0" cy="1711960"/>
            </a:xfrm>
            <a:custGeom>
              <a:avLst/>
              <a:gdLst/>
              <a:ahLst/>
              <a:cxnLst/>
              <a:rect l="l" t="t" r="r" b="b"/>
              <a:pathLst>
                <a:path w="0" h="1711960">
                  <a:moveTo>
                    <a:pt x="0" y="0"/>
                  </a:moveTo>
                  <a:lnTo>
                    <a:pt x="0" y="1701999"/>
                  </a:lnTo>
                  <a:lnTo>
                    <a:pt x="0" y="1711855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403747" y="3848202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5" h="94614">
                  <a:moveTo>
                    <a:pt x="94536" y="0"/>
                  </a:moveTo>
                  <a:lnTo>
                    <a:pt x="0" y="0"/>
                  </a:lnTo>
                  <a:lnTo>
                    <a:pt x="47268" y="94614"/>
                  </a:lnTo>
                  <a:lnTo>
                    <a:pt x="945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255356" y="3055487"/>
              <a:ext cx="0" cy="802640"/>
            </a:xfrm>
            <a:custGeom>
              <a:avLst/>
              <a:gdLst/>
              <a:ahLst/>
              <a:cxnLst/>
              <a:rect l="l" t="t" r="r" b="b"/>
              <a:pathLst>
                <a:path w="0" h="802639">
                  <a:moveTo>
                    <a:pt x="0" y="0"/>
                  </a:moveTo>
                  <a:lnTo>
                    <a:pt x="0" y="792714"/>
                  </a:lnTo>
                  <a:lnTo>
                    <a:pt x="0" y="802570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208088" y="3848202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94536" y="0"/>
                  </a:moveTo>
                  <a:lnTo>
                    <a:pt x="0" y="0"/>
                  </a:lnTo>
                  <a:lnTo>
                    <a:pt x="47268" y="94614"/>
                  </a:lnTo>
                  <a:lnTo>
                    <a:pt x="945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477914" y="2650630"/>
              <a:ext cx="3634104" cy="0"/>
            </a:xfrm>
            <a:custGeom>
              <a:avLst/>
              <a:gdLst/>
              <a:ahLst/>
              <a:cxnLst/>
              <a:rect l="l" t="t" r="r" b="b"/>
              <a:pathLst>
                <a:path w="3634104" h="0">
                  <a:moveTo>
                    <a:pt x="0" y="0"/>
                  </a:moveTo>
                  <a:lnTo>
                    <a:pt x="3623975" y="0"/>
                  </a:lnTo>
                  <a:lnTo>
                    <a:pt x="3633823" y="0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101890" y="2603323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0" y="0"/>
                  </a:moveTo>
                  <a:lnTo>
                    <a:pt x="0" y="94614"/>
                  </a:lnTo>
                  <a:lnTo>
                    <a:pt x="94536" y="4730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 descr=""/>
          <p:cNvSpPr txBox="1"/>
          <p:nvPr/>
        </p:nvSpPr>
        <p:spPr>
          <a:xfrm>
            <a:off x="1206500" y="4097662"/>
            <a:ext cx="5495925" cy="5886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2210"/>
              </a:lnSpc>
              <a:spcBef>
                <a:spcPts val="110"/>
              </a:spcBef>
            </a:pP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&lt;language&gt;-&lt;ablagebereich&gt;-</a:t>
            </a:r>
            <a:r>
              <a:rPr dirty="0" sz="1850" spc="-10">
                <a:solidFill>
                  <a:srgbClr val="FFFFFF"/>
                </a:solidFill>
                <a:latin typeface="Arial"/>
                <a:cs typeface="Arial"/>
              </a:rPr>
              <a:t>&lt;themengebiet&gt;.zip</a:t>
            </a:r>
            <a:endParaRPr sz="1850">
              <a:latin typeface="Arial"/>
              <a:cs typeface="Arial"/>
            </a:endParaRPr>
          </a:p>
          <a:p>
            <a:pPr marL="12700">
              <a:lnSpc>
                <a:spcPts val="2210"/>
              </a:lnSpc>
            </a:pPr>
            <a:r>
              <a:rPr dirty="0" sz="1850">
                <a:solidFill>
                  <a:srgbClr val="FFFFFF"/>
                </a:solidFill>
                <a:latin typeface="Arial"/>
                <a:cs typeface="Arial"/>
              </a:rPr>
              <a:t>&lt;language&gt;-&lt;ablagebereich&gt;-</a:t>
            </a:r>
            <a:r>
              <a:rPr dirty="0" sz="1850" spc="-10">
                <a:solidFill>
                  <a:srgbClr val="FFFFFF"/>
                </a:solidFill>
                <a:latin typeface="Arial"/>
                <a:cs typeface="Arial"/>
              </a:rPr>
              <a:t>&lt;themengebiet&gt;.zip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22" name="object 22" descr=""/>
          <p:cNvGrpSpPr/>
          <p:nvPr/>
        </p:nvGrpSpPr>
        <p:grpSpPr>
          <a:xfrm>
            <a:off x="6843798" y="2662586"/>
            <a:ext cx="1583690" cy="1773555"/>
            <a:chOff x="6843798" y="2662586"/>
            <a:chExt cx="1583690" cy="1773555"/>
          </a:xfrm>
        </p:grpSpPr>
        <p:sp>
          <p:nvSpPr>
            <p:cNvPr id="23" name="object 23" descr=""/>
            <p:cNvSpPr/>
            <p:nvPr/>
          </p:nvSpPr>
          <p:spPr>
            <a:xfrm>
              <a:off x="6926224" y="2672437"/>
              <a:ext cx="1490980" cy="1720214"/>
            </a:xfrm>
            <a:custGeom>
              <a:avLst/>
              <a:gdLst/>
              <a:ahLst/>
              <a:cxnLst/>
              <a:rect l="l" t="t" r="r" b="b"/>
              <a:pathLst>
                <a:path w="1490979" h="1720214">
                  <a:moveTo>
                    <a:pt x="1490863" y="0"/>
                  </a:moveTo>
                  <a:lnTo>
                    <a:pt x="1484079" y="53848"/>
                  </a:lnTo>
                  <a:lnTo>
                    <a:pt x="1476405" y="106890"/>
                  </a:lnTo>
                  <a:lnTo>
                    <a:pt x="1467840" y="159124"/>
                  </a:lnTo>
                  <a:lnTo>
                    <a:pt x="1458385" y="210553"/>
                  </a:lnTo>
                  <a:lnTo>
                    <a:pt x="1448039" y="261174"/>
                  </a:lnTo>
                  <a:lnTo>
                    <a:pt x="1436804" y="310989"/>
                  </a:lnTo>
                  <a:lnTo>
                    <a:pt x="1424677" y="359997"/>
                  </a:lnTo>
                  <a:lnTo>
                    <a:pt x="1411660" y="408198"/>
                  </a:lnTo>
                  <a:lnTo>
                    <a:pt x="1397753" y="455592"/>
                  </a:lnTo>
                  <a:lnTo>
                    <a:pt x="1382956" y="502180"/>
                  </a:lnTo>
                  <a:lnTo>
                    <a:pt x="1367268" y="547961"/>
                  </a:lnTo>
                  <a:lnTo>
                    <a:pt x="1350689" y="592935"/>
                  </a:lnTo>
                  <a:lnTo>
                    <a:pt x="1333220" y="637102"/>
                  </a:lnTo>
                  <a:lnTo>
                    <a:pt x="1314861" y="680463"/>
                  </a:lnTo>
                  <a:lnTo>
                    <a:pt x="1295611" y="723017"/>
                  </a:lnTo>
                  <a:lnTo>
                    <a:pt x="1275471" y="764764"/>
                  </a:lnTo>
                  <a:lnTo>
                    <a:pt x="1254440" y="805704"/>
                  </a:lnTo>
                  <a:lnTo>
                    <a:pt x="1232519" y="845838"/>
                  </a:lnTo>
                  <a:lnTo>
                    <a:pt x="1209708" y="885164"/>
                  </a:lnTo>
                  <a:lnTo>
                    <a:pt x="1186006" y="923685"/>
                  </a:lnTo>
                  <a:lnTo>
                    <a:pt x="1161414" y="961398"/>
                  </a:lnTo>
                  <a:lnTo>
                    <a:pt x="1135931" y="998304"/>
                  </a:lnTo>
                  <a:lnTo>
                    <a:pt x="1109558" y="1034404"/>
                  </a:lnTo>
                  <a:lnTo>
                    <a:pt x="1082294" y="1069697"/>
                  </a:lnTo>
                  <a:lnTo>
                    <a:pt x="1054140" y="1104184"/>
                  </a:lnTo>
                  <a:lnTo>
                    <a:pt x="1025096" y="1137863"/>
                  </a:lnTo>
                  <a:lnTo>
                    <a:pt x="995161" y="1170736"/>
                  </a:lnTo>
                  <a:lnTo>
                    <a:pt x="964336" y="1202802"/>
                  </a:lnTo>
                  <a:lnTo>
                    <a:pt x="932620" y="1234062"/>
                  </a:lnTo>
                  <a:lnTo>
                    <a:pt x="900014" y="1264514"/>
                  </a:lnTo>
                  <a:lnTo>
                    <a:pt x="866517" y="1294160"/>
                  </a:lnTo>
                  <a:lnTo>
                    <a:pt x="832130" y="1322999"/>
                  </a:lnTo>
                  <a:lnTo>
                    <a:pt x="796853" y="1351031"/>
                  </a:lnTo>
                  <a:lnTo>
                    <a:pt x="760685" y="1378257"/>
                  </a:lnTo>
                  <a:lnTo>
                    <a:pt x="723627" y="1404676"/>
                  </a:lnTo>
                  <a:lnTo>
                    <a:pt x="685678" y="1430288"/>
                  </a:lnTo>
                  <a:lnTo>
                    <a:pt x="646839" y="1455093"/>
                  </a:lnTo>
                  <a:lnTo>
                    <a:pt x="607110" y="1479092"/>
                  </a:lnTo>
                  <a:lnTo>
                    <a:pt x="566490" y="1502283"/>
                  </a:lnTo>
                  <a:lnTo>
                    <a:pt x="524979" y="1524668"/>
                  </a:lnTo>
                  <a:lnTo>
                    <a:pt x="482578" y="1546247"/>
                  </a:lnTo>
                  <a:lnTo>
                    <a:pt x="439287" y="1567018"/>
                  </a:lnTo>
                  <a:lnTo>
                    <a:pt x="395105" y="1586983"/>
                  </a:lnTo>
                  <a:lnTo>
                    <a:pt x="350033" y="1606141"/>
                  </a:lnTo>
                  <a:lnTo>
                    <a:pt x="304071" y="1624492"/>
                  </a:lnTo>
                  <a:lnTo>
                    <a:pt x="257218" y="1642037"/>
                  </a:lnTo>
                  <a:lnTo>
                    <a:pt x="209474" y="1658774"/>
                  </a:lnTo>
                  <a:lnTo>
                    <a:pt x="160841" y="1674706"/>
                  </a:lnTo>
                  <a:lnTo>
                    <a:pt x="111316" y="1689830"/>
                  </a:lnTo>
                  <a:lnTo>
                    <a:pt x="60902" y="1704147"/>
                  </a:lnTo>
                  <a:lnTo>
                    <a:pt x="9597" y="1717658"/>
                  </a:lnTo>
                  <a:lnTo>
                    <a:pt x="0" y="1719924"/>
                  </a:lnTo>
                </a:path>
              </a:pathLst>
            </a:custGeom>
            <a:ln w="197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843798" y="4344054"/>
              <a:ext cx="102870" cy="92710"/>
            </a:xfrm>
            <a:custGeom>
              <a:avLst/>
              <a:gdLst/>
              <a:ahLst/>
              <a:cxnLst/>
              <a:rect l="l" t="t" r="r" b="b"/>
              <a:pathLst>
                <a:path w="102870" h="92710">
                  <a:moveTo>
                    <a:pt x="81159" y="0"/>
                  </a:moveTo>
                  <a:lnTo>
                    <a:pt x="0" y="67764"/>
                  </a:lnTo>
                  <a:lnTo>
                    <a:pt x="102861" y="92087"/>
                  </a:lnTo>
                  <a:lnTo>
                    <a:pt x="811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 descr=""/>
          <p:cNvSpPr txBox="1"/>
          <p:nvPr/>
        </p:nvSpPr>
        <p:spPr>
          <a:xfrm>
            <a:off x="2349500" y="1075062"/>
            <a:ext cx="7092950" cy="24174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962400">
              <a:lnSpc>
                <a:spcPct val="100000"/>
              </a:lnSpc>
              <a:spcBef>
                <a:spcPts val="110"/>
              </a:spcBef>
            </a:pPr>
            <a:r>
              <a:rPr dirty="0" sz="1850">
                <a:latin typeface="Arial"/>
                <a:cs typeface="Arial"/>
              </a:rPr>
              <a:t>Catalog</a:t>
            </a:r>
            <a:r>
              <a:rPr dirty="0" sz="1850" spc="165">
                <a:latin typeface="Arial"/>
                <a:cs typeface="Arial"/>
              </a:rPr>
              <a:t> </a:t>
            </a:r>
            <a:r>
              <a:rPr dirty="0" sz="1850" spc="80">
                <a:latin typeface="Arial"/>
                <a:cs typeface="Arial"/>
              </a:rPr>
              <a:t>„main“:</a:t>
            </a:r>
            <a:r>
              <a:rPr dirty="0" sz="1850" spc="165">
                <a:latin typeface="Arial"/>
                <a:cs typeface="Arial"/>
              </a:rPr>
              <a:t> </a:t>
            </a:r>
            <a:r>
              <a:rPr dirty="0" sz="1850" spc="-10">
                <a:latin typeface="Arial"/>
                <a:cs typeface="Arial"/>
              </a:rPr>
              <a:t>catalog.json</a:t>
            </a:r>
            <a:endParaRPr sz="1850">
              <a:latin typeface="Arial"/>
              <a:cs typeface="Arial"/>
            </a:endParaRPr>
          </a:p>
          <a:p>
            <a:pPr marL="3962400">
              <a:lnSpc>
                <a:spcPts val="2210"/>
              </a:lnSpc>
              <a:spcBef>
                <a:spcPts val="1480"/>
              </a:spcBef>
            </a:pPr>
            <a:r>
              <a:rPr dirty="0" sz="1850" spc="40">
                <a:latin typeface="Arial"/>
                <a:cs typeface="Arial"/>
              </a:rPr>
              <a:t>onkopedia.json</a:t>
            </a:r>
            <a:endParaRPr sz="1850">
              <a:latin typeface="Arial"/>
              <a:cs typeface="Arial"/>
            </a:endParaRPr>
          </a:p>
          <a:p>
            <a:pPr marL="1714500">
              <a:lnSpc>
                <a:spcPts val="2210"/>
              </a:lnSpc>
            </a:pPr>
            <a:r>
              <a:rPr dirty="0" sz="1850" spc="55">
                <a:latin typeface="Arial"/>
                <a:cs typeface="Arial"/>
              </a:rPr>
              <a:t>Metadaten</a:t>
            </a:r>
            <a:r>
              <a:rPr dirty="0" sz="1850" spc="25">
                <a:latin typeface="Arial"/>
                <a:cs typeface="Arial"/>
              </a:rPr>
              <a:t> </a:t>
            </a:r>
            <a:r>
              <a:rPr dirty="0" sz="1850" spc="40">
                <a:latin typeface="Arial"/>
                <a:cs typeface="Arial"/>
              </a:rPr>
              <a:t>Export</a:t>
            </a:r>
            <a:endParaRPr sz="1850">
              <a:latin typeface="Arial"/>
              <a:cs typeface="Arial"/>
            </a:endParaRPr>
          </a:p>
          <a:p>
            <a:pPr marL="3962400" marR="1214120">
              <a:lnSpc>
                <a:spcPts val="2100"/>
              </a:lnSpc>
              <a:spcBef>
                <a:spcPts val="1050"/>
              </a:spcBef>
            </a:pPr>
            <a:r>
              <a:rPr dirty="0" sz="1850" spc="50">
                <a:latin typeface="Arial"/>
                <a:cs typeface="Arial"/>
              </a:rPr>
              <a:t>onkopedia-</a:t>
            </a:r>
            <a:r>
              <a:rPr dirty="0" sz="1850" spc="-10">
                <a:latin typeface="Arial"/>
                <a:cs typeface="Arial"/>
              </a:rPr>
              <a:t>p.json ayapedia.json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50" spc="55">
                <a:latin typeface="Arial"/>
                <a:cs typeface="Arial"/>
              </a:rPr>
              <a:t>Content</a:t>
            </a:r>
            <a:r>
              <a:rPr dirty="0" sz="1850">
                <a:latin typeface="Arial"/>
                <a:cs typeface="Arial"/>
              </a:rPr>
              <a:t> </a:t>
            </a:r>
            <a:r>
              <a:rPr dirty="0" sz="1850" spc="40">
                <a:latin typeface="Arial"/>
                <a:cs typeface="Arial"/>
              </a:rPr>
              <a:t>Export</a:t>
            </a:r>
            <a:endParaRPr sz="1850">
              <a:latin typeface="Arial"/>
              <a:cs typeface="Arial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2527820" y="5181315"/>
            <a:ext cx="5659120" cy="1709420"/>
          </a:xfrm>
          <a:custGeom>
            <a:avLst/>
            <a:gdLst/>
            <a:ahLst/>
            <a:cxnLst/>
            <a:rect l="l" t="t" r="r" b="b"/>
            <a:pathLst>
              <a:path w="5659120" h="1709420">
                <a:moveTo>
                  <a:pt x="1997532" y="965149"/>
                </a:moveTo>
                <a:lnTo>
                  <a:pt x="1996046" y="924369"/>
                </a:lnTo>
                <a:lnTo>
                  <a:pt x="1991563" y="883678"/>
                </a:lnTo>
                <a:lnTo>
                  <a:pt x="1984095" y="843178"/>
                </a:lnTo>
                <a:lnTo>
                  <a:pt x="1973656" y="802982"/>
                </a:lnTo>
                <a:lnTo>
                  <a:pt x="1960219" y="763181"/>
                </a:lnTo>
                <a:lnTo>
                  <a:pt x="1943798" y="723874"/>
                </a:lnTo>
                <a:lnTo>
                  <a:pt x="1924405" y="685165"/>
                </a:lnTo>
                <a:lnTo>
                  <a:pt x="1902015" y="647128"/>
                </a:lnTo>
                <a:lnTo>
                  <a:pt x="1876640" y="609892"/>
                </a:lnTo>
                <a:lnTo>
                  <a:pt x="1848281" y="573544"/>
                </a:lnTo>
                <a:lnTo>
                  <a:pt x="1816938" y="538187"/>
                </a:lnTo>
                <a:lnTo>
                  <a:pt x="1782610" y="503910"/>
                </a:lnTo>
                <a:lnTo>
                  <a:pt x="1745297" y="470827"/>
                </a:lnTo>
                <a:lnTo>
                  <a:pt x="1705000" y="439013"/>
                </a:lnTo>
                <a:lnTo>
                  <a:pt x="1667738" y="412623"/>
                </a:lnTo>
                <a:lnTo>
                  <a:pt x="1629143" y="387934"/>
                </a:lnTo>
                <a:lnTo>
                  <a:pt x="1589316" y="364947"/>
                </a:lnTo>
                <a:lnTo>
                  <a:pt x="1548320" y="343674"/>
                </a:lnTo>
                <a:lnTo>
                  <a:pt x="1506270" y="324091"/>
                </a:lnTo>
                <a:lnTo>
                  <a:pt x="1463243" y="306209"/>
                </a:lnTo>
                <a:lnTo>
                  <a:pt x="1419313" y="290029"/>
                </a:lnTo>
                <a:lnTo>
                  <a:pt x="1374597" y="275564"/>
                </a:lnTo>
                <a:lnTo>
                  <a:pt x="1329182" y="262788"/>
                </a:lnTo>
                <a:lnTo>
                  <a:pt x="1283131" y="251726"/>
                </a:lnTo>
                <a:lnTo>
                  <a:pt x="1236548" y="242366"/>
                </a:lnTo>
                <a:lnTo>
                  <a:pt x="1189520" y="234696"/>
                </a:lnTo>
                <a:lnTo>
                  <a:pt x="1142149" y="228739"/>
                </a:lnTo>
                <a:lnTo>
                  <a:pt x="1094498" y="224485"/>
                </a:lnTo>
                <a:lnTo>
                  <a:pt x="1046670" y="221932"/>
                </a:lnTo>
                <a:lnTo>
                  <a:pt x="998766" y="221081"/>
                </a:lnTo>
                <a:lnTo>
                  <a:pt x="950849" y="221932"/>
                </a:lnTo>
                <a:lnTo>
                  <a:pt x="903033" y="224485"/>
                </a:lnTo>
                <a:lnTo>
                  <a:pt x="855383" y="228739"/>
                </a:lnTo>
                <a:lnTo>
                  <a:pt x="808012" y="234696"/>
                </a:lnTo>
                <a:lnTo>
                  <a:pt x="760984" y="242366"/>
                </a:lnTo>
                <a:lnTo>
                  <a:pt x="714400" y="251726"/>
                </a:lnTo>
                <a:lnTo>
                  <a:pt x="668350" y="262788"/>
                </a:lnTo>
                <a:lnTo>
                  <a:pt x="622922" y="275564"/>
                </a:lnTo>
                <a:lnTo>
                  <a:pt x="578205" y="290029"/>
                </a:lnTo>
                <a:lnTo>
                  <a:pt x="534289" y="306209"/>
                </a:lnTo>
                <a:lnTo>
                  <a:pt x="491261" y="324091"/>
                </a:lnTo>
                <a:lnTo>
                  <a:pt x="449211" y="343674"/>
                </a:lnTo>
                <a:lnTo>
                  <a:pt x="408216" y="364947"/>
                </a:lnTo>
                <a:lnTo>
                  <a:pt x="368388" y="387934"/>
                </a:lnTo>
                <a:lnTo>
                  <a:pt x="329793" y="412623"/>
                </a:lnTo>
                <a:lnTo>
                  <a:pt x="292531" y="439013"/>
                </a:lnTo>
                <a:lnTo>
                  <a:pt x="252234" y="470827"/>
                </a:lnTo>
                <a:lnTo>
                  <a:pt x="214922" y="503910"/>
                </a:lnTo>
                <a:lnTo>
                  <a:pt x="180594" y="538187"/>
                </a:lnTo>
                <a:lnTo>
                  <a:pt x="149250" y="573544"/>
                </a:lnTo>
                <a:lnTo>
                  <a:pt x="120891" y="609892"/>
                </a:lnTo>
                <a:lnTo>
                  <a:pt x="95516" y="647128"/>
                </a:lnTo>
                <a:lnTo>
                  <a:pt x="73126" y="685165"/>
                </a:lnTo>
                <a:lnTo>
                  <a:pt x="53721" y="723874"/>
                </a:lnTo>
                <a:lnTo>
                  <a:pt x="37312" y="763181"/>
                </a:lnTo>
                <a:lnTo>
                  <a:pt x="23876" y="802982"/>
                </a:lnTo>
                <a:lnTo>
                  <a:pt x="13423" y="843178"/>
                </a:lnTo>
                <a:lnTo>
                  <a:pt x="5969" y="883678"/>
                </a:lnTo>
                <a:lnTo>
                  <a:pt x="1485" y="924369"/>
                </a:lnTo>
                <a:lnTo>
                  <a:pt x="0" y="965149"/>
                </a:lnTo>
                <a:lnTo>
                  <a:pt x="1485" y="1005941"/>
                </a:lnTo>
                <a:lnTo>
                  <a:pt x="5969" y="1046632"/>
                </a:lnTo>
                <a:lnTo>
                  <a:pt x="13423" y="1087132"/>
                </a:lnTo>
                <a:lnTo>
                  <a:pt x="23876" y="1127328"/>
                </a:lnTo>
                <a:lnTo>
                  <a:pt x="37312" y="1167130"/>
                </a:lnTo>
                <a:lnTo>
                  <a:pt x="53721" y="1206436"/>
                </a:lnTo>
                <a:lnTo>
                  <a:pt x="73126" y="1245146"/>
                </a:lnTo>
                <a:lnTo>
                  <a:pt x="95516" y="1283182"/>
                </a:lnTo>
                <a:lnTo>
                  <a:pt x="120891" y="1320419"/>
                </a:lnTo>
                <a:lnTo>
                  <a:pt x="149250" y="1356766"/>
                </a:lnTo>
                <a:lnTo>
                  <a:pt x="180594" y="1392123"/>
                </a:lnTo>
                <a:lnTo>
                  <a:pt x="214922" y="1426400"/>
                </a:lnTo>
                <a:lnTo>
                  <a:pt x="252234" y="1459484"/>
                </a:lnTo>
                <a:lnTo>
                  <a:pt x="292531" y="1491297"/>
                </a:lnTo>
                <a:lnTo>
                  <a:pt x="329793" y="1517688"/>
                </a:lnTo>
                <a:lnTo>
                  <a:pt x="368388" y="1542376"/>
                </a:lnTo>
                <a:lnTo>
                  <a:pt x="408216" y="1565363"/>
                </a:lnTo>
                <a:lnTo>
                  <a:pt x="449211" y="1586636"/>
                </a:lnTo>
                <a:lnTo>
                  <a:pt x="491261" y="1606219"/>
                </a:lnTo>
                <a:lnTo>
                  <a:pt x="534289" y="1624101"/>
                </a:lnTo>
                <a:lnTo>
                  <a:pt x="578205" y="1640268"/>
                </a:lnTo>
                <a:lnTo>
                  <a:pt x="622922" y="1654746"/>
                </a:lnTo>
                <a:lnTo>
                  <a:pt x="668350" y="1667522"/>
                </a:lnTo>
                <a:lnTo>
                  <a:pt x="714400" y="1678584"/>
                </a:lnTo>
                <a:lnTo>
                  <a:pt x="760984" y="1687944"/>
                </a:lnTo>
                <a:lnTo>
                  <a:pt x="808012" y="1695615"/>
                </a:lnTo>
                <a:lnTo>
                  <a:pt x="855383" y="1701571"/>
                </a:lnTo>
                <a:lnTo>
                  <a:pt x="903033" y="1705825"/>
                </a:lnTo>
                <a:lnTo>
                  <a:pt x="950849" y="1708378"/>
                </a:lnTo>
                <a:lnTo>
                  <a:pt x="998766" y="1709229"/>
                </a:lnTo>
                <a:lnTo>
                  <a:pt x="1046670" y="1708378"/>
                </a:lnTo>
                <a:lnTo>
                  <a:pt x="1094498" y="1705825"/>
                </a:lnTo>
                <a:lnTo>
                  <a:pt x="1142149" y="1701571"/>
                </a:lnTo>
                <a:lnTo>
                  <a:pt x="1189520" y="1695615"/>
                </a:lnTo>
                <a:lnTo>
                  <a:pt x="1236548" y="1687944"/>
                </a:lnTo>
                <a:lnTo>
                  <a:pt x="1283131" y="1678584"/>
                </a:lnTo>
                <a:lnTo>
                  <a:pt x="1329182" y="1667522"/>
                </a:lnTo>
                <a:lnTo>
                  <a:pt x="1374597" y="1654746"/>
                </a:lnTo>
                <a:lnTo>
                  <a:pt x="1419313" y="1640268"/>
                </a:lnTo>
                <a:lnTo>
                  <a:pt x="1463243" y="1624101"/>
                </a:lnTo>
                <a:lnTo>
                  <a:pt x="1506270" y="1606219"/>
                </a:lnTo>
                <a:lnTo>
                  <a:pt x="1548320" y="1586636"/>
                </a:lnTo>
                <a:lnTo>
                  <a:pt x="1589316" y="1565363"/>
                </a:lnTo>
                <a:lnTo>
                  <a:pt x="1629143" y="1542376"/>
                </a:lnTo>
                <a:lnTo>
                  <a:pt x="1667738" y="1517688"/>
                </a:lnTo>
                <a:lnTo>
                  <a:pt x="1705000" y="1491297"/>
                </a:lnTo>
                <a:lnTo>
                  <a:pt x="1745297" y="1459484"/>
                </a:lnTo>
                <a:lnTo>
                  <a:pt x="1782610" y="1426400"/>
                </a:lnTo>
                <a:lnTo>
                  <a:pt x="1816938" y="1392123"/>
                </a:lnTo>
                <a:lnTo>
                  <a:pt x="1848281" y="1356766"/>
                </a:lnTo>
                <a:lnTo>
                  <a:pt x="1876640" y="1320419"/>
                </a:lnTo>
                <a:lnTo>
                  <a:pt x="1902015" y="1283182"/>
                </a:lnTo>
                <a:lnTo>
                  <a:pt x="1924405" y="1245146"/>
                </a:lnTo>
                <a:lnTo>
                  <a:pt x="1943798" y="1206436"/>
                </a:lnTo>
                <a:lnTo>
                  <a:pt x="1960219" y="1167130"/>
                </a:lnTo>
                <a:lnTo>
                  <a:pt x="1973656" y="1127328"/>
                </a:lnTo>
                <a:lnTo>
                  <a:pt x="1984095" y="1087132"/>
                </a:lnTo>
                <a:lnTo>
                  <a:pt x="1991563" y="1046632"/>
                </a:lnTo>
                <a:lnTo>
                  <a:pt x="1996046" y="1005941"/>
                </a:lnTo>
                <a:lnTo>
                  <a:pt x="1997532" y="965149"/>
                </a:lnTo>
                <a:close/>
              </a:path>
              <a:path w="5659120" h="1709420">
                <a:moveTo>
                  <a:pt x="5575236" y="32080"/>
                </a:moveTo>
                <a:lnTo>
                  <a:pt x="5572722" y="19646"/>
                </a:lnTo>
                <a:lnTo>
                  <a:pt x="5565864" y="9436"/>
                </a:lnTo>
                <a:lnTo>
                  <a:pt x="5555678" y="2540"/>
                </a:lnTo>
                <a:lnTo>
                  <a:pt x="5552338" y="1866"/>
                </a:lnTo>
                <a:lnTo>
                  <a:pt x="5552338" y="93484"/>
                </a:lnTo>
                <a:lnTo>
                  <a:pt x="5552338" y="606386"/>
                </a:lnTo>
                <a:lnTo>
                  <a:pt x="5263413" y="606386"/>
                </a:lnTo>
                <a:lnTo>
                  <a:pt x="5263413" y="93484"/>
                </a:lnTo>
                <a:lnTo>
                  <a:pt x="5552338" y="93484"/>
                </a:lnTo>
                <a:lnTo>
                  <a:pt x="5552338" y="1866"/>
                </a:lnTo>
                <a:lnTo>
                  <a:pt x="5543181" y="0"/>
                </a:lnTo>
                <a:lnTo>
                  <a:pt x="5441810" y="0"/>
                </a:lnTo>
                <a:lnTo>
                  <a:pt x="5441810" y="46736"/>
                </a:lnTo>
                <a:lnTo>
                  <a:pt x="5441810" y="55702"/>
                </a:lnTo>
                <a:lnTo>
                  <a:pt x="5438216" y="59359"/>
                </a:lnTo>
                <a:lnTo>
                  <a:pt x="5377700" y="59359"/>
                </a:lnTo>
                <a:lnTo>
                  <a:pt x="5374106" y="55702"/>
                </a:lnTo>
                <a:lnTo>
                  <a:pt x="5374106" y="46736"/>
                </a:lnTo>
                <a:lnTo>
                  <a:pt x="5377700" y="43129"/>
                </a:lnTo>
                <a:lnTo>
                  <a:pt x="5438216" y="43129"/>
                </a:lnTo>
                <a:lnTo>
                  <a:pt x="5441810" y="46736"/>
                </a:lnTo>
                <a:lnTo>
                  <a:pt x="5441810" y="0"/>
                </a:lnTo>
                <a:lnTo>
                  <a:pt x="5272570" y="0"/>
                </a:lnTo>
                <a:lnTo>
                  <a:pt x="5260137" y="2540"/>
                </a:lnTo>
                <a:lnTo>
                  <a:pt x="5249951" y="9436"/>
                </a:lnTo>
                <a:lnTo>
                  <a:pt x="5243055" y="19646"/>
                </a:lnTo>
                <a:lnTo>
                  <a:pt x="5240515" y="32080"/>
                </a:lnTo>
                <a:lnTo>
                  <a:pt x="5240515" y="657821"/>
                </a:lnTo>
                <a:lnTo>
                  <a:pt x="5243055" y="670331"/>
                </a:lnTo>
                <a:lnTo>
                  <a:pt x="5249951" y="680529"/>
                </a:lnTo>
                <a:lnTo>
                  <a:pt x="5260137" y="687387"/>
                </a:lnTo>
                <a:lnTo>
                  <a:pt x="5272570" y="689902"/>
                </a:lnTo>
                <a:lnTo>
                  <a:pt x="5543181" y="689902"/>
                </a:lnTo>
                <a:lnTo>
                  <a:pt x="5555488" y="687387"/>
                </a:lnTo>
                <a:lnTo>
                  <a:pt x="5565711" y="680529"/>
                </a:lnTo>
                <a:lnTo>
                  <a:pt x="5572645" y="670331"/>
                </a:lnTo>
                <a:lnTo>
                  <a:pt x="5575236" y="657821"/>
                </a:lnTo>
                <a:lnTo>
                  <a:pt x="5575236" y="606386"/>
                </a:lnTo>
                <a:lnTo>
                  <a:pt x="5575236" y="93484"/>
                </a:lnTo>
                <a:lnTo>
                  <a:pt x="5575236" y="59359"/>
                </a:lnTo>
                <a:lnTo>
                  <a:pt x="5575236" y="43129"/>
                </a:lnTo>
                <a:lnTo>
                  <a:pt x="5575236" y="32080"/>
                </a:lnTo>
                <a:close/>
              </a:path>
              <a:path w="5659120" h="1709420">
                <a:moveTo>
                  <a:pt x="5658790" y="1302258"/>
                </a:moveTo>
                <a:lnTo>
                  <a:pt x="5658002" y="1298473"/>
                </a:lnTo>
                <a:lnTo>
                  <a:pt x="5641695" y="1278636"/>
                </a:lnTo>
                <a:lnTo>
                  <a:pt x="5652008" y="1278636"/>
                </a:lnTo>
                <a:lnTo>
                  <a:pt x="5656986" y="1273708"/>
                </a:lnTo>
                <a:lnTo>
                  <a:pt x="5656986" y="1179499"/>
                </a:lnTo>
                <a:lnTo>
                  <a:pt x="5653227" y="1175067"/>
                </a:lnTo>
                <a:lnTo>
                  <a:pt x="5648261" y="1173962"/>
                </a:lnTo>
                <a:lnTo>
                  <a:pt x="5648261" y="1151864"/>
                </a:lnTo>
                <a:lnTo>
                  <a:pt x="5653227" y="1150772"/>
                </a:lnTo>
                <a:lnTo>
                  <a:pt x="5656986" y="1146327"/>
                </a:lnTo>
                <a:lnTo>
                  <a:pt x="5656986" y="1092466"/>
                </a:lnTo>
                <a:lnTo>
                  <a:pt x="5656986" y="1090904"/>
                </a:lnTo>
                <a:lnTo>
                  <a:pt x="5656986" y="1020572"/>
                </a:lnTo>
                <a:lnTo>
                  <a:pt x="5656986" y="1001839"/>
                </a:lnTo>
                <a:lnTo>
                  <a:pt x="5652008" y="996861"/>
                </a:lnTo>
                <a:lnTo>
                  <a:pt x="5588889" y="996861"/>
                </a:lnTo>
                <a:lnTo>
                  <a:pt x="5583910" y="1001839"/>
                </a:lnTo>
                <a:lnTo>
                  <a:pt x="5583910" y="1020572"/>
                </a:lnTo>
                <a:lnTo>
                  <a:pt x="5570385" y="1020572"/>
                </a:lnTo>
                <a:lnTo>
                  <a:pt x="5570385" y="1016800"/>
                </a:lnTo>
                <a:lnTo>
                  <a:pt x="5570385" y="977061"/>
                </a:lnTo>
                <a:lnTo>
                  <a:pt x="5564581" y="971257"/>
                </a:lnTo>
                <a:lnTo>
                  <a:pt x="5507431" y="971257"/>
                </a:lnTo>
                <a:lnTo>
                  <a:pt x="5507431" y="927811"/>
                </a:lnTo>
                <a:lnTo>
                  <a:pt x="5509806" y="925436"/>
                </a:lnTo>
                <a:lnTo>
                  <a:pt x="5523166" y="925436"/>
                </a:lnTo>
                <a:lnTo>
                  <a:pt x="5525528" y="923124"/>
                </a:lnTo>
                <a:lnTo>
                  <a:pt x="5525528" y="890130"/>
                </a:lnTo>
                <a:lnTo>
                  <a:pt x="5523166" y="887768"/>
                </a:lnTo>
                <a:lnTo>
                  <a:pt x="5509806" y="887768"/>
                </a:lnTo>
                <a:lnTo>
                  <a:pt x="5507431" y="885393"/>
                </a:lnTo>
                <a:lnTo>
                  <a:pt x="5507431" y="847636"/>
                </a:lnTo>
                <a:lnTo>
                  <a:pt x="5501754" y="841946"/>
                </a:lnTo>
                <a:lnTo>
                  <a:pt x="5485841" y="841946"/>
                </a:lnTo>
                <a:lnTo>
                  <a:pt x="5485841" y="1194346"/>
                </a:lnTo>
                <a:lnTo>
                  <a:pt x="5452072" y="1228191"/>
                </a:lnTo>
                <a:lnTo>
                  <a:pt x="5446788" y="1223835"/>
                </a:lnTo>
                <a:lnTo>
                  <a:pt x="5440832" y="1220635"/>
                </a:lnTo>
                <a:lnTo>
                  <a:pt x="5434381" y="1218679"/>
                </a:lnTo>
                <a:lnTo>
                  <a:pt x="5427573" y="1218006"/>
                </a:lnTo>
                <a:lnTo>
                  <a:pt x="5420753" y="1218679"/>
                </a:lnTo>
                <a:lnTo>
                  <a:pt x="5414302" y="1220635"/>
                </a:lnTo>
                <a:lnTo>
                  <a:pt x="5408358" y="1223835"/>
                </a:lnTo>
                <a:lnTo>
                  <a:pt x="5403062" y="1228191"/>
                </a:lnTo>
                <a:lnTo>
                  <a:pt x="5369306" y="1194346"/>
                </a:lnTo>
                <a:lnTo>
                  <a:pt x="5381879" y="1183995"/>
                </a:lnTo>
                <a:lnTo>
                  <a:pt x="5396014" y="1176426"/>
                </a:lnTo>
                <a:lnTo>
                  <a:pt x="5411368" y="1171778"/>
                </a:lnTo>
                <a:lnTo>
                  <a:pt x="5427573" y="1170190"/>
                </a:lnTo>
                <a:lnTo>
                  <a:pt x="5443779" y="1171778"/>
                </a:lnTo>
                <a:lnTo>
                  <a:pt x="5459120" y="1176426"/>
                </a:lnTo>
                <a:lnTo>
                  <a:pt x="5473268" y="1183995"/>
                </a:lnTo>
                <a:lnTo>
                  <a:pt x="5485841" y="1194346"/>
                </a:lnTo>
                <a:lnTo>
                  <a:pt x="5485841" y="841946"/>
                </a:lnTo>
                <a:lnTo>
                  <a:pt x="5484977" y="841946"/>
                </a:lnTo>
                <a:lnTo>
                  <a:pt x="5484977" y="1016800"/>
                </a:lnTo>
                <a:lnTo>
                  <a:pt x="5484977" y="1090904"/>
                </a:lnTo>
                <a:lnTo>
                  <a:pt x="5484977" y="1126070"/>
                </a:lnTo>
                <a:lnTo>
                  <a:pt x="5484977" y="1140155"/>
                </a:lnTo>
                <a:lnTo>
                  <a:pt x="5479250" y="1145832"/>
                </a:lnTo>
                <a:lnTo>
                  <a:pt x="5465178" y="1145832"/>
                </a:lnTo>
                <a:lnTo>
                  <a:pt x="5459501" y="1140155"/>
                </a:lnTo>
                <a:lnTo>
                  <a:pt x="5459501" y="1126070"/>
                </a:lnTo>
                <a:lnTo>
                  <a:pt x="5465178" y="1120343"/>
                </a:lnTo>
                <a:lnTo>
                  <a:pt x="5479250" y="1120343"/>
                </a:lnTo>
                <a:lnTo>
                  <a:pt x="5484977" y="1126070"/>
                </a:lnTo>
                <a:lnTo>
                  <a:pt x="5484977" y="1090904"/>
                </a:lnTo>
                <a:lnTo>
                  <a:pt x="5440337" y="1090904"/>
                </a:lnTo>
                <a:lnTo>
                  <a:pt x="5440337" y="1126070"/>
                </a:lnTo>
                <a:lnTo>
                  <a:pt x="5440337" y="1140155"/>
                </a:lnTo>
                <a:lnTo>
                  <a:pt x="5434609" y="1145832"/>
                </a:lnTo>
                <a:lnTo>
                  <a:pt x="5420538" y="1145832"/>
                </a:lnTo>
                <a:lnTo>
                  <a:pt x="5414810" y="1140155"/>
                </a:lnTo>
                <a:lnTo>
                  <a:pt x="5414810" y="1126070"/>
                </a:lnTo>
                <a:lnTo>
                  <a:pt x="5420538" y="1120343"/>
                </a:lnTo>
                <a:lnTo>
                  <a:pt x="5434609" y="1120343"/>
                </a:lnTo>
                <a:lnTo>
                  <a:pt x="5440337" y="1126070"/>
                </a:lnTo>
                <a:lnTo>
                  <a:pt x="5440337" y="1090904"/>
                </a:lnTo>
                <a:lnTo>
                  <a:pt x="5395633" y="1090904"/>
                </a:lnTo>
                <a:lnTo>
                  <a:pt x="5395633" y="1126070"/>
                </a:lnTo>
                <a:lnTo>
                  <a:pt x="5395633" y="1140155"/>
                </a:lnTo>
                <a:lnTo>
                  <a:pt x="5389956" y="1145832"/>
                </a:lnTo>
                <a:lnTo>
                  <a:pt x="5375897" y="1145832"/>
                </a:lnTo>
                <a:lnTo>
                  <a:pt x="5370169" y="1140155"/>
                </a:lnTo>
                <a:lnTo>
                  <a:pt x="5370157" y="1126070"/>
                </a:lnTo>
                <a:lnTo>
                  <a:pt x="5375884" y="1120343"/>
                </a:lnTo>
                <a:lnTo>
                  <a:pt x="5389956" y="1120343"/>
                </a:lnTo>
                <a:lnTo>
                  <a:pt x="5395633" y="1126070"/>
                </a:lnTo>
                <a:lnTo>
                  <a:pt x="5395633" y="1090904"/>
                </a:lnTo>
                <a:lnTo>
                  <a:pt x="5370157" y="1090904"/>
                </a:lnTo>
                <a:lnTo>
                  <a:pt x="5370157" y="1020572"/>
                </a:lnTo>
                <a:lnTo>
                  <a:pt x="5370157" y="1016800"/>
                </a:lnTo>
                <a:lnTo>
                  <a:pt x="5484977" y="1016800"/>
                </a:lnTo>
                <a:lnTo>
                  <a:pt x="5484977" y="841946"/>
                </a:lnTo>
                <a:lnTo>
                  <a:pt x="5479427" y="841946"/>
                </a:lnTo>
                <a:lnTo>
                  <a:pt x="5479427" y="906627"/>
                </a:lnTo>
                <a:lnTo>
                  <a:pt x="5477954" y="913955"/>
                </a:lnTo>
                <a:lnTo>
                  <a:pt x="5473928" y="919937"/>
                </a:lnTo>
                <a:lnTo>
                  <a:pt x="5467947" y="923963"/>
                </a:lnTo>
                <a:lnTo>
                  <a:pt x="5460631" y="925436"/>
                </a:lnTo>
                <a:lnTo>
                  <a:pt x="5453316" y="923963"/>
                </a:lnTo>
                <a:lnTo>
                  <a:pt x="5447347" y="919937"/>
                </a:lnTo>
                <a:lnTo>
                  <a:pt x="5443321" y="913955"/>
                </a:lnTo>
                <a:lnTo>
                  <a:pt x="5441835" y="906627"/>
                </a:lnTo>
                <a:lnTo>
                  <a:pt x="5443321" y="899299"/>
                </a:lnTo>
                <a:lnTo>
                  <a:pt x="5447347" y="893305"/>
                </a:lnTo>
                <a:lnTo>
                  <a:pt x="5453316" y="889254"/>
                </a:lnTo>
                <a:lnTo>
                  <a:pt x="5460631" y="887768"/>
                </a:lnTo>
                <a:lnTo>
                  <a:pt x="5467959" y="889254"/>
                </a:lnTo>
                <a:lnTo>
                  <a:pt x="5473928" y="893305"/>
                </a:lnTo>
                <a:lnTo>
                  <a:pt x="5477954" y="899299"/>
                </a:lnTo>
                <a:lnTo>
                  <a:pt x="5479427" y="906627"/>
                </a:lnTo>
                <a:lnTo>
                  <a:pt x="5479427" y="841946"/>
                </a:lnTo>
                <a:lnTo>
                  <a:pt x="5413299" y="841946"/>
                </a:lnTo>
                <a:lnTo>
                  <a:pt x="5413299" y="906627"/>
                </a:lnTo>
                <a:lnTo>
                  <a:pt x="5411825" y="913955"/>
                </a:lnTo>
                <a:lnTo>
                  <a:pt x="5407799" y="919937"/>
                </a:lnTo>
                <a:lnTo>
                  <a:pt x="5401818" y="923963"/>
                </a:lnTo>
                <a:lnTo>
                  <a:pt x="5394503" y="925436"/>
                </a:lnTo>
                <a:lnTo>
                  <a:pt x="5387187" y="923963"/>
                </a:lnTo>
                <a:lnTo>
                  <a:pt x="5381218" y="919937"/>
                </a:lnTo>
                <a:lnTo>
                  <a:pt x="5377180" y="913955"/>
                </a:lnTo>
                <a:lnTo>
                  <a:pt x="5375707" y="906627"/>
                </a:lnTo>
                <a:lnTo>
                  <a:pt x="5377180" y="899299"/>
                </a:lnTo>
                <a:lnTo>
                  <a:pt x="5381218" y="893305"/>
                </a:lnTo>
                <a:lnTo>
                  <a:pt x="5387187" y="889254"/>
                </a:lnTo>
                <a:lnTo>
                  <a:pt x="5394503" y="887768"/>
                </a:lnTo>
                <a:lnTo>
                  <a:pt x="5401818" y="889254"/>
                </a:lnTo>
                <a:lnTo>
                  <a:pt x="5407799" y="893305"/>
                </a:lnTo>
                <a:lnTo>
                  <a:pt x="5411825" y="899299"/>
                </a:lnTo>
                <a:lnTo>
                  <a:pt x="5413299" y="906627"/>
                </a:lnTo>
                <a:lnTo>
                  <a:pt x="5413299" y="841946"/>
                </a:lnTo>
                <a:lnTo>
                  <a:pt x="5353393" y="841946"/>
                </a:lnTo>
                <a:lnTo>
                  <a:pt x="5347703" y="847636"/>
                </a:lnTo>
                <a:lnTo>
                  <a:pt x="5347703" y="885393"/>
                </a:lnTo>
                <a:lnTo>
                  <a:pt x="5345341" y="887768"/>
                </a:lnTo>
                <a:lnTo>
                  <a:pt x="5331980" y="887768"/>
                </a:lnTo>
                <a:lnTo>
                  <a:pt x="5329606" y="890130"/>
                </a:lnTo>
                <a:lnTo>
                  <a:pt x="5329606" y="923124"/>
                </a:lnTo>
                <a:lnTo>
                  <a:pt x="5331980" y="925436"/>
                </a:lnTo>
                <a:lnTo>
                  <a:pt x="5345341" y="925436"/>
                </a:lnTo>
                <a:lnTo>
                  <a:pt x="5347703" y="927811"/>
                </a:lnTo>
                <a:lnTo>
                  <a:pt x="5347703" y="971257"/>
                </a:lnTo>
                <a:lnTo>
                  <a:pt x="5290553" y="971257"/>
                </a:lnTo>
                <a:lnTo>
                  <a:pt x="5284749" y="977061"/>
                </a:lnTo>
                <a:lnTo>
                  <a:pt x="5284749" y="1020572"/>
                </a:lnTo>
                <a:lnTo>
                  <a:pt x="5271236" y="1020572"/>
                </a:lnTo>
                <a:lnTo>
                  <a:pt x="5271236" y="1001839"/>
                </a:lnTo>
                <a:lnTo>
                  <a:pt x="5266258" y="996861"/>
                </a:lnTo>
                <a:lnTo>
                  <a:pt x="5203139" y="996861"/>
                </a:lnTo>
                <a:lnTo>
                  <a:pt x="5198161" y="1001839"/>
                </a:lnTo>
                <a:lnTo>
                  <a:pt x="5198161" y="1146327"/>
                </a:lnTo>
                <a:lnTo>
                  <a:pt x="5201920" y="1150772"/>
                </a:lnTo>
                <a:lnTo>
                  <a:pt x="5206885" y="1151864"/>
                </a:lnTo>
                <a:lnTo>
                  <a:pt x="5206885" y="1173962"/>
                </a:lnTo>
                <a:lnTo>
                  <a:pt x="5201920" y="1175067"/>
                </a:lnTo>
                <a:lnTo>
                  <a:pt x="5198161" y="1179499"/>
                </a:lnTo>
                <a:lnTo>
                  <a:pt x="5198161" y="1273708"/>
                </a:lnTo>
                <a:lnTo>
                  <a:pt x="5203139" y="1278636"/>
                </a:lnTo>
                <a:lnTo>
                  <a:pt x="5213451" y="1278636"/>
                </a:lnTo>
                <a:lnTo>
                  <a:pt x="5197145" y="1298473"/>
                </a:lnTo>
                <a:lnTo>
                  <a:pt x="5196357" y="1302258"/>
                </a:lnTo>
                <a:lnTo>
                  <a:pt x="5207762" y="1342644"/>
                </a:lnTo>
                <a:lnTo>
                  <a:pt x="5209578" y="1344015"/>
                </a:lnTo>
                <a:lnTo>
                  <a:pt x="5221300" y="1344015"/>
                </a:lnTo>
                <a:lnTo>
                  <a:pt x="5223357" y="1341958"/>
                </a:lnTo>
                <a:lnTo>
                  <a:pt x="5223357" y="1307985"/>
                </a:lnTo>
                <a:lnTo>
                  <a:pt x="5228450" y="1302893"/>
                </a:lnTo>
                <a:lnTo>
                  <a:pt x="5240985" y="1302893"/>
                </a:lnTo>
                <a:lnTo>
                  <a:pt x="5246027" y="1307985"/>
                </a:lnTo>
                <a:lnTo>
                  <a:pt x="5246027" y="1341958"/>
                </a:lnTo>
                <a:lnTo>
                  <a:pt x="5248084" y="1344015"/>
                </a:lnTo>
                <a:lnTo>
                  <a:pt x="5259806" y="1344015"/>
                </a:lnTo>
                <a:lnTo>
                  <a:pt x="5261635" y="1342644"/>
                </a:lnTo>
                <a:lnTo>
                  <a:pt x="5272849" y="1302893"/>
                </a:lnTo>
                <a:lnTo>
                  <a:pt x="5273027" y="1302258"/>
                </a:lnTo>
                <a:lnTo>
                  <a:pt x="5272252" y="1298473"/>
                </a:lnTo>
                <a:lnTo>
                  <a:pt x="5255946" y="1278636"/>
                </a:lnTo>
                <a:lnTo>
                  <a:pt x="5266258" y="1278636"/>
                </a:lnTo>
                <a:lnTo>
                  <a:pt x="5271236" y="1273708"/>
                </a:lnTo>
                <a:lnTo>
                  <a:pt x="5271236" y="1179499"/>
                </a:lnTo>
                <a:lnTo>
                  <a:pt x="5267528" y="1175067"/>
                </a:lnTo>
                <a:lnTo>
                  <a:pt x="5262562" y="1173962"/>
                </a:lnTo>
                <a:lnTo>
                  <a:pt x="5262562" y="1151864"/>
                </a:lnTo>
                <a:lnTo>
                  <a:pt x="5267528" y="1150772"/>
                </a:lnTo>
                <a:lnTo>
                  <a:pt x="5271236" y="1146327"/>
                </a:lnTo>
                <a:lnTo>
                  <a:pt x="5271236" y="1092466"/>
                </a:lnTo>
                <a:lnTo>
                  <a:pt x="5284749" y="1092466"/>
                </a:lnTo>
                <a:lnTo>
                  <a:pt x="5284749" y="1272832"/>
                </a:lnTo>
                <a:lnTo>
                  <a:pt x="5290553" y="1278636"/>
                </a:lnTo>
                <a:lnTo>
                  <a:pt x="5311838" y="1278636"/>
                </a:lnTo>
                <a:lnTo>
                  <a:pt x="5311838" y="1473225"/>
                </a:lnTo>
                <a:lnTo>
                  <a:pt x="5310441" y="1477225"/>
                </a:lnTo>
                <a:lnTo>
                  <a:pt x="5287061" y="1508010"/>
                </a:lnTo>
                <a:lnTo>
                  <a:pt x="5285664" y="1512011"/>
                </a:lnTo>
                <a:lnTo>
                  <a:pt x="5285664" y="1527937"/>
                </a:lnTo>
                <a:lnTo>
                  <a:pt x="5289588" y="1531848"/>
                </a:lnTo>
                <a:lnTo>
                  <a:pt x="5395265" y="1531848"/>
                </a:lnTo>
                <a:lnTo>
                  <a:pt x="5399189" y="1527937"/>
                </a:lnTo>
                <a:lnTo>
                  <a:pt x="5399189" y="1278636"/>
                </a:lnTo>
                <a:lnTo>
                  <a:pt x="5455945" y="1278636"/>
                </a:lnTo>
                <a:lnTo>
                  <a:pt x="5455945" y="1527937"/>
                </a:lnTo>
                <a:lnTo>
                  <a:pt x="5459869" y="1531848"/>
                </a:lnTo>
                <a:lnTo>
                  <a:pt x="5565559" y="1531848"/>
                </a:lnTo>
                <a:lnTo>
                  <a:pt x="5569420" y="1527937"/>
                </a:lnTo>
                <a:lnTo>
                  <a:pt x="5569420" y="1512011"/>
                </a:lnTo>
                <a:lnTo>
                  <a:pt x="5568086" y="1508010"/>
                </a:lnTo>
                <a:lnTo>
                  <a:pt x="5544642" y="1477225"/>
                </a:lnTo>
                <a:lnTo>
                  <a:pt x="5543296" y="1473225"/>
                </a:lnTo>
                <a:lnTo>
                  <a:pt x="5543296" y="1278636"/>
                </a:lnTo>
                <a:lnTo>
                  <a:pt x="5564581" y="1278636"/>
                </a:lnTo>
                <a:lnTo>
                  <a:pt x="5570385" y="1272832"/>
                </a:lnTo>
                <a:lnTo>
                  <a:pt x="5570385" y="1092466"/>
                </a:lnTo>
                <a:lnTo>
                  <a:pt x="5583910" y="1092466"/>
                </a:lnTo>
                <a:lnTo>
                  <a:pt x="5583910" y="1146327"/>
                </a:lnTo>
                <a:lnTo>
                  <a:pt x="5587619" y="1150772"/>
                </a:lnTo>
                <a:lnTo>
                  <a:pt x="5592572" y="1151864"/>
                </a:lnTo>
                <a:lnTo>
                  <a:pt x="5592572" y="1173962"/>
                </a:lnTo>
                <a:lnTo>
                  <a:pt x="5587619" y="1175067"/>
                </a:lnTo>
                <a:lnTo>
                  <a:pt x="5583910" y="1179499"/>
                </a:lnTo>
                <a:lnTo>
                  <a:pt x="5583910" y="1273708"/>
                </a:lnTo>
                <a:lnTo>
                  <a:pt x="5588889" y="1278636"/>
                </a:lnTo>
                <a:lnTo>
                  <a:pt x="5599201" y="1278636"/>
                </a:lnTo>
                <a:lnTo>
                  <a:pt x="5582894" y="1298473"/>
                </a:lnTo>
                <a:lnTo>
                  <a:pt x="5582107" y="1302258"/>
                </a:lnTo>
                <a:lnTo>
                  <a:pt x="5593512" y="1342644"/>
                </a:lnTo>
                <a:lnTo>
                  <a:pt x="5595328" y="1344015"/>
                </a:lnTo>
                <a:lnTo>
                  <a:pt x="5607050" y="1344015"/>
                </a:lnTo>
                <a:lnTo>
                  <a:pt x="5609056" y="1341958"/>
                </a:lnTo>
                <a:lnTo>
                  <a:pt x="5609056" y="1307985"/>
                </a:lnTo>
                <a:lnTo>
                  <a:pt x="5614149" y="1302893"/>
                </a:lnTo>
                <a:lnTo>
                  <a:pt x="5626684" y="1302893"/>
                </a:lnTo>
                <a:lnTo>
                  <a:pt x="5631777" y="1307985"/>
                </a:lnTo>
                <a:lnTo>
                  <a:pt x="5631777" y="1341958"/>
                </a:lnTo>
                <a:lnTo>
                  <a:pt x="5633834" y="1344015"/>
                </a:lnTo>
                <a:lnTo>
                  <a:pt x="5645569" y="1344015"/>
                </a:lnTo>
                <a:lnTo>
                  <a:pt x="5647321" y="1342644"/>
                </a:lnTo>
                <a:lnTo>
                  <a:pt x="5658599" y="1302893"/>
                </a:lnTo>
                <a:lnTo>
                  <a:pt x="5658790" y="1302258"/>
                </a:lnTo>
                <a:close/>
              </a:path>
            </a:pathLst>
          </a:custGeom>
          <a:solidFill>
            <a:srgbClr val="00A2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 txBox="1"/>
          <p:nvPr/>
        </p:nvSpPr>
        <p:spPr>
          <a:xfrm>
            <a:off x="2819400" y="5857273"/>
            <a:ext cx="1402080" cy="5524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0320">
              <a:lnSpc>
                <a:spcPct val="100000"/>
              </a:lnSpc>
              <a:spcBef>
                <a:spcPts val="105"/>
              </a:spcBef>
            </a:pPr>
            <a:r>
              <a:rPr dirty="0" sz="1700" b="1">
                <a:solidFill>
                  <a:srgbClr val="FFFFFF"/>
                </a:solidFill>
                <a:latin typeface="Arial"/>
                <a:cs typeface="Arial"/>
              </a:rPr>
              <a:t>REST</a:t>
            </a:r>
            <a:r>
              <a:rPr dirty="0" sz="17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700" spc="-20" b="1">
                <a:solidFill>
                  <a:srgbClr val="FFFFFF"/>
                </a:solidFill>
                <a:latin typeface="Arial"/>
                <a:cs typeface="Arial"/>
              </a:rPr>
              <a:t>API/</a:t>
            </a:r>
            <a:endParaRPr sz="17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dirty="0" sz="1700" spc="-10" b="1">
                <a:solidFill>
                  <a:srgbClr val="FFFFFF"/>
                </a:solidFill>
                <a:latin typeface="Arial"/>
                <a:cs typeface="Arial"/>
              </a:rPr>
              <a:t>Python/Sanic</a:t>
            </a:r>
            <a:endParaRPr sz="1700">
              <a:latin typeface="Arial"/>
              <a:cs typeface="Arial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3594178" y="4866282"/>
            <a:ext cx="4218940" cy="1450340"/>
            <a:chOff x="3594178" y="4866282"/>
            <a:chExt cx="4218940" cy="1450340"/>
          </a:xfrm>
        </p:grpSpPr>
        <p:sp>
          <p:nvSpPr>
            <p:cNvPr id="29" name="object 29" descr=""/>
            <p:cNvSpPr/>
            <p:nvPr/>
          </p:nvSpPr>
          <p:spPr>
            <a:xfrm>
              <a:off x="4456026" y="5364231"/>
              <a:ext cx="3229610" cy="361950"/>
            </a:xfrm>
            <a:custGeom>
              <a:avLst/>
              <a:gdLst/>
              <a:ahLst/>
              <a:cxnLst/>
              <a:rect l="l" t="t" r="r" b="b"/>
              <a:pathLst>
                <a:path w="3229609" h="361950">
                  <a:moveTo>
                    <a:pt x="0" y="361875"/>
                  </a:moveTo>
                  <a:lnTo>
                    <a:pt x="56794" y="341561"/>
                  </a:lnTo>
                  <a:lnTo>
                    <a:pt x="104404" y="325061"/>
                  </a:lnTo>
                  <a:lnTo>
                    <a:pt x="152072" y="308969"/>
                  </a:lnTo>
                  <a:lnTo>
                    <a:pt x="199797" y="293286"/>
                  </a:lnTo>
                  <a:lnTo>
                    <a:pt x="247580" y="278011"/>
                  </a:lnTo>
                  <a:lnTo>
                    <a:pt x="295419" y="263145"/>
                  </a:lnTo>
                  <a:lnTo>
                    <a:pt x="343317" y="248687"/>
                  </a:lnTo>
                  <a:lnTo>
                    <a:pt x="391271" y="234638"/>
                  </a:lnTo>
                  <a:lnTo>
                    <a:pt x="439283" y="220998"/>
                  </a:lnTo>
                  <a:lnTo>
                    <a:pt x="487352" y="207765"/>
                  </a:lnTo>
                  <a:lnTo>
                    <a:pt x="535479" y="194941"/>
                  </a:lnTo>
                  <a:lnTo>
                    <a:pt x="583663" y="182526"/>
                  </a:lnTo>
                  <a:lnTo>
                    <a:pt x="631904" y="170519"/>
                  </a:lnTo>
                  <a:lnTo>
                    <a:pt x="680203" y="158921"/>
                  </a:lnTo>
                  <a:lnTo>
                    <a:pt x="728559" y="147731"/>
                  </a:lnTo>
                  <a:lnTo>
                    <a:pt x="776972" y="136949"/>
                  </a:lnTo>
                  <a:lnTo>
                    <a:pt x="825443" y="126576"/>
                  </a:lnTo>
                  <a:lnTo>
                    <a:pt x="873971" y="116612"/>
                  </a:lnTo>
                  <a:lnTo>
                    <a:pt x="922556" y="107055"/>
                  </a:lnTo>
                  <a:lnTo>
                    <a:pt x="971199" y="97908"/>
                  </a:lnTo>
                  <a:lnTo>
                    <a:pt x="1019899" y="89168"/>
                  </a:lnTo>
                  <a:lnTo>
                    <a:pt x="1068656" y="80838"/>
                  </a:lnTo>
                  <a:lnTo>
                    <a:pt x="1117471" y="72915"/>
                  </a:lnTo>
                  <a:lnTo>
                    <a:pt x="1166343" y="65402"/>
                  </a:lnTo>
                  <a:lnTo>
                    <a:pt x="1215273" y="58296"/>
                  </a:lnTo>
                  <a:lnTo>
                    <a:pt x="1264259" y="51599"/>
                  </a:lnTo>
                  <a:lnTo>
                    <a:pt x="1313304" y="45311"/>
                  </a:lnTo>
                  <a:lnTo>
                    <a:pt x="1362405" y="39431"/>
                  </a:lnTo>
                  <a:lnTo>
                    <a:pt x="1411564" y="33959"/>
                  </a:lnTo>
                  <a:lnTo>
                    <a:pt x="1460780" y="28896"/>
                  </a:lnTo>
                  <a:lnTo>
                    <a:pt x="1510054" y="24242"/>
                  </a:lnTo>
                  <a:lnTo>
                    <a:pt x="1559385" y="19996"/>
                  </a:lnTo>
                  <a:lnTo>
                    <a:pt x="1608773" y="16158"/>
                  </a:lnTo>
                  <a:lnTo>
                    <a:pt x="1658219" y="12729"/>
                  </a:lnTo>
                  <a:lnTo>
                    <a:pt x="1707721" y="9708"/>
                  </a:lnTo>
                  <a:lnTo>
                    <a:pt x="1757282" y="7096"/>
                  </a:lnTo>
                  <a:lnTo>
                    <a:pt x="1806899" y="4892"/>
                  </a:lnTo>
                  <a:lnTo>
                    <a:pt x="1856574" y="3096"/>
                  </a:lnTo>
                  <a:lnTo>
                    <a:pt x="1906307" y="1709"/>
                  </a:lnTo>
                  <a:lnTo>
                    <a:pt x="1956097" y="731"/>
                  </a:lnTo>
                  <a:lnTo>
                    <a:pt x="2005944" y="161"/>
                  </a:lnTo>
                  <a:lnTo>
                    <a:pt x="2055848" y="0"/>
                  </a:lnTo>
                  <a:lnTo>
                    <a:pt x="2105810" y="246"/>
                  </a:lnTo>
                  <a:lnTo>
                    <a:pt x="2155829" y="902"/>
                  </a:lnTo>
                  <a:lnTo>
                    <a:pt x="2205905" y="1966"/>
                  </a:lnTo>
                  <a:lnTo>
                    <a:pt x="2256039" y="3438"/>
                  </a:lnTo>
                  <a:lnTo>
                    <a:pt x="2306230" y="5319"/>
                  </a:lnTo>
                  <a:lnTo>
                    <a:pt x="2356479" y="7608"/>
                  </a:lnTo>
                  <a:lnTo>
                    <a:pt x="2406785" y="10306"/>
                  </a:lnTo>
                  <a:lnTo>
                    <a:pt x="2457148" y="13412"/>
                  </a:lnTo>
                  <a:lnTo>
                    <a:pt x="2507569" y="16926"/>
                  </a:lnTo>
                  <a:lnTo>
                    <a:pt x="2558047" y="20849"/>
                  </a:lnTo>
                  <a:lnTo>
                    <a:pt x="2608582" y="25181"/>
                  </a:lnTo>
                  <a:lnTo>
                    <a:pt x="2659175" y="29921"/>
                  </a:lnTo>
                  <a:lnTo>
                    <a:pt x="2709825" y="35069"/>
                  </a:lnTo>
                  <a:lnTo>
                    <a:pt x="2760532" y="40626"/>
                  </a:lnTo>
                  <a:lnTo>
                    <a:pt x="2811297" y="46592"/>
                  </a:lnTo>
                  <a:lnTo>
                    <a:pt x="2862119" y="52965"/>
                  </a:lnTo>
                  <a:lnTo>
                    <a:pt x="2912998" y="59748"/>
                  </a:lnTo>
                  <a:lnTo>
                    <a:pt x="2963935" y="66938"/>
                  </a:lnTo>
                  <a:lnTo>
                    <a:pt x="3014929" y="74537"/>
                  </a:lnTo>
                  <a:lnTo>
                    <a:pt x="3065981" y="82545"/>
                  </a:lnTo>
                  <a:lnTo>
                    <a:pt x="3117090" y="90961"/>
                  </a:lnTo>
                  <a:lnTo>
                    <a:pt x="3168256" y="99786"/>
                  </a:lnTo>
                  <a:lnTo>
                    <a:pt x="3219479" y="109019"/>
                  </a:lnTo>
                  <a:lnTo>
                    <a:pt x="3229129" y="110863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376547" y="5426780"/>
              <a:ext cx="3392170" cy="340360"/>
            </a:xfrm>
            <a:custGeom>
              <a:avLst/>
              <a:gdLst/>
              <a:ahLst/>
              <a:cxnLst/>
              <a:rect l="l" t="t" r="r" b="b"/>
              <a:pathLst>
                <a:path w="3392170" h="340360">
                  <a:moveTo>
                    <a:pt x="105041" y="340321"/>
                  </a:moveTo>
                  <a:lnTo>
                    <a:pt x="72377" y="251536"/>
                  </a:lnTo>
                  <a:lnTo>
                    <a:pt x="0" y="328625"/>
                  </a:lnTo>
                  <a:lnTo>
                    <a:pt x="105041" y="340321"/>
                  </a:lnTo>
                  <a:close/>
                </a:path>
                <a:path w="3392170" h="340360">
                  <a:moveTo>
                    <a:pt x="3391789" y="64223"/>
                  </a:moveTo>
                  <a:lnTo>
                    <a:pt x="3307804" y="0"/>
                  </a:lnTo>
                  <a:lnTo>
                    <a:pt x="3290062" y="92938"/>
                  </a:lnTo>
                  <a:lnTo>
                    <a:pt x="3391789" y="642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559671" y="5832356"/>
              <a:ext cx="3174365" cy="444500"/>
            </a:xfrm>
            <a:custGeom>
              <a:avLst/>
              <a:gdLst/>
              <a:ahLst/>
              <a:cxnLst/>
              <a:rect l="l" t="t" r="r" b="b"/>
              <a:pathLst>
                <a:path w="3174365" h="444500">
                  <a:moveTo>
                    <a:pt x="0" y="69384"/>
                  </a:moveTo>
                  <a:lnTo>
                    <a:pt x="59685" y="60533"/>
                  </a:lnTo>
                  <a:lnTo>
                    <a:pt x="109623" y="53637"/>
                  </a:lnTo>
                  <a:lnTo>
                    <a:pt x="159541" y="47158"/>
                  </a:lnTo>
                  <a:lnTo>
                    <a:pt x="209437" y="41096"/>
                  </a:lnTo>
                  <a:lnTo>
                    <a:pt x="259313" y="35451"/>
                  </a:lnTo>
                  <a:lnTo>
                    <a:pt x="309168" y="30223"/>
                  </a:lnTo>
                  <a:lnTo>
                    <a:pt x="359002" y="25411"/>
                  </a:lnTo>
                  <a:lnTo>
                    <a:pt x="408815" y="21017"/>
                  </a:lnTo>
                  <a:lnTo>
                    <a:pt x="458608" y="17039"/>
                  </a:lnTo>
                  <a:lnTo>
                    <a:pt x="508380" y="13479"/>
                  </a:lnTo>
                  <a:lnTo>
                    <a:pt x="558131" y="10335"/>
                  </a:lnTo>
                  <a:lnTo>
                    <a:pt x="607861" y="7608"/>
                  </a:lnTo>
                  <a:lnTo>
                    <a:pt x="657570" y="5297"/>
                  </a:lnTo>
                  <a:lnTo>
                    <a:pt x="707259" y="3404"/>
                  </a:lnTo>
                  <a:lnTo>
                    <a:pt x="756927" y="1928"/>
                  </a:lnTo>
                  <a:lnTo>
                    <a:pt x="806574" y="868"/>
                  </a:lnTo>
                  <a:lnTo>
                    <a:pt x="856200" y="225"/>
                  </a:lnTo>
                  <a:lnTo>
                    <a:pt x="905805" y="0"/>
                  </a:lnTo>
                  <a:lnTo>
                    <a:pt x="955390" y="191"/>
                  </a:lnTo>
                  <a:lnTo>
                    <a:pt x="1004954" y="798"/>
                  </a:lnTo>
                  <a:lnTo>
                    <a:pt x="1054497" y="1823"/>
                  </a:lnTo>
                  <a:lnTo>
                    <a:pt x="1104019" y="3265"/>
                  </a:lnTo>
                  <a:lnTo>
                    <a:pt x="1153521" y="5123"/>
                  </a:lnTo>
                  <a:lnTo>
                    <a:pt x="1203001" y="7399"/>
                  </a:lnTo>
                  <a:lnTo>
                    <a:pt x="1252461" y="10091"/>
                  </a:lnTo>
                  <a:lnTo>
                    <a:pt x="1301900" y="13200"/>
                  </a:lnTo>
                  <a:lnTo>
                    <a:pt x="1351318" y="16726"/>
                  </a:lnTo>
                  <a:lnTo>
                    <a:pt x="1400715" y="20669"/>
                  </a:lnTo>
                  <a:lnTo>
                    <a:pt x="1450092" y="25028"/>
                  </a:lnTo>
                  <a:lnTo>
                    <a:pt x="1499448" y="29805"/>
                  </a:lnTo>
                  <a:lnTo>
                    <a:pt x="1548783" y="34998"/>
                  </a:lnTo>
                  <a:lnTo>
                    <a:pt x="1598097" y="40609"/>
                  </a:lnTo>
                  <a:lnTo>
                    <a:pt x="1647390" y="46636"/>
                  </a:lnTo>
                  <a:lnTo>
                    <a:pt x="1696663" y="53080"/>
                  </a:lnTo>
                  <a:lnTo>
                    <a:pt x="1745914" y="59941"/>
                  </a:lnTo>
                  <a:lnTo>
                    <a:pt x="1795145" y="67218"/>
                  </a:lnTo>
                  <a:lnTo>
                    <a:pt x="1844355" y="74913"/>
                  </a:lnTo>
                  <a:lnTo>
                    <a:pt x="1893544" y="83025"/>
                  </a:lnTo>
                  <a:lnTo>
                    <a:pt x="1942713" y="91553"/>
                  </a:lnTo>
                  <a:lnTo>
                    <a:pt x="1991860" y="100498"/>
                  </a:lnTo>
                  <a:lnTo>
                    <a:pt x="2040987" y="109860"/>
                  </a:lnTo>
                  <a:lnTo>
                    <a:pt x="2090093" y="119639"/>
                  </a:lnTo>
                  <a:lnTo>
                    <a:pt x="2139178" y="129835"/>
                  </a:lnTo>
                  <a:lnTo>
                    <a:pt x="2188242" y="140448"/>
                  </a:lnTo>
                  <a:lnTo>
                    <a:pt x="2237286" y="151477"/>
                  </a:lnTo>
                  <a:lnTo>
                    <a:pt x="2286309" y="162924"/>
                  </a:lnTo>
                  <a:lnTo>
                    <a:pt x="2335310" y="174787"/>
                  </a:lnTo>
                  <a:lnTo>
                    <a:pt x="2384291" y="187067"/>
                  </a:lnTo>
                  <a:lnTo>
                    <a:pt x="2433252" y="199764"/>
                  </a:lnTo>
                  <a:lnTo>
                    <a:pt x="2482191" y="212878"/>
                  </a:lnTo>
                  <a:lnTo>
                    <a:pt x="2531110" y="226409"/>
                  </a:lnTo>
                  <a:lnTo>
                    <a:pt x="2580007" y="240357"/>
                  </a:lnTo>
                  <a:lnTo>
                    <a:pt x="2628884" y="254721"/>
                  </a:lnTo>
                  <a:lnTo>
                    <a:pt x="2677740" y="269503"/>
                  </a:lnTo>
                  <a:lnTo>
                    <a:pt x="2726575" y="284701"/>
                  </a:lnTo>
                  <a:lnTo>
                    <a:pt x="2775390" y="300316"/>
                  </a:lnTo>
                  <a:lnTo>
                    <a:pt x="2824183" y="316348"/>
                  </a:lnTo>
                  <a:lnTo>
                    <a:pt x="2872956" y="332797"/>
                  </a:lnTo>
                  <a:lnTo>
                    <a:pt x="2921708" y="349663"/>
                  </a:lnTo>
                  <a:lnTo>
                    <a:pt x="2970439" y="366946"/>
                  </a:lnTo>
                  <a:lnTo>
                    <a:pt x="3019149" y="384645"/>
                  </a:lnTo>
                  <a:lnTo>
                    <a:pt x="3067839" y="402762"/>
                  </a:lnTo>
                  <a:lnTo>
                    <a:pt x="3116507" y="421295"/>
                  </a:lnTo>
                  <a:lnTo>
                    <a:pt x="3165155" y="440245"/>
                  </a:lnTo>
                  <a:lnTo>
                    <a:pt x="3174314" y="443925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476013" y="5853475"/>
              <a:ext cx="3336925" cy="463550"/>
            </a:xfrm>
            <a:custGeom>
              <a:avLst/>
              <a:gdLst/>
              <a:ahLst/>
              <a:cxnLst/>
              <a:rect l="l" t="t" r="r" b="b"/>
              <a:pathLst>
                <a:path w="3336925" h="463550">
                  <a:moveTo>
                    <a:pt x="100761" y="93459"/>
                  </a:moveTo>
                  <a:lnTo>
                    <a:pt x="85991" y="0"/>
                  </a:lnTo>
                  <a:lnTo>
                    <a:pt x="0" y="61506"/>
                  </a:lnTo>
                  <a:lnTo>
                    <a:pt x="100761" y="93459"/>
                  </a:lnTo>
                  <a:close/>
                </a:path>
                <a:path w="3336925" h="463550">
                  <a:moveTo>
                    <a:pt x="3336556" y="454393"/>
                  </a:moveTo>
                  <a:lnTo>
                    <a:pt x="3266440" y="375234"/>
                  </a:lnTo>
                  <a:lnTo>
                    <a:pt x="3231223" y="463042"/>
                  </a:lnTo>
                  <a:lnTo>
                    <a:pt x="3336556" y="4543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3641446" y="4951042"/>
              <a:ext cx="0" cy="438150"/>
            </a:xfrm>
            <a:custGeom>
              <a:avLst/>
              <a:gdLst/>
              <a:ahLst/>
              <a:cxnLst/>
              <a:rect l="l" t="t" r="r" b="b"/>
              <a:pathLst>
                <a:path w="0" h="438150">
                  <a:moveTo>
                    <a:pt x="0" y="437594"/>
                  </a:moveTo>
                  <a:lnTo>
                    <a:pt x="0" y="9855"/>
                  </a:lnTo>
                  <a:lnTo>
                    <a:pt x="0" y="0"/>
                  </a:lnTo>
                </a:path>
              </a:pathLst>
            </a:custGeom>
            <a:ln w="19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594178" y="4866282"/>
              <a:ext cx="94615" cy="94615"/>
            </a:xfrm>
            <a:custGeom>
              <a:avLst/>
              <a:gdLst/>
              <a:ahLst/>
              <a:cxnLst/>
              <a:rect l="l" t="t" r="r" b="b"/>
              <a:pathLst>
                <a:path w="94614" h="94614">
                  <a:moveTo>
                    <a:pt x="47268" y="0"/>
                  </a:moveTo>
                  <a:lnTo>
                    <a:pt x="0" y="94615"/>
                  </a:lnTo>
                  <a:lnTo>
                    <a:pt x="94536" y="94615"/>
                  </a:lnTo>
                  <a:lnTo>
                    <a:pt x="4726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700" spc="-114"/>
              <a:t>PROBLEME</a:t>
            </a:r>
            <a:r>
              <a:rPr dirty="0" sz="3700" spc="-145"/>
              <a:t> </a:t>
            </a:r>
            <a:r>
              <a:rPr dirty="0" sz="3700" spc="-35"/>
              <a:t>UND</a:t>
            </a:r>
            <a:r>
              <a:rPr dirty="0" sz="3700" spc="-155"/>
              <a:t> </a:t>
            </a:r>
            <a:r>
              <a:rPr dirty="0" sz="3700" spc="-105"/>
              <a:t>LESSONS</a:t>
            </a:r>
            <a:r>
              <a:rPr dirty="0" sz="3700" spc="-150"/>
              <a:t> </a:t>
            </a:r>
            <a:r>
              <a:rPr dirty="0" sz="3700" spc="-140"/>
              <a:t>LEARNED</a:t>
            </a:r>
            <a:endParaRPr sz="3700"/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36622"/>
            <a:ext cx="8479155" cy="5511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42900" marR="2012314" indent="-330200">
              <a:lnSpc>
                <a:spcPct val="109900"/>
              </a:lnSpc>
              <a:spcBef>
                <a:spcPts val="95"/>
              </a:spcBef>
              <a:buFont typeface="Microsoft Sans Serif"/>
              <a:buChar char="‣"/>
              <a:tabLst>
                <a:tab pos="342900" algn="l"/>
              </a:tabLst>
            </a:pPr>
            <a:r>
              <a:rPr dirty="0" sz="2350">
                <a:latin typeface="Arial"/>
                <a:cs typeface="Arial"/>
              </a:rPr>
              <a:t>Apps</a:t>
            </a:r>
            <a:r>
              <a:rPr dirty="0" sz="2350" spc="-60">
                <a:latin typeface="Arial"/>
                <a:cs typeface="Arial"/>
              </a:rPr>
              <a:t> </a:t>
            </a:r>
            <a:r>
              <a:rPr dirty="0" sz="2350" spc="-45">
                <a:latin typeface="Arial"/>
                <a:cs typeface="Arial"/>
              </a:rPr>
              <a:t>als</a:t>
            </a:r>
            <a:r>
              <a:rPr dirty="0" sz="2350" spc="-55">
                <a:latin typeface="Arial"/>
                <a:cs typeface="Arial"/>
              </a:rPr>
              <a:t> </a:t>
            </a:r>
            <a:r>
              <a:rPr dirty="0" sz="2350" spc="-40">
                <a:latin typeface="Arial"/>
                <a:cs typeface="Arial"/>
              </a:rPr>
              <a:t>eigenständige</a:t>
            </a:r>
            <a:r>
              <a:rPr dirty="0" sz="2350" spc="-60">
                <a:latin typeface="Arial"/>
                <a:cs typeface="Arial"/>
              </a:rPr>
              <a:t> Reimplementierung</a:t>
            </a:r>
            <a:r>
              <a:rPr dirty="0" sz="2350" spc="-55">
                <a:latin typeface="Arial"/>
                <a:cs typeface="Arial"/>
              </a:rPr>
              <a:t> </a:t>
            </a:r>
            <a:r>
              <a:rPr dirty="0" sz="2350" spc="-25">
                <a:latin typeface="Arial"/>
                <a:cs typeface="Arial"/>
              </a:rPr>
              <a:t>des Onkopedia</a:t>
            </a:r>
            <a:r>
              <a:rPr dirty="0" sz="2350" spc="-120">
                <a:latin typeface="Arial"/>
                <a:cs typeface="Arial"/>
              </a:rPr>
              <a:t> </a:t>
            </a:r>
            <a:r>
              <a:rPr dirty="0" sz="2350" spc="-25">
                <a:latin typeface="Arial"/>
                <a:cs typeface="Arial"/>
              </a:rPr>
              <a:t>UIs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0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900" marR="890905" indent="-330200">
              <a:lnSpc>
                <a:spcPct val="106400"/>
              </a:lnSpc>
              <a:buFont typeface="Microsoft Sans Serif"/>
              <a:buChar char="‣"/>
              <a:tabLst>
                <a:tab pos="342900" algn="l"/>
              </a:tabLst>
            </a:pPr>
            <a:r>
              <a:rPr dirty="0" sz="2350" spc="-60">
                <a:latin typeface="Arial"/>
                <a:cs typeface="Arial"/>
              </a:rPr>
              <a:t>Welche</a:t>
            </a:r>
            <a:r>
              <a:rPr dirty="0" sz="2350" spc="-80">
                <a:latin typeface="Arial"/>
                <a:cs typeface="Arial"/>
              </a:rPr>
              <a:t> </a:t>
            </a:r>
            <a:r>
              <a:rPr dirty="0" sz="2350" spc="-65">
                <a:latin typeface="Arial"/>
                <a:cs typeface="Arial"/>
              </a:rPr>
              <a:t>Features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und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welche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35">
                <a:latin typeface="Arial"/>
                <a:cs typeface="Arial"/>
              </a:rPr>
              <a:t>Änderungswünsche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haben </a:t>
            </a:r>
            <a:r>
              <a:rPr dirty="0" sz="2350" spc="-45">
                <a:latin typeface="Arial"/>
                <a:cs typeface="Arial"/>
              </a:rPr>
              <a:t>Auswirkungen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auf</a:t>
            </a:r>
            <a:r>
              <a:rPr dirty="0" sz="2350" spc="-7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App</a:t>
            </a:r>
            <a:r>
              <a:rPr dirty="0" sz="2350" spc="-7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und/oder</a:t>
            </a:r>
            <a:r>
              <a:rPr dirty="0" sz="2350" spc="-70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Web?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35">
                <a:latin typeface="Arial"/>
                <a:cs typeface="Arial"/>
              </a:rPr>
              <a:t>Abhängigkeit/Unabhängigkeit</a:t>
            </a:r>
            <a:r>
              <a:rPr dirty="0" sz="2350" spc="-7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von</a:t>
            </a:r>
            <a:r>
              <a:rPr dirty="0" sz="2350" spc="-65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Web</a:t>
            </a:r>
            <a:r>
              <a:rPr dirty="0" sz="2350" spc="-6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und</a:t>
            </a:r>
            <a:r>
              <a:rPr dirty="0" sz="2350" spc="-7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App</a:t>
            </a:r>
            <a:r>
              <a:rPr dirty="0" sz="2350" spc="-6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Releases?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0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85">
                <a:latin typeface="Arial"/>
                <a:cs typeface="Arial"/>
              </a:rPr>
              <a:t>Testing</a:t>
            </a:r>
            <a:r>
              <a:rPr dirty="0" sz="2350" spc="-80">
                <a:latin typeface="Arial"/>
                <a:cs typeface="Arial"/>
              </a:rPr>
              <a:t> </a:t>
            </a:r>
            <a:r>
              <a:rPr dirty="0" sz="2350" spc="-40">
                <a:latin typeface="Arial"/>
                <a:cs typeface="Arial"/>
              </a:rPr>
              <a:t>ähnlich</a:t>
            </a:r>
            <a:r>
              <a:rPr dirty="0" sz="2350" spc="-120">
                <a:latin typeface="Arial"/>
                <a:cs typeface="Arial"/>
              </a:rPr>
              <a:t> </a:t>
            </a:r>
            <a:r>
              <a:rPr dirty="0" sz="2350" spc="-25">
                <a:latin typeface="Arial"/>
                <a:cs typeface="Arial"/>
              </a:rPr>
              <a:t>aufwendig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wie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 spc="-20">
                <a:latin typeface="Arial"/>
                <a:cs typeface="Arial"/>
              </a:rPr>
              <a:t>Web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Tests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75"/>
              </a:spcBef>
              <a:buFont typeface="Microsoft Sans Serif"/>
              <a:buChar char="‣"/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spcBef>
                <a:spcPts val="5"/>
              </a:spcBef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20">
                <a:latin typeface="Arial"/>
                <a:cs typeface="Arial"/>
              </a:rPr>
              <a:t>Android</a:t>
            </a:r>
            <a:r>
              <a:rPr dirty="0" sz="2350" spc="-105">
                <a:latin typeface="Arial"/>
                <a:cs typeface="Arial"/>
              </a:rPr>
              <a:t> </a:t>
            </a:r>
            <a:r>
              <a:rPr dirty="0" sz="2350" spc="-85">
                <a:latin typeface="Arial"/>
                <a:cs typeface="Arial"/>
              </a:rPr>
              <a:t>Testing</a:t>
            </a:r>
            <a:r>
              <a:rPr dirty="0" sz="2350" spc="-7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vs.</a:t>
            </a:r>
            <a:r>
              <a:rPr dirty="0" sz="2350" spc="-90">
                <a:latin typeface="Arial"/>
                <a:cs typeface="Arial"/>
              </a:rPr>
              <a:t> </a:t>
            </a:r>
            <a:r>
              <a:rPr dirty="0" sz="2350" spc="-65">
                <a:latin typeface="Arial"/>
                <a:cs typeface="Arial"/>
              </a:rPr>
              <a:t>iOS</a:t>
            </a:r>
            <a:r>
              <a:rPr dirty="0" sz="2350" spc="-9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Testflight</a:t>
            </a:r>
            <a:endParaRPr sz="2350">
              <a:latin typeface="Arial"/>
              <a:cs typeface="Arial"/>
            </a:endParaRPr>
          </a:p>
          <a:p>
            <a:pPr marL="342900">
              <a:lnSpc>
                <a:spcPct val="100000"/>
              </a:lnSpc>
              <a:spcBef>
                <a:spcPts val="280"/>
              </a:spcBef>
            </a:pPr>
            <a:r>
              <a:rPr dirty="0" sz="2350" spc="-130">
                <a:latin typeface="Arial"/>
                <a:cs typeface="Arial"/>
              </a:rPr>
              <a:t>(je</a:t>
            </a:r>
            <a:r>
              <a:rPr dirty="0" sz="2350" spc="-30">
                <a:latin typeface="Arial"/>
                <a:cs typeface="Arial"/>
              </a:rPr>
              <a:t> </a:t>
            </a:r>
            <a:r>
              <a:rPr dirty="0" sz="2350" spc="-95">
                <a:latin typeface="Arial"/>
                <a:cs typeface="Arial"/>
              </a:rPr>
              <a:t>Release</a:t>
            </a:r>
            <a:r>
              <a:rPr dirty="0" sz="2350" spc="-70">
                <a:latin typeface="Arial"/>
                <a:cs typeface="Arial"/>
              </a:rPr>
              <a:t> </a:t>
            </a:r>
            <a:r>
              <a:rPr dirty="0" sz="2350" spc="-40">
                <a:latin typeface="Arial"/>
                <a:cs typeface="Arial"/>
              </a:rPr>
              <a:t>muß</a:t>
            </a:r>
            <a:r>
              <a:rPr dirty="0" sz="2350" spc="-12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durch</a:t>
            </a:r>
            <a:r>
              <a:rPr dirty="0" sz="2350" spc="-114">
                <a:latin typeface="Arial"/>
                <a:cs typeface="Arial"/>
              </a:rPr>
              <a:t> </a:t>
            </a:r>
            <a:r>
              <a:rPr dirty="0" sz="2350" spc="-60">
                <a:latin typeface="Arial"/>
                <a:cs typeface="Arial"/>
              </a:rPr>
              <a:t>Reviewprozess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bei</a:t>
            </a:r>
            <a:r>
              <a:rPr dirty="0" sz="2350" spc="-85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Apple)</a:t>
            </a:r>
            <a:endParaRPr sz="23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2350">
              <a:latin typeface="Arial"/>
              <a:cs typeface="Arial"/>
            </a:endParaRPr>
          </a:p>
          <a:p>
            <a:pPr marL="342265" indent="-329565">
              <a:lnSpc>
                <a:spcPct val="100000"/>
              </a:lnSpc>
              <a:buFont typeface="Microsoft Sans Serif"/>
              <a:buChar char="‣"/>
              <a:tabLst>
                <a:tab pos="342265" algn="l"/>
              </a:tabLst>
            </a:pPr>
            <a:r>
              <a:rPr dirty="0" sz="2350" spc="-40">
                <a:latin typeface="Arial"/>
                <a:cs typeface="Arial"/>
              </a:rPr>
              <a:t>Probleme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mit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 spc="-25">
                <a:latin typeface="Arial"/>
                <a:cs typeface="Arial"/>
              </a:rPr>
              <a:t>Onkopedia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 spc="-25">
                <a:latin typeface="Arial"/>
                <a:cs typeface="Arial"/>
              </a:rPr>
              <a:t>Subskription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>
                <a:latin typeface="Arial"/>
                <a:cs typeface="Arial"/>
              </a:rPr>
              <a:t>im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 spc="-10">
                <a:latin typeface="Arial"/>
                <a:cs typeface="Arial"/>
              </a:rPr>
              <a:t>Apple</a:t>
            </a:r>
            <a:r>
              <a:rPr dirty="0" sz="2350" spc="-100">
                <a:latin typeface="Arial"/>
                <a:cs typeface="Arial"/>
              </a:rPr>
              <a:t> </a:t>
            </a:r>
            <a:r>
              <a:rPr dirty="0" sz="2350" spc="-45">
                <a:latin typeface="Arial"/>
                <a:cs typeface="Arial"/>
              </a:rPr>
              <a:t>Reviewprozess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8100" y="2775605"/>
            <a:ext cx="5542915" cy="171703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43000" marR="5080" indent="-1130300">
              <a:lnSpc>
                <a:spcPts val="6800"/>
              </a:lnSpc>
            </a:pPr>
            <a:r>
              <a:rPr dirty="0" sz="5400" spc="-180"/>
              <a:t>Responsive</a:t>
            </a:r>
            <a:r>
              <a:rPr dirty="0" sz="5400" spc="-170"/>
              <a:t> </a:t>
            </a:r>
            <a:r>
              <a:rPr dirty="0" sz="5400" spc="-280"/>
              <a:t>Theme </a:t>
            </a:r>
            <a:r>
              <a:rPr dirty="0" sz="5400" spc="-85"/>
              <a:t>Umsetzung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95"/>
              <a:t>REPONSIVE</a:t>
            </a:r>
            <a:r>
              <a:rPr dirty="0" spc="-75"/>
              <a:t> </a:t>
            </a:r>
            <a:r>
              <a:rPr dirty="0" spc="-135"/>
              <a:t>THEME</a:t>
            </a:r>
            <a:r>
              <a:rPr dirty="0" spc="-90"/>
              <a:t> </a:t>
            </a:r>
            <a:r>
              <a:rPr dirty="0" spc="-105"/>
              <a:t>UMSETZUNG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  <p:sp>
        <p:nvSpPr>
          <p:cNvPr id="3" name="object 3" descr=""/>
          <p:cNvSpPr txBox="1"/>
          <p:nvPr/>
        </p:nvSpPr>
        <p:spPr>
          <a:xfrm>
            <a:off x="1117600" y="1593116"/>
            <a:ext cx="8441055" cy="547751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20">
                <a:latin typeface="Arial"/>
                <a:cs typeface="Arial"/>
              </a:rPr>
              <a:t>klassisch:</a:t>
            </a:r>
            <a:r>
              <a:rPr dirty="0" sz="2450" spc="-30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Plone</a:t>
            </a:r>
            <a:r>
              <a:rPr dirty="0" sz="2450" spc="-2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5.2,</a:t>
            </a:r>
            <a:r>
              <a:rPr dirty="0" sz="2450" spc="-2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Bootstrap</a:t>
            </a:r>
            <a:r>
              <a:rPr dirty="0" sz="2450" spc="-2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3.4.1,</a:t>
            </a:r>
            <a:r>
              <a:rPr dirty="0" sz="2450" spc="-3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Diazo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45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10">
                <a:latin typeface="Arial"/>
                <a:cs typeface="Arial"/>
              </a:rPr>
              <a:t>Mischung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aus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alten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und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neuen</a:t>
            </a:r>
            <a:r>
              <a:rPr dirty="0" sz="2450" spc="-114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Templates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 spc="-40">
                <a:latin typeface="Arial"/>
                <a:cs typeface="Arial"/>
              </a:rPr>
              <a:t>diverse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angepasste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Plone</a:t>
            </a:r>
            <a:r>
              <a:rPr dirty="0" sz="2450" spc="-85">
                <a:latin typeface="Arial"/>
                <a:cs typeface="Arial"/>
              </a:rPr>
              <a:t> </a:t>
            </a:r>
            <a:r>
              <a:rPr dirty="0" sz="2450" spc="-70">
                <a:latin typeface="Arial"/>
                <a:cs typeface="Arial"/>
              </a:rPr>
              <a:t>Templates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(z3c.jbot)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4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Microsoft Sans Serif"/>
              <a:buChar char="‣"/>
              <a:tabLst>
                <a:tab pos="354965" algn="l"/>
              </a:tabLst>
            </a:pPr>
            <a:r>
              <a:rPr dirty="0" sz="2450">
                <a:latin typeface="Arial"/>
                <a:cs typeface="Arial"/>
              </a:rPr>
              <a:t>„making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things</a:t>
            </a:r>
            <a:r>
              <a:rPr dirty="0" sz="2450" spc="-10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fit“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40"/>
              </a:spcBef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spcBef>
                <a:spcPts val="5"/>
              </a:spcBef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35">
                <a:latin typeface="Arial"/>
                <a:cs typeface="Arial"/>
              </a:rPr>
              <a:t>Anreicherung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der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 spc="-70">
                <a:latin typeface="Arial"/>
                <a:cs typeface="Arial"/>
              </a:rPr>
              <a:t>Templates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mit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Bootstrap</a:t>
            </a:r>
            <a:r>
              <a:rPr dirty="0" sz="2450" spc="-55">
                <a:latin typeface="Arial"/>
                <a:cs typeface="Arial"/>
              </a:rPr>
              <a:t> </a:t>
            </a:r>
            <a:r>
              <a:rPr dirty="0" sz="2450" spc="-20">
                <a:latin typeface="Arial"/>
                <a:cs typeface="Arial"/>
              </a:rPr>
              <a:t>CSS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Klassen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840"/>
              </a:spcBef>
              <a:buClr>
                <a:srgbClr val="929292"/>
              </a:buClr>
              <a:buFont typeface="Microsoft Sans Serif"/>
              <a:buChar char="‣"/>
            </a:pPr>
            <a:endParaRPr sz="2450">
              <a:latin typeface="Arial"/>
              <a:cs typeface="Arial"/>
            </a:endParaR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 spc="-10">
                <a:latin typeface="Arial"/>
                <a:cs typeface="Arial"/>
              </a:rPr>
              <a:t>HTML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passend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machen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mit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Diazo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60">
                <a:latin typeface="Arial"/>
                <a:cs typeface="Arial"/>
              </a:rPr>
              <a:t>Rules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und/oder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jQuery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90"/>
              </a:spcBef>
            </a:pPr>
            <a:endParaRPr sz="2450">
              <a:latin typeface="Arial"/>
              <a:cs typeface="Arial"/>
            </a:endParaRPr>
          </a:p>
          <a:p>
            <a:pPr algn="ctr" marL="7620">
              <a:lnSpc>
                <a:spcPct val="100000"/>
              </a:lnSpc>
              <a:spcBef>
                <a:spcPts val="5"/>
              </a:spcBef>
            </a:pPr>
            <a:r>
              <a:rPr dirty="0" sz="2700" b="1">
                <a:latin typeface="Arial"/>
                <a:cs typeface="Arial"/>
              </a:rPr>
              <a:t>NIE</a:t>
            </a:r>
            <a:r>
              <a:rPr dirty="0" sz="2700" spc="15" b="1">
                <a:latin typeface="Arial"/>
                <a:cs typeface="Arial"/>
              </a:rPr>
              <a:t> </a:t>
            </a:r>
            <a:r>
              <a:rPr dirty="0" sz="2700" b="1">
                <a:latin typeface="Arial"/>
                <a:cs typeface="Arial"/>
              </a:rPr>
              <a:t>WIEDER</a:t>
            </a:r>
            <a:r>
              <a:rPr dirty="0" sz="2700" spc="15" b="1">
                <a:latin typeface="Arial"/>
                <a:cs typeface="Arial"/>
              </a:rPr>
              <a:t> </a:t>
            </a:r>
            <a:r>
              <a:rPr dirty="0" sz="2700" b="1">
                <a:latin typeface="Arial Narrow"/>
                <a:cs typeface="Arial Narrow"/>
              </a:rPr>
              <a:t>→</a:t>
            </a:r>
            <a:r>
              <a:rPr dirty="0" sz="2700" spc="150" b="1">
                <a:latin typeface="Arial Narrow"/>
                <a:cs typeface="Arial Narrow"/>
              </a:rPr>
              <a:t> </a:t>
            </a:r>
            <a:r>
              <a:rPr dirty="0" sz="2700" spc="-10" b="1">
                <a:latin typeface="Arial"/>
                <a:cs typeface="Arial"/>
              </a:rPr>
              <a:t>HEADLESS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6600" y="3220105"/>
            <a:ext cx="6671945" cy="8534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400" spc="-195"/>
              <a:t>Zukunft</a:t>
            </a:r>
            <a:r>
              <a:rPr dirty="0" sz="5400" spc="-180"/>
              <a:t> </a:t>
            </a:r>
            <a:r>
              <a:rPr dirty="0" sz="5400" spc="-120"/>
              <a:t>von</a:t>
            </a:r>
            <a:r>
              <a:rPr dirty="0" sz="5400" spc="-220"/>
              <a:t> </a:t>
            </a:r>
            <a:r>
              <a:rPr dirty="0" sz="5400" spc="-150"/>
              <a:t>Onkopedia</a:t>
            </a:r>
            <a:endParaRPr sz="5400"/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70"/>
              <a:t>AUSBLICK</a:t>
            </a:r>
            <a:r>
              <a:rPr dirty="0" spc="-85"/>
              <a:t> </a:t>
            </a:r>
            <a:r>
              <a:rPr dirty="0" spc="-145"/>
              <a:t>ONKOPEDIA</a:t>
            </a:r>
            <a:r>
              <a:rPr dirty="0" spc="-85"/>
              <a:t> </a:t>
            </a:r>
            <a:r>
              <a:rPr dirty="0"/>
              <a:t>5.0</a:t>
            </a:r>
            <a:r>
              <a:rPr dirty="0" spc="-85"/>
              <a:t> </a:t>
            </a:r>
            <a:r>
              <a:rPr dirty="0" spc="-60"/>
              <a:t>(2020)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"/>
              </a:spcBef>
              <a:buFont typeface="Microsoft Sans Serif"/>
              <a:buChar char="‣"/>
              <a:tabLst>
                <a:tab pos="354965" algn="l"/>
              </a:tabLst>
            </a:pPr>
            <a:r>
              <a:rPr dirty="0" spc="-10"/>
              <a:t>technische</a:t>
            </a:r>
            <a:r>
              <a:rPr dirty="0" spc="-130"/>
              <a:t> </a:t>
            </a:r>
            <a:r>
              <a:rPr dirty="0" spc="-10"/>
              <a:t>Planung</a:t>
            </a:r>
          </a:p>
          <a:p>
            <a:pPr>
              <a:lnSpc>
                <a:spcPct val="100000"/>
              </a:lnSpc>
              <a:spcBef>
                <a:spcPts val="745"/>
              </a:spcBef>
              <a:buFont typeface="Microsoft Sans Serif"/>
              <a:buChar char="‣"/>
            </a:p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>
                <a:latin typeface="Arial"/>
                <a:cs typeface="Arial"/>
              </a:rPr>
              <a:t>mehr</a:t>
            </a:r>
            <a:r>
              <a:rPr dirty="0" sz="2450" spc="-110">
                <a:latin typeface="Arial"/>
                <a:cs typeface="Arial"/>
              </a:rPr>
              <a:t> </a:t>
            </a:r>
            <a:r>
              <a:rPr dirty="0" sz="2450" spc="-35">
                <a:latin typeface="Arial"/>
                <a:cs typeface="Arial"/>
              </a:rPr>
              <a:t>client-</a:t>
            </a:r>
            <a:r>
              <a:rPr dirty="0" sz="2450" spc="-10">
                <a:latin typeface="Arial"/>
                <a:cs typeface="Arial"/>
              </a:rPr>
              <a:t>seitige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40">
                <a:latin typeface="Arial"/>
                <a:cs typeface="Arial"/>
              </a:rPr>
              <a:t>Funktionalitäten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45">
                <a:latin typeface="Arial"/>
                <a:cs typeface="Arial"/>
              </a:rPr>
              <a:t>via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125">
                <a:latin typeface="Arial"/>
                <a:cs typeface="Arial"/>
              </a:rPr>
              <a:t>REST</a:t>
            </a:r>
            <a:r>
              <a:rPr dirty="0" sz="2450" spc="-45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API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840"/>
              </a:spcBef>
              <a:buClr>
                <a:srgbClr val="929292"/>
              </a:buClr>
              <a:buFont typeface="Microsoft Sans Serif"/>
              <a:buChar char="‣"/>
            </a:pPr>
          </a:p>
          <a:p>
            <a:pPr lvl="1" marL="697865" indent="-342265">
              <a:lnSpc>
                <a:spcPct val="1000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7865" algn="l"/>
              </a:tabLst>
            </a:pPr>
            <a:r>
              <a:rPr dirty="0" sz="2450">
                <a:latin typeface="Arial"/>
                <a:cs typeface="Arial"/>
              </a:rPr>
              <a:t>Code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Sharing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 spc="-25">
                <a:latin typeface="Arial"/>
                <a:cs typeface="Arial"/>
              </a:rPr>
              <a:t>zwischen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App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und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Web</a:t>
            </a:r>
            <a:r>
              <a:rPr dirty="0" sz="2450" spc="-6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Version?</a:t>
            </a:r>
            <a:endParaRPr sz="245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484"/>
              </a:spcBef>
              <a:buClr>
                <a:srgbClr val="929292"/>
              </a:buClr>
              <a:buFont typeface="Microsoft Sans Serif"/>
              <a:buChar char="‣"/>
            </a:pPr>
          </a:p>
          <a:p>
            <a:pPr lvl="1" marL="698500" marR="581660" indent="-342900">
              <a:lnSpc>
                <a:spcPct val="112200"/>
              </a:lnSpc>
              <a:buClr>
                <a:srgbClr val="929292"/>
              </a:buClr>
              <a:buSzPct val="89795"/>
              <a:buFont typeface="Microsoft Sans Serif"/>
              <a:buChar char="‣"/>
              <a:tabLst>
                <a:tab pos="698500" algn="l"/>
              </a:tabLst>
            </a:pPr>
            <a:r>
              <a:rPr dirty="0" sz="2450" spc="-40">
                <a:latin typeface="Arial"/>
                <a:cs typeface="Arial"/>
              </a:rPr>
              <a:t>Verwendung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standardisierter</a:t>
            </a:r>
            <a:r>
              <a:rPr dirty="0" sz="2450" spc="-90">
                <a:latin typeface="Arial"/>
                <a:cs typeface="Arial"/>
              </a:rPr>
              <a:t> </a:t>
            </a:r>
            <a:r>
              <a:rPr dirty="0" sz="2450" spc="-10">
                <a:latin typeface="Arial"/>
                <a:cs typeface="Arial"/>
              </a:rPr>
              <a:t>Terminologien </a:t>
            </a:r>
            <a:r>
              <a:rPr dirty="0" sz="2450">
                <a:latin typeface="Arial"/>
                <a:cs typeface="Arial"/>
              </a:rPr>
              <a:t>und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Systematiken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aus</a:t>
            </a:r>
            <a:r>
              <a:rPr dirty="0" sz="2450" spc="-75">
                <a:latin typeface="Arial"/>
                <a:cs typeface="Arial"/>
              </a:rPr>
              <a:t> </a:t>
            </a:r>
            <a:r>
              <a:rPr dirty="0" sz="2450">
                <a:latin typeface="Arial"/>
                <a:cs typeface="Arial"/>
              </a:rPr>
              <a:t>der</a:t>
            </a:r>
            <a:r>
              <a:rPr dirty="0" sz="2450" spc="-70">
                <a:latin typeface="Arial"/>
                <a:cs typeface="Arial"/>
              </a:rPr>
              <a:t> </a:t>
            </a:r>
            <a:r>
              <a:rPr dirty="0" sz="2450" spc="-30">
                <a:latin typeface="Arial"/>
                <a:cs typeface="Arial"/>
              </a:rPr>
              <a:t>Medizininformatik</a:t>
            </a:r>
            <a:endParaRPr sz="2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62743" y="0"/>
            <a:ext cx="2325856" cy="38367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412413"/>
            <a:ext cx="3576954" cy="6172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pc="-135"/>
              <a:t>PROJEKT</a:t>
            </a:r>
            <a:r>
              <a:rPr dirty="0" spc="-114"/>
              <a:t> TEAM</a:t>
            </a: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0536" y="1551838"/>
            <a:ext cx="2505983" cy="166910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08222" y="1630230"/>
            <a:ext cx="2813606" cy="1455712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44651" y="5343358"/>
            <a:ext cx="3938983" cy="119254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11968" y="6049247"/>
            <a:ext cx="3451334" cy="649805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05260" y="3601733"/>
            <a:ext cx="4017764" cy="1113697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27057" y="3797358"/>
            <a:ext cx="2511102" cy="1675474"/>
          </a:xfrm>
          <a:prstGeom prst="rect">
            <a:avLst/>
          </a:prstGeom>
        </p:spPr>
      </p:pic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304800" y="0"/>
            <a:ext cx="10083800" cy="7560309"/>
          </a:xfrm>
          <a:custGeom>
            <a:avLst/>
            <a:gdLst/>
            <a:ahLst/>
            <a:cxnLst/>
            <a:rect l="l" t="t" r="r" b="b"/>
            <a:pathLst>
              <a:path w="10083800" h="7560309">
                <a:moveTo>
                  <a:pt x="10083800" y="0"/>
                </a:moveTo>
                <a:lnTo>
                  <a:pt x="0" y="0"/>
                </a:lnTo>
                <a:lnTo>
                  <a:pt x="0" y="7560000"/>
                </a:lnTo>
                <a:lnTo>
                  <a:pt x="10083800" y="7560000"/>
                </a:lnTo>
                <a:lnTo>
                  <a:pt x="10083800" y="0"/>
                </a:lnTo>
                <a:close/>
              </a:path>
            </a:pathLst>
          </a:custGeom>
          <a:solidFill>
            <a:srgbClr val="F4F5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78300" y="3220105"/>
            <a:ext cx="2329180" cy="85344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5400" spc="-310"/>
              <a:t>Fragen?</a:t>
            </a:r>
            <a:endParaRPr sz="5400"/>
          </a:p>
        </p:txBody>
      </p:sp>
      <p:sp>
        <p:nvSpPr>
          <p:cNvPr id="4" name="object 4" descr=""/>
          <p:cNvSpPr txBox="1"/>
          <p:nvPr/>
        </p:nvSpPr>
        <p:spPr>
          <a:xfrm>
            <a:off x="3708400" y="5857273"/>
            <a:ext cx="3275965" cy="552450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 indent="825500">
              <a:lnSpc>
                <a:spcPct val="102899"/>
              </a:lnSpc>
              <a:spcBef>
                <a:spcPts val="45"/>
              </a:spcBef>
            </a:pPr>
            <a:r>
              <a:rPr dirty="0" sz="1700" spc="-10">
                <a:latin typeface="Arial"/>
                <a:cs typeface="Arial"/>
                <a:hlinkClick r:id="rId2"/>
              </a:rPr>
              <a:t>www.zopyx.com</a:t>
            </a:r>
            <a:r>
              <a:rPr dirty="0" sz="1700" spc="500">
                <a:latin typeface="Arial"/>
                <a:cs typeface="Arial"/>
              </a:rPr>
              <a:t> </a:t>
            </a:r>
            <a:r>
              <a:rPr dirty="0" sz="1700">
                <a:latin typeface="Arial"/>
                <a:cs typeface="Arial"/>
              </a:rPr>
              <a:t>Andreas</a:t>
            </a:r>
            <a:r>
              <a:rPr dirty="0" sz="1700" spc="-45">
                <a:latin typeface="Arial"/>
                <a:cs typeface="Arial"/>
              </a:rPr>
              <a:t> </a:t>
            </a:r>
            <a:r>
              <a:rPr dirty="0" sz="1700">
                <a:latin typeface="Arial"/>
                <a:cs typeface="Arial"/>
              </a:rPr>
              <a:t>Jung</a:t>
            </a:r>
            <a:r>
              <a:rPr dirty="0" sz="1700" spc="-40">
                <a:latin typeface="Arial"/>
                <a:cs typeface="Arial"/>
              </a:rPr>
              <a:t> </a:t>
            </a:r>
            <a:r>
              <a:rPr dirty="0" sz="1700" spc="-10">
                <a:latin typeface="Arial"/>
                <a:cs typeface="Arial"/>
                <a:hlinkClick r:id="rId3"/>
              </a:rPr>
              <a:t>&lt;info@zopyx.com&gt;</a:t>
            </a:r>
            <a:endParaRPr sz="17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75648" y="431652"/>
            <a:ext cx="6142102" cy="218535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35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0"/>
              </a:spcBef>
            </a:pPr>
            <a:fld id="{81D60167-4931-47E6-BA6A-407CBD079E47}" type="slidenum">
              <a:rPr dirty="0" spc="-25"/>
              <a:t>15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Andreas Jung</dc:creator>
  <dc:title>Onkopedia - Plone Tagung 2020 - Dresden.key</dc:title>
  <dcterms:created xsi:type="dcterms:W3CDTF">2025-06-10T11:01:25Z</dcterms:created>
  <dcterms:modified xsi:type="dcterms:W3CDTF">2025-06-10T11:01:25Z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2020-03-09T00:00:00Z</vt:filetime>
  </property>
  <property fmtid="{D5CDD505-2E9C-101B-9397-08002B2CF9AE}" pid="3" name="Creator">
    <vt:lpwstr>Keynote</vt:lpwstr>
  </property>
  <property fmtid="{D5CDD505-2E9C-101B-9397-08002B2CF9AE}" pid="4" name="LastSaved">
    <vt:filetime>2025-06-10T00:00:00Z</vt:filetime>
  </property>
  <property fmtid="{D5CDD505-2E9C-101B-9397-08002B2CF9AE}" pid="5" name="Producer">
    <vt:lpwstr>macOS Version 10.15.3 (Build 19D76) Quartz PDFContext</vt:lpwstr>
  </property>
</Properties>
</file>