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s/slide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3004800" cy="9753600"/>
  <p:notesSz cx="130048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36675" y="685800"/>
            <a:ext cx="1033145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24379" y="2400300"/>
            <a:ext cx="8956040" cy="247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0320" marR="5080" indent="508000">
              <a:lnSpc>
                <a:spcPct val="101000"/>
              </a:lnSpc>
            </a:pPr>
            <a:r>
              <a:rPr dirty="0" spc="80"/>
              <a:t>Plone</a:t>
            </a:r>
            <a:r>
              <a:rPr dirty="0" spc="5"/>
              <a:t> </a:t>
            </a:r>
            <a:r>
              <a:rPr dirty="0" spc="170"/>
              <a:t>migrations </a:t>
            </a:r>
            <a:r>
              <a:rPr dirty="0" spc="150"/>
              <a:t>using</a:t>
            </a:r>
            <a:r>
              <a:rPr dirty="0" spc="5"/>
              <a:t> </a:t>
            </a:r>
            <a:r>
              <a:rPr dirty="0" spc="130"/>
              <a:t>plone.restapi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06900" y="7787385"/>
            <a:ext cx="4203065" cy="14757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482600" marR="486409" indent="3810">
              <a:lnSpc>
                <a:spcPct val="100499"/>
              </a:lnSpc>
              <a:spcBef>
                <a:spcPts val="110"/>
              </a:spcBef>
            </a:pPr>
            <a:r>
              <a:rPr dirty="0" sz="3150">
                <a:latin typeface="Arial"/>
                <a:cs typeface="Arial"/>
              </a:rPr>
              <a:t>Andreas</a:t>
            </a:r>
            <a:r>
              <a:rPr dirty="0" sz="3150" spc="-100">
                <a:latin typeface="Arial"/>
                <a:cs typeface="Arial"/>
              </a:rPr>
              <a:t> </a:t>
            </a:r>
            <a:r>
              <a:rPr dirty="0" sz="3150" spc="-20">
                <a:latin typeface="Arial"/>
                <a:cs typeface="Arial"/>
              </a:rPr>
              <a:t>Jung </a:t>
            </a:r>
            <a:r>
              <a:rPr dirty="0" sz="3150">
                <a:latin typeface="Arial"/>
                <a:cs typeface="Arial"/>
              </a:rPr>
              <a:t>Plone</a:t>
            </a:r>
            <a:r>
              <a:rPr dirty="0" sz="3150" spc="5">
                <a:latin typeface="Arial"/>
                <a:cs typeface="Arial"/>
              </a:rPr>
              <a:t> </a:t>
            </a:r>
            <a:r>
              <a:rPr dirty="0" sz="3150" spc="-10">
                <a:latin typeface="Arial"/>
                <a:cs typeface="Arial"/>
              </a:rPr>
              <a:t>Conference</a:t>
            </a:r>
            <a:endParaRPr sz="31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3150">
                <a:latin typeface="Arial"/>
                <a:cs typeface="Arial"/>
              </a:rPr>
              <a:t>November</a:t>
            </a:r>
            <a:r>
              <a:rPr dirty="0" sz="3150" spc="105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2018,</a:t>
            </a:r>
            <a:r>
              <a:rPr dirty="0" sz="3150" spc="120">
                <a:latin typeface="Arial"/>
                <a:cs typeface="Arial"/>
              </a:rPr>
              <a:t> </a:t>
            </a:r>
            <a:r>
              <a:rPr dirty="0" sz="3150" spc="-10">
                <a:latin typeface="Arial"/>
                <a:cs typeface="Arial"/>
              </a:rPr>
              <a:t>Tokyo</a:t>
            </a:r>
            <a:endParaRPr sz="3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dirty="0" spc="100"/>
              <a:t>Requirements</a:t>
            </a:r>
            <a:r>
              <a:rPr dirty="0" spc="-65"/>
              <a:t> </a:t>
            </a:r>
            <a:r>
              <a:rPr dirty="0"/>
              <a:t>&amp;</a:t>
            </a:r>
            <a:r>
              <a:rPr dirty="0" spc="-65"/>
              <a:t> </a:t>
            </a:r>
            <a:r>
              <a:rPr dirty="0" spc="140"/>
              <a:t>goals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65200" y="2429886"/>
            <a:ext cx="6807200" cy="6424295"/>
          </a:xfrm>
          <a:prstGeom prst="rect">
            <a:avLst/>
          </a:prstGeom>
        </p:spPr>
        <p:txBody>
          <a:bodyPr wrap="square" lIns="0" tIns="192405" rIns="0" bIns="0" rtlCol="0" vert="horz">
            <a:spAutoFit/>
          </a:bodyPr>
          <a:lstStyle/>
          <a:p>
            <a:pPr marL="380365" indent="-342265">
              <a:lnSpc>
                <a:spcPct val="100000"/>
              </a:lnSpc>
              <a:spcBef>
                <a:spcPts val="1515"/>
              </a:spcBef>
              <a:buSzPct val="144897"/>
              <a:buChar char="•"/>
              <a:tabLst>
                <a:tab pos="380365" algn="l"/>
              </a:tabLst>
            </a:pPr>
            <a:r>
              <a:rPr dirty="0" sz="2450">
                <a:latin typeface="Arial"/>
                <a:cs typeface="Arial"/>
              </a:rPr>
              <a:t>Migration</a:t>
            </a:r>
            <a:r>
              <a:rPr dirty="0" sz="2450" spc="25">
                <a:latin typeface="Arial"/>
                <a:cs typeface="Arial"/>
              </a:rPr>
              <a:t> </a:t>
            </a:r>
            <a:r>
              <a:rPr dirty="0" sz="2450" spc="50">
                <a:latin typeface="Arial"/>
                <a:cs typeface="Arial"/>
              </a:rPr>
              <a:t>of</a:t>
            </a:r>
            <a:r>
              <a:rPr dirty="0" sz="2450" spc="4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about</a:t>
            </a:r>
            <a:r>
              <a:rPr dirty="0" sz="2450" spc="4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10</a:t>
            </a:r>
            <a:r>
              <a:rPr dirty="0" sz="2450" spc="3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Plone</a:t>
            </a:r>
            <a:r>
              <a:rPr dirty="0" sz="2450" spc="4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sites</a:t>
            </a:r>
            <a:r>
              <a:rPr dirty="0" sz="2450" spc="40">
                <a:latin typeface="Arial"/>
                <a:cs typeface="Arial"/>
              </a:rPr>
              <a:t> </a:t>
            </a:r>
            <a:r>
              <a:rPr dirty="0" sz="2450" spc="70">
                <a:latin typeface="Arial"/>
                <a:cs typeface="Arial"/>
              </a:rPr>
              <a:t>to</a:t>
            </a:r>
            <a:r>
              <a:rPr dirty="0" sz="2450" spc="4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Plone</a:t>
            </a:r>
            <a:r>
              <a:rPr dirty="0" sz="2450" spc="40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5.1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lvl="1" marL="824865" indent="-342265">
              <a:lnSpc>
                <a:spcPct val="100000"/>
              </a:lnSpc>
              <a:spcBef>
                <a:spcPts val="5"/>
              </a:spcBef>
              <a:buSzPct val="144897"/>
              <a:buChar char="•"/>
              <a:tabLst>
                <a:tab pos="824865" algn="l"/>
              </a:tabLst>
            </a:pPr>
            <a:r>
              <a:rPr dirty="0" sz="2450">
                <a:latin typeface="Arial"/>
                <a:cs typeface="Arial"/>
              </a:rPr>
              <a:t>3 business </a:t>
            </a:r>
            <a:r>
              <a:rPr dirty="0" sz="2450" spc="-10">
                <a:latin typeface="Arial"/>
                <a:cs typeface="Arial"/>
              </a:rPr>
              <a:t>sites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40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lvl="1" marL="824865" indent="-342265">
              <a:lnSpc>
                <a:spcPct val="100000"/>
              </a:lnSpc>
              <a:buSzPct val="144897"/>
              <a:buChar char="•"/>
              <a:tabLst>
                <a:tab pos="824865" algn="l"/>
              </a:tabLst>
            </a:pPr>
            <a:r>
              <a:rPr dirty="0" sz="2450">
                <a:latin typeface="Arial"/>
                <a:cs typeface="Arial"/>
              </a:rPr>
              <a:t>7</a:t>
            </a:r>
            <a:r>
              <a:rPr dirty="0" sz="2450" spc="114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project</a:t>
            </a:r>
            <a:r>
              <a:rPr dirty="0" sz="2450" spc="12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sites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45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buSzPct val="144897"/>
              <a:buChar char="•"/>
              <a:tabLst>
                <a:tab pos="380365" algn="l"/>
              </a:tabLst>
            </a:pPr>
            <a:r>
              <a:rPr dirty="0" sz="2450">
                <a:latin typeface="Arial"/>
                <a:cs typeface="Arial"/>
              </a:rPr>
              <a:t>Plone</a:t>
            </a:r>
            <a:r>
              <a:rPr dirty="0" sz="2450" spc="-1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4.1</a:t>
            </a:r>
            <a:r>
              <a:rPr dirty="0" sz="2450" spc="-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-10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4.3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buSzPct val="144897"/>
              <a:buChar char="•"/>
              <a:tabLst>
                <a:tab pos="380365" algn="l"/>
              </a:tabLst>
            </a:pPr>
            <a:r>
              <a:rPr dirty="0" sz="2450">
                <a:latin typeface="Arial"/>
                <a:cs typeface="Arial"/>
              </a:rPr>
              <a:t>consistent</a:t>
            </a:r>
            <a:r>
              <a:rPr dirty="0" sz="2450" spc="9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new</a:t>
            </a:r>
            <a:r>
              <a:rPr dirty="0" sz="2450" spc="10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look</a:t>
            </a:r>
            <a:r>
              <a:rPr dirty="0" sz="2450" spc="10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&amp;</a:t>
            </a:r>
            <a:r>
              <a:rPr dirty="0" sz="2450" spc="10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feel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5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buSzPct val="144897"/>
              <a:buChar char="•"/>
              <a:tabLst>
                <a:tab pos="380365" algn="l"/>
              </a:tabLst>
            </a:pPr>
            <a:r>
              <a:rPr dirty="0" sz="2450">
                <a:latin typeface="Arial"/>
                <a:cs typeface="Arial"/>
              </a:rPr>
              <a:t>consistent</a:t>
            </a:r>
            <a:r>
              <a:rPr dirty="0" sz="2450" spc="254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common</a:t>
            </a:r>
            <a:r>
              <a:rPr dirty="0" sz="2450" spc="26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code</a:t>
            </a:r>
            <a:r>
              <a:rPr dirty="0" sz="2450" spc="254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base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marL="380365" indent="-342265">
              <a:lnSpc>
                <a:spcPts val="2920"/>
              </a:lnSpc>
              <a:buSzPct val="144897"/>
              <a:buChar char="•"/>
              <a:tabLst>
                <a:tab pos="380365" algn="l"/>
              </a:tabLst>
            </a:pPr>
            <a:r>
              <a:rPr dirty="0" sz="2450">
                <a:latin typeface="Arial"/>
                <a:cs typeface="Arial"/>
              </a:rPr>
              <a:t>reduced</a:t>
            </a:r>
            <a:r>
              <a:rPr dirty="0" sz="2450" spc="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number</a:t>
            </a:r>
            <a:r>
              <a:rPr dirty="0" sz="2450" spc="70">
                <a:latin typeface="Arial"/>
                <a:cs typeface="Arial"/>
              </a:rPr>
              <a:t> </a:t>
            </a:r>
            <a:r>
              <a:rPr dirty="0" sz="2450" spc="50">
                <a:latin typeface="Arial"/>
                <a:cs typeface="Arial"/>
              </a:rPr>
              <a:t>of</a:t>
            </a:r>
            <a:r>
              <a:rPr dirty="0" sz="2450" spc="6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dependencies</a:t>
            </a:r>
            <a:endParaRPr sz="2450">
              <a:latin typeface="Arial"/>
              <a:cs typeface="Arial"/>
            </a:endParaRPr>
          </a:p>
          <a:p>
            <a:pPr marL="381000">
              <a:lnSpc>
                <a:spcPts val="2920"/>
              </a:lnSpc>
            </a:pPr>
            <a:r>
              <a:rPr dirty="0" sz="2450">
                <a:latin typeface="Arial"/>
                <a:cs typeface="Arial"/>
              </a:rPr>
              <a:t>(old:</a:t>
            </a:r>
            <a:r>
              <a:rPr dirty="0" sz="2450" spc="5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15-20</a:t>
            </a:r>
            <a:r>
              <a:rPr dirty="0" sz="2450" spc="4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packages,</a:t>
            </a:r>
            <a:r>
              <a:rPr dirty="0" sz="2450" spc="5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new:</a:t>
            </a:r>
            <a:r>
              <a:rPr dirty="0" sz="2450" spc="5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4</a:t>
            </a:r>
            <a:r>
              <a:rPr dirty="0" sz="2450" spc="4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packages)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2450">
              <a:latin typeface="Arial"/>
              <a:cs typeface="Arial"/>
            </a:endParaRPr>
          </a:p>
          <a:p>
            <a:pPr marL="380365" indent="-342265">
              <a:lnSpc>
                <a:spcPct val="100000"/>
              </a:lnSpc>
              <a:buSzPct val="144897"/>
              <a:buChar char="•"/>
              <a:tabLst>
                <a:tab pos="380365" algn="l"/>
              </a:tabLst>
            </a:pPr>
            <a:r>
              <a:rPr dirty="0" sz="2450">
                <a:latin typeface="Arial"/>
                <a:cs typeface="Arial"/>
              </a:rPr>
              <a:t>consistent</a:t>
            </a:r>
            <a:r>
              <a:rPr dirty="0" sz="2450" spc="33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deployment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8700" y="287020"/>
            <a:ext cx="8397875" cy="2066289"/>
          </a:xfrm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901700" marR="5080" indent="-889000">
              <a:lnSpc>
                <a:spcPts val="8100"/>
              </a:lnSpc>
              <a:spcBef>
                <a:spcPts val="65"/>
              </a:spcBef>
            </a:pPr>
            <a:r>
              <a:rPr dirty="0" sz="6650"/>
              <a:t>Why</a:t>
            </a:r>
            <a:r>
              <a:rPr dirty="0" sz="6650" spc="40"/>
              <a:t> </a:t>
            </a:r>
            <a:r>
              <a:rPr dirty="0" sz="6650" spc="215"/>
              <a:t>not</a:t>
            </a:r>
            <a:r>
              <a:rPr dirty="0" sz="6650" spc="45"/>
              <a:t> </a:t>
            </a:r>
            <a:r>
              <a:rPr dirty="0" sz="6650" spc="150"/>
              <a:t>the</a:t>
            </a:r>
            <a:r>
              <a:rPr dirty="0" sz="6650" spc="45"/>
              <a:t> </a:t>
            </a:r>
            <a:r>
              <a:rPr dirty="0" sz="6650" spc="130"/>
              <a:t>standard </a:t>
            </a:r>
            <a:r>
              <a:rPr dirty="0" sz="6650" spc="65"/>
              <a:t>Plone</a:t>
            </a:r>
            <a:r>
              <a:rPr dirty="0" sz="6650" spc="10"/>
              <a:t> </a:t>
            </a:r>
            <a:r>
              <a:rPr dirty="0" sz="6650" spc="110"/>
              <a:t>migration?</a:t>
            </a:r>
            <a:endParaRPr sz="6650"/>
          </a:p>
        </p:txBody>
      </p:sp>
      <p:sp>
        <p:nvSpPr>
          <p:cNvPr id="3" name="object 3" descr=""/>
          <p:cNvSpPr txBox="1"/>
          <p:nvPr/>
        </p:nvSpPr>
        <p:spPr>
          <a:xfrm>
            <a:off x="952500" y="3229426"/>
            <a:ext cx="10730865" cy="5610860"/>
          </a:xfrm>
          <a:prstGeom prst="rect">
            <a:avLst/>
          </a:prstGeom>
        </p:spPr>
        <p:txBody>
          <a:bodyPr wrap="square" lIns="0" tIns="199390" rIns="0" bIns="0" rtlCol="0" vert="horz">
            <a:spAutoFit/>
          </a:bodyPr>
          <a:lstStyle/>
          <a:p>
            <a:pPr marL="393065" indent="-342265">
              <a:lnSpc>
                <a:spcPct val="100000"/>
              </a:lnSpc>
              <a:spcBef>
                <a:spcPts val="1570"/>
              </a:spcBef>
              <a:buSzPct val="145833"/>
              <a:buChar char="•"/>
              <a:tabLst>
                <a:tab pos="393065" algn="l"/>
              </a:tabLst>
            </a:pPr>
            <a:r>
              <a:rPr dirty="0" sz="2400" spc="-35">
                <a:latin typeface="Arial"/>
                <a:cs typeface="Arial"/>
              </a:rPr>
              <a:t>We</a:t>
            </a:r>
            <a:r>
              <a:rPr dirty="0" sz="2400" spc="8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wanted</a:t>
            </a:r>
            <a:r>
              <a:rPr dirty="0" sz="2400" spc="85">
                <a:latin typeface="Arial"/>
                <a:cs typeface="Arial"/>
              </a:rPr>
              <a:t> </a:t>
            </a:r>
            <a:r>
              <a:rPr dirty="0" sz="2400" spc="80">
                <a:latin typeface="Arial"/>
                <a:cs typeface="Arial"/>
              </a:rPr>
              <a:t>to</a:t>
            </a:r>
            <a:r>
              <a:rPr dirty="0" sz="2400" spc="9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start</a:t>
            </a:r>
            <a:r>
              <a:rPr dirty="0" sz="2400" spc="8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fresh</a:t>
            </a:r>
            <a:r>
              <a:rPr dirty="0" sz="2400" spc="85">
                <a:latin typeface="Arial"/>
                <a:cs typeface="Arial"/>
              </a:rPr>
              <a:t> </a:t>
            </a:r>
            <a:r>
              <a:rPr dirty="0" sz="2400">
                <a:latin typeface="Arial Narrow"/>
                <a:cs typeface="Arial Narrow"/>
              </a:rPr>
              <a:t>→</a:t>
            </a:r>
            <a:r>
              <a:rPr dirty="0" sz="2400" spc="210">
                <a:latin typeface="Arial Narrow"/>
                <a:cs typeface="Arial Narrow"/>
              </a:rPr>
              <a:t> </a:t>
            </a:r>
            <a:r>
              <a:rPr dirty="0" sz="2400">
                <a:latin typeface="Arial"/>
                <a:cs typeface="Arial"/>
              </a:rPr>
              <a:t>in-place</a:t>
            </a:r>
            <a:r>
              <a:rPr dirty="0" sz="2400" spc="8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migration</a:t>
            </a:r>
            <a:r>
              <a:rPr dirty="0" sz="2400" spc="90">
                <a:latin typeface="Arial"/>
                <a:cs typeface="Arial"/>
              </a:rPr>
              <a:t> </a:t>
            </a:r>
            <a:r>
              <a:rPr dirty="0" sz="2400" spc="55">
                <a:latin typeface="Arial"/>
                <a:cs typeface="Arial"/>
              </a:rPr>
              <a:t>not</a:t>
            </a:r>
            <a:r>
              <a:rPr dirty="0" sz="2400" spc="8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applicable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9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93065" indent="-342265">
              <a:lnSpc>
                <a:spcPct val="100000"/>
              </a:lnSpc>
              <a:buSzPct val="145833"/>
              <a:buChar char="•"/>
              <a:tabLst>
                <a:tab pos="393065" algn="l"/>
              </a:tabLst>
            </a:pPr>
            <a:r>
              <a:rPr dirty="0" sz="2400">
                <a:latin typeface="Arial"/>
                <a:cs typeface="Arial"/>
              </a:rPr>
              <a:t>Transmogrifier:</a:t>
            </a:r>
            <a:r>
              <a:rPr dirty="0" sz="2400" spc="30">
                <a:latin typeface="Arial"/>
                <a:cs typeface="Arial"/>
              </a:rPr>
              <a:t> </a:t>
            </a:r>
            <a:r>
              <a:rPr dirty="0" sz="2400" spc="65">
                <a:latin typeface="Arial"/>
                <a:cs typeface="Arial"/>
              </a:rPr>
              <a:t>too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much</a:t>
            </a:r>
            <a:r>
              <a:rPr dirty="0" sz="2400" spc="30">
                <a:latin typeface="Arial"/>
                <a:cs typeface="Arial"/>
              </a:rPr>
              <a:t> </a:t>
            </a:r>
            <a:r>
              <a:rPr dirty="0" sz="2400" spc="90">
                <a:latin typeface="Arial"/>
                <a:cs typeface="Arial"/>
              </a:rPr>
              <a:t>„magic“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under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30">
                <a:latin typeface="Arial"/>
                <a:cs typeface="Arial"/>
              </a:rPr>
              <a:t> hood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9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93065" indent="-342265">
              <a:lnSpc>
                <a:spcPct val="100000"/>
              </a:lnSpc>
              <a:buSzPct val="145833"/>
              <a:buChar char="•"/>
              <a:tabLst>
                <a:tab pos="393065" algn="l"/>
              </a:tabLst>
            </a:pPr>
            <a:r>
              <a:rPr dirty="0" sz="2400">
                <a:latin typeface="Arial"/>
                <a:cs typeface="Arial"/>
              </a:rPr>
              <a:t>every</a:t>
            </a:r>
            <a:r>
              <a:rPr dirty="0" sz="2400" spc="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source</a:t>
            </a:r>
            <a:r>
              <a:rPr dirty="0" sz="2400" spc="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site</a:t>
            </a:r>
            <a:r>
              <a:rPr dirty="0" sz="2400" spc="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slightly</a:t>
            </a:r>
            <a:r>
              <a:rPr dirty="0" sz="2400" spc="7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different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93700" marR="43180" indent="-342900">
              <a:lnSpc>
                <a:spcPct val="100699"/>
              </a:lnSpc>
              <a:buSzPct val="145833"/>
              <a:buChar char="•"/>
              <a:tabLst>
                <a:tab pos="393700" algn="l"/>
              </a:tabLst>
            </a:pPr>
            <a:r>
              <a:rPr dirty="0" sz="2400">
                <a:latin typeface="Arial"/>
                <a:cs typeface="Arial"/>
              </a:rPr>
              <a:t>massive</a:t>
            </a:r>
            <a:r>
              <a:rPr dirty="0" sz="2400" spc="10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consolidation</a:t>
            </a:r>
            <a:r>
              <a:rPr dirty="0" sz="2400" spc="110">
                <a:latin typeface="Arial"/>
                <a:cs typeface="Arial"/>
              </a:rPr>
              <a:t> </a:t>
            </a:r>
            <a:r>
              <a:rPr dirty="0" sz="2400" spc="50">
                <a:latin typeface="Arial"/>
                <a:cs typeface="Arial"/>
              </a:rPr>
              <a:t>of</a:t>
            </a:r>
            <a:r>
              <a:rPr dirty="0" sz="2400" spc="1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Archetypes</a:t>
            </a:r>
            <a:r>
              <a:rPr dirty="0" sz="2400" spc="105">
                <a:latin typeface="Arial"/>
                <a:cs typeface="Arial"/>
              </a:rPr>
              <a:t> </a:t>
            </a:r>
            <a:r>
              <a:rPr dirty="0" sz="2400" spc="50">
                <a:latin typeface="Arial"/>
                <a:cs typeface="Arial"/>
              </a:rPr>
              <a:t>content-</a:t>
            </a:r>
            <a:r>
              <a:rPr dirty="0" sz="2400" spc="55">
                <a:latin typeface="Arial"/>
                <a:cs typeface="Arial"/>
              </a:rPr>
              <a:t>types</a:t>
            </a:r>
            <a:r>
              <a:rPr dirty="0" sz="2400" spc="1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1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packages</a:t>
            </a:r>
            <a:r>
              <a:rPr dirty="0" sz="2400" spc="105">
                <a:latin typeface="Arial"/>
                <a:cs typeface="Arial"/>
              </a:rPr>
              <a:t> </a:t>
            </a:r>
            <a:r>
              <a:rPr dirty="0" sz="2400" spc="80">
                <a:latin typeface="Arial"/>
                <a:cs typeface="Arial"/>
              </a:rPr>
              <a:t>to</a:t>
            </a:r>
            <a:r>
              <a:rPr dirty="0" sz="2400" spc="1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</a:t>
            </a:r>
            <a:r>
              <a:rPr dirty="0" sz="2400" spc="110">
                <a:latin typeface="Arial"/>
                <a:cs typeface="Arial"/>
              </a:rPr>
              <a:t> </a:t>
            </a:r>
            <a:r>
              <a:rPr dirty="0" sz="2400" spc="-25">
                <a:latin typeface="Arial"/>
                <a:cs typeface="Arial"/>
              </a:rPr>
              <a:t>few </a:t>
            </a:r>
            <a:r>
              <a:rPr dirty="0" sz="2400">
                <a:latin typeface="Arial"/>
                <a:cs typeface="Arial"/>
              </a:rPr>
              <a:t>new</a:t>
            </a:r>
            <a:r>
              <a:rPr dirty="0" sz="2400" spc="1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Dexterity</a:t>
            </a:r>
            <a:r>
              <a:rPr dirty="0" sz="2400" spc="14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types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93065" indent="-342265">
              <a:lnSpc>
                <a:spcPct val="100000"/>
              </a:lnSpc>
              <a:buSzPct val="145833"/>
              <a:buChar char="•"/>
              <a:tabLst>
                <a:tab pos="393065" algn="l"/>
              </a:tabLst>
            </a:pPr>
            <a:r>
              <a:rPr dirty="0" sz="2400">
                <a:latin typeface="Arial"/>
                <a:cs typeface="Arial"/>
              </a:rPr>
              <a:t>individual</a:t>
            </a:r>
            <a:r>
              <a:rPr dirty="0" sz="2400" spc="2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restructuring</a:t>
            </a:r>
            <a:r>
              <a:rPr dirty="0" sz="2400" spc="21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21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consolidation</a:t>
            </a:r>
            <a:r>
              <a:rPr dirty="0" sz="2400" spc="210">
                <a:latin typeface="Arial"/>
                <a:cs typeface="Arial"/>
              </a:rPr>
              <a:t> </a:t>
            </a:r>
            <a:r>
              <a:rPr dirty="0" sz="2400" spc="50">
                <a:latin typeface="Arial"/>
                <a:cs typeface="Arial"/>
              </a:rPr>
              <a:t>of</a:t>
            </a:r>
            <a:r>
              <a:rPr dirty="0" sz="2400" spc="21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sites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9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93065" indent="-342265">
              <a:lnSpc>
                <a:spcPct val="100000"/>
              </a:lnSpc>
              <a:buSzPct val="145833"/>
              <a:buChar char="•"/>
              <a:tabLst>
                <a:tab pos="393065" algn="l"/>
              </a:tabLst>
            </a:pPr>
            <a:r>
              <a:rPr dirty="0" sz="2400">
                <a:latin typeface="Arial"/>
                <a:cs typeface="Arial"/>
              </a:rPr>
              <a:t>consolidation</a:t>
            </a:r>
            <a:r>
              <a:rPr dirty="0" sz="2400" spc="165">
                <a:latin typeface="Arial"/>
                <a:cs typeface="Arial"/>
              </a:rPr>
              <a:t> </a:t>
            </a:r>
            <a:r>
              <a:rPr dirty="0" sz="2400" spc="50">
                <a:latin typeface="Arial"/>
                <a:cs typeface="Arial"/>
              </a:rPr>
              <a:t>of</a:t>
            </a:r>
            <a:r>
              <a:rPr dirty="0" sz="2400" spc="1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security</a:t>
            </a:r>
            <a:r>
              <a:rPr dirty="0" sz="2400" spc="1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17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access</a:t>
            </a:r>
            <a:r>
              <a:rPr dirty="0" sz="2400" spc="17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management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9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93065" indent="-342265">
              <a:lnSpc>
                <a:spcPct val="100000"/>
              </a:lnSpc>
              <a:buSzPct val="145833"/>
              <a:buChar char="•"/>
              <a:tabLst>
                <a:tab pos="393065" algn="l"/>
              </a:tabLst>
            </a:pPr>
            <a:r>
              <a:rPr dirty="0" sz="2400">
                <a:latin typeface="Arial"/>
                <a:cs typeface="Arial"/>
              </a:rPr>
              <a:t>incremental</a:t>
            </a:r>
            <a:r>
              <a:rPr dirty="0" sz="2400" spc="1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1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partial</a:t>
            </a:r>
            <a:r>
              <a:rPr dirty="0" sz="2400" spc="1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site</a:t>
            </a:r>
            <a:r>
              <a:rPr dirty="0" sz="2400" spc="1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migrations</a:t>
            </a:r>
            <a:r>
              <a:rPr dirty="0" sz="2400" spc="125">
                <a:latin typeface="Arial"/>
                <a:cs typeface="Arial"/>
              </a:rPr>
              <a:t> </a:t>
            </a:r>
            <a:r>
              <a:rPr dirty="0" sz="2400" spc="-50">
                <a:latin typeface="Arial"/>
                <a:cs typeface="Arial"/>
              </a:rPr>
              <a:t>(YAML-</a:t>
            </a:r>
            <a:r>
              <a:rPr dirty="0" sz="2400" spc="50">
                <a:latin typeface="Arial"/>
                <a:cs typeface="Arial"/>
              </a:rPr>
              <a:t>based</a:t>
            </a:r>
            <a:r>
              <a:rPr dirty="0" sz="2400" spc="12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configuration)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482725">
              <a:lnSpc>
                <a:spcPct val="100000"/>
              </a:lnSpc>
              <a:spcBef>
                <a:spcPts val="100"/>
              </a:spcBef>
            </a:pPr>
            <a:r>
              <a:rPr dirty="0" spc="215"/>
              <a:t>Migration</a:t>
            </a:r>
            <a:r>
              <a:rPr dirty="0" spc="35"/>
              <a:t> </a:t>
            </a:r>
            <a:r>
              <a:rPr dirty="0" spc="185"/>
              <a:t>setup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7524750" y="5518150"/>
          <a:ext cx="4780280" cy="3114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2990"/>
                <a:gridCol w="2332990"/>
              </a:tblGrid>
              <a:tr h="1562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927100" marR="367030" indent="-558800">
                        <a:lnSpc>
                          <a:spcPct val="102299"/>
                        </a:lnSpc>
                        <a:spcBef>
                          <a:spcPts val="5"/>
                        </a:spcBef>
                      </a:pPr>
                      <a:r>
                        <a:rPr dirty="0" sz="22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Provisioning </a:t>
                      </a:r>
                      <a:r>
                        <a:rPr dirty="0" sz="220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API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102235">
                    <a:lnL w="381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2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7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334010">
                        <a:lnSpc>
                          <a:spcPct val="100000"/>
                        </a:lnSpc>
                      </a:pPr>
                      <a:r>
                        <a:rPr dirty="0" sz="22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plone.restapi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288290">
                    <a:lnL w="762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2FF"/>
                    </a:solidFill>
                  </a:tcPr>
                </a:tc>
              </a:tr>
              <a:tr h="155257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7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 marL="10795">
                        <a:lnSpc>
                          <a:spcPct val="100000"/>
                        </a:lnSpc>
                      </a:pPr>
                      <a:r>
                        <a:rPr dirty="0" sz="2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Plone</a:t>
                      </a:r>
                      <a:r>
                        <a:rPr dirty="0" sz="2200" spc="1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0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28829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00A2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8851900" y="8966200"/>
            <a:ext cx="205993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latin typeface="Arial"/>
                <a:cs typeface="Arial"/>
              </a:rPr>
              <a:t>Target</a:t>
            </a:r>
            <a:r>
              <a:rPr dirty="0" sz="2400" spc="-13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58900" y="8966200"/>
            <a:ext cx="23456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Source</a:t>
            </a:r>
            <a:r>
              <a:rPr dirty="0" sz="2400" spc="-10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systems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679450" y="5518150"/>
          <a:ext cx="4780280" cy="3114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2990"/>
                <a:gridCol w="2332990"/>
              </a:tblGrid>
              <a:tr h="1562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7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469900">
                        <a:lnSpc>
                          <a:spcPct val="100000"/>
                        </a:lnSpc>
                      </a:pPr>
                      <a:r>
                        <a:rPr dirty="0" sz="22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migrate.py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288290">
                    <a:lnL w="381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2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359410" marR="329565" indent="25400">
                        <a:lnSpc>
                          <a:spcPct val="102299"/>
                        </a:lnSpc>
                        <a:spcBef>
                          <a:spcPts val="5"/>
                        </a:spcBef>
                      </a:pPr>
                      <a:r>
                        <a:rPr dirty="0" sz="220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site-</a:t>
                      </a:r>
                      <a:r>
                        <a:rPr dirty="0" sz="220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 </a:t>
                      </a:r>
                      <a:r>
                        <a:rPr dirty="0" sz="2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YAML</a:t>
                      </a:r>
                      <a:r>
                        <a:rPr dirty="0" sz="2200" spc="-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0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config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102235">
                    <a:lnL w="762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  <a:solidFill>
                      <a:srgbClr val="00A2FF"/>
                    </a:solidFill>
                  </a:tcPr>
                </a:tc>
              </a:tr>
              <a:tr h="155257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7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2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Plone</a:t>
                      </a:r>
                      <a:r>
                        <a:rPr dirty="0" sz="2200" spc="1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20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4.1/4.3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28829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00A2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7" name="object 7" descr=""/>
          <p:cNvGrpSpPr/>
          <p:nvPr/>
        </p:nvGrpSpPr>
        <p:grpSpPr>
          <a:xfrm>
            <a:off x="2413279" y="2729781"/>
            <a:ext cx="6090920" cy="2814320"/>
            <a:chOff x="2413279" y="2729781"/>
            <a:chExt cx="6090920" cy="2814320"/>
          </a:xfrm>
        </p:grpSpPr>
        <p:sp>
          <p:nvSpPr>
            <p:cNvPr id="8" name="object 8" descr=""/>
            <p:cNvSpPr/>
            <p:nvPr/>
          </p:nvSpPr>
          <p:spPr>
            <a:xfrm>
              <a:off x="2438679" y="2755181"/>
              <a:ext cx="5972175" cy="2763520"/>
            </a:xfrm>
            <a:custGeom>
              <a:avLst/>
              <a:gdLst/>
              <a:ahLst/>
              <a:cxnLst/>
              <a:rect l="l" t="t" r="r" b="b"/>
              <a:pathLst>
                <a:path w="5972175" h="2763520">
                  <a:moveTo>
                    <a:pt x="0" y="2762970"/>
                  </a:moveTo>
                  <a:lnTo>
                    <a:pt x="41487" y="2709008"/>
                  </a:lnTo>
                  <a:lnTo>
                    <a:pt x="82857" y="2655578"/>
                  </a:lnTo>
                  <a:lnTo>
                    <a:pt x="124109" y="2602680"/>
                  </a:lnTo>
                  <a:lnTo>
                    <a:pt x="165245" y="2550314"/>
                  </a:lnTo>
                  <a:lnTo>
                    <a:pt x="206263" y="2498481"/>
                  </a:lnTo>
                  <a:lnTo>
                    <a:pt x="247164" y="2447180"/>
                  </a:lnTo>
                  <a:lnTo>
                    <a:pt x="287947" y="2396411"/>
                  </a:lnTo>
                  <a:lnTo>
                    <a:pt x="328614" y="2346174"/>
                  </a:lnTo>
                  <a:lnTo>
                    <a:pt x="369163" y="2296469"/>
                  </a:lnTo>
                  <a:lnTo>
                    <a:pt x="409595" y="2247297"/>
                  </a:lnTo>
                  <a:lnTo>
                    <a:pt x="449909" y="2198656"/>
                  </a:lnTo>
                  <a:lnTo>
                    <a:pt x="490106" y="2150548"/>
                  </a:lnTo>
                  <a:lnTo>
                    <a:pt x="530186" y="2102972"/>
                  </a:lnTo>
                  <a:lnTo>
                    <a:pt x="570149" y="2055928"/>
                  </a:lnTo>
                  <a:lnTo>
                    <a:pt x="609994" y="2009416"/>
                  </a:lnTo>
                  <a:lnTo>
                    <a:pt x="649723" y="1963436"/>
                  </a:lnTo>
                  <a:lnTo>
                    <a:pt x="689334" y="1917989"/>
                  </a:lnTo>
                  <a:lnTo>
                    <a:pt x="728827" y="1873074"/>
                  </a:lnTo>
                  <a:lnTo>
                    <a:pt x="768204" y="1828691"/>
                  </a:lnTo>
                  <a:lnTo>
                    <a:pt x="807463" y="1784840"/>
                  </a:lnTo>
                  <a:lnTo>
                    <a:pt x="846605" y="1741521"/>
                  </a:lnTo>
                  <a:lnTo>
                    <a:pt x="885629" y="1698734"/>
                  </a:lnTo>
                  <a:lnTo>
                    <a:pt x="924536" y="1656480"/>
                  </a:lnTo>
                  <a:lnTo>
                    <a:pt x="963326" y="1614757"/>
                  </a:lnTo>
                  <a:lnTo>
                    <a:pt x="1001999" y="1573567"/>
                  </a:lnTo>
                  <a:lnTo>
                    <a:pt x="1040555" y="1532909"/>
                  </a:lnTo>
                  <a:lnTo>
                    <a:pt x="1078993" y="1492783"/>
                  </a:lnTo>
                  <a:lnTo>
                    <a:pt x="1117314" y="1453190"/>
                  </a:lnTo>
                  <a:lnTo>
                    <a:pt x="1155518" y="1414128"/>
                  </a:lnTo>
                  <a:lnTo>
                    <a:pt x="1193604" y="1375599"/>
                  </a:lnTo>
                  <a:lnTo>
                    <a:pt x="1231573" y="1337601"/>
                  </a:lnTo>
                  <a:lnTo>
                    <a:pt x="1269425" y="1300136"/>
                  </a:lnTo>
                  <a:lnTo>
                    <a:pt x="1307160" y="1263204"/>
                  </a:lnTo>
                  <a:lnTo>
                    <a:pt x="1344777" y="1226803"/>
                  </a:lnTo>
                  <a:lnTo>
                    <a:pt x="1382277" y="1190934"/>
                  </a:lnTo>
                  <a:lnTo>
                    <a:pt x="1419660" y="1155598"/>
                  </a:lnTo>
                  <a:lnTo>
                    <a:pt x="1456926" y="1120794"/>
                  </a:lnTo>
                  <a:lnTo>
                    <a:pt x="1494074" y="1086521"/>
                  </a:lnTo>
                  <a:lnTo>
                    <a:pt x="1531105" y="1052782"/>
                  </a:lnTo>
                  <a:lnTo>
                    <a:pt x="1568019" y="1019574"/>
                  </a:lnTo>
                  <a:lnTo>
                    <a:pt x="1604815" y="986898"/>
                  </a:lnTo>
                  <a:lnTo>
                    <a:pt x="1641494" y="954755"/>
                  </a:lnTo>
                  <a:lnTo>
                    <a:pt x="1678056" y="923143"/>
                  </a:lnTo>
                  <a:lnTo>
                    <a:pt x="1714501" y="892064"/>
                  </a:lnTo>
                  <a:lnTo>
                    <a:pt x="1750828" y="861517"/>
                  </a:lnTo>
                  <a:lnTo>
                    <a:pt x="1787039" y="831503"/>
                  </a:lnTo>
                  <a:lnTo>
                    <a:pt x="1823132" y="802020"/>
                  </a:lnTo>
                  <a:lnTo>
                    <a:pt x="1859107" y="773069"/>
                  </a:lnTo>
                  <a:lnTo>
                    <a:pt x="1894965" y="744651"/>
                  </a:lnTo>
                  <a:lnTo>
                    <a:pt x="1930707" y="716765"/>
                  </a:lnTo>
                  <a:lnTo>
                    <a:pt x="1966330" y="689411"/>
                  </a:lnTo>
                  <a:lnTo>
                    <a:pt x="2001837" y="662589"/>
                  </a:lnTo>
                  <a:lnTo>
                    <a:pt x="2037226" y="636299"/>
                  </a:lnTo>
                  <a:lnTo>
                    <a:pt x="2072498" y="610542"/>
                  </a:lnTo>
                  <a:lnTo>
                    <a:pt x="2107653" y="585317"/>
                  </a:lnTo>
                  <a:lnTo>
                    <a:pt x="2142690" y="560623"/>
                  </a:lnTo>
                  <a:lnTo>
                    <a:pt x="2177611" y="536462"/>
                  </a:lnTo>
                  <a:lnTo>
                    <a:pt x="2212414" y="512834"/>
                  </a:lnTo>
                  <a:lnTo>
                    <a:pt x="2247099" y="489737"/>
                  </a:lnTo>
                  <a:lnTo>
                    <a:pt x="2281668" y="467172"/>
                  </a:lnTo>
                  <a:lnTo>
                    <a:pt x="2316119" y="445140"/>
                  </a:lnTo>
                  <a:lnTo>
                    <a:pt x="2350453" y="423640"/>
                  </a:lnTo>
                  <a:lnTo>
                    <a:pt x="2384669" y="402672"/>
                  </a:lnTo>
                  <a:lnTo>
                    <a:pt x="2418768" y="382236"/>
                  </a:lnTo>
                  <a:lnTo>
                    <a:pt x="2452751" y="362332"/>
                  </a:lnTo>
                  <a:lnTo>
                    <a:pt x="2486615" y="342960"/>
                  </a:lnTo>
                  <a:lnTo>
                    <a:pt x="2520363" y="324121"/>
                  </a:lnTo>
                  <a:lnTo>
                    <a:pt x="2553993" y="305814"/>
                  </a:lnTo>
                  <a:lnTo>
                    <a:pt x="2620902" y="270796"/>
                  </a:lnTo>
                  <a:lnTo>
                    <a:pt x="2687341" y="237906"/>
                  </a:lnTo>
                  <a:lnTo>
                    <a:pt x="2753312" y="207145"/>
                  </a:lnTo>
                  <a:lnTo>
                    <a:pt x="2818813" y="178513"/>
                  </a:lnTo>
                  <a:lnTo>
                    <a:pt x="2883846" y="152010"/>
                  </a:lnTo>
                  <a:lnTo>
                    <a:pt x="2948409" y="127635"/>
                  </a:lnTo>
                  <a:lnTo>
                    <a:pt x="3012504" y="105389"/>
                  </a:lnTo>
                  <a:lnTo>
                    <a:pt x="3076129" y="85271"/>
                  </a:lnTo>
                  <a:lnTo>
                    <a:pt x="3139285" y="67282"/>
                  </a:lnTo>
                  <a:lnTo>
                    <a:pt x="3201972" y="51422"/>
                  </a:lnTo>
                  <a:lnTo>
                    <a:pt x="3264190" y="37690"/>
                  </a:lnTo>
                  <a:lnTo>
                    <a:pt x="3325939" y="26087"/>
                  </a:lnTo>
                  <a:lnTo>
                    <a:pt x="3387219" y="16613"/>
                  </a:lnTo>
                  <a:lnTo>
                    <a:pt x="3448029" y="9267"/>
                  </a:lnTo>
                  <a:lnTo>
                    <a:pt x="3508371" y="4050"/>
                  </a:lnTo>
                  <a:lnTo>
                    <a:pt x="3568244" y="962"/>
                  </a:lnTo>
                  <a:lnTo>
                    <a:pt x="3627647" y="2"/>
                  </a:lnTo>
                  <a:lnTo>
                    <a:pt x="3657173" y="320"/>
                  </a:lnTo>
                  <a:lnTo>
                    <a:pt x="3715873" y="2554"/>
                  </a:lnTo>
                  <a:lnTo>
                    <a:pt x="3774104" y="6915"/>
                  </a:lnTo>
                  <a:lnTo>
                    <a:pt x="3831866" y="13406"/>
                  </a:lnTo>
                  <a:lnTo>
                    <a:pt x="3889159" y="22025"/>
                  </a:lnTo>
                  <a:lnTo>
                    <a:pt x="3945982" y="32773"/>
                  </a:lnTo>
                  <a:lnTo>
                    <a:pt x="4002337" y="45649"/>
                  </a:lnTo>
                  <a:lnTo>
                    <a:pt x="4058222" y="60654"/>
                  </a:lnTo>
                  <a:lnTo>
                    <a:pt x="4113639" y="77788"/>
                  </a:lnTo>
                  <a:lnTo>
                    <a:pt x="4168586" y="97050"/>
                  </a:lnTo>
                  <a:lnTo>
                    <a:pt x="4223064" y="118441"/>
                  </a:lnTo>
                  <a:lnTo>
                    <a:pt x="4277074" y="141961"/>
                  </a:lnTo>
                  <a:lnTo>
                    <a:pt x="4330614" y="167609"/>
                  </a:lnTo>
                  <a:lnTo>
                    <a:pt x="4383685" y="195386"/>
                  </a:lnTo>
                  <a:lnTo>
                    <a:pt x="4436287" y="225291"/>
                  </a:lnTo>
                  <a:lnTo>
                    <a:pt x="4488420" y="257326"/>
                  </a:lnTo>
                  <a:lnTo>
                    <a:pt x="4540084" y="291488"/>
                  </a:lnTo>
                  <a:lnTo>
                    <a:pt x="4591279" y="327780"/>
                  </a:lnTo>
                  <a:lnTo>
                    <a:pt x="4642004" y="366200"/>
                  </a:lnTo>
                  <a:lnTo>
                    <a:pt x="4692261" y="406749"/>
                  </a:lnTo>
                  <a:lnTo>
                    <a:pt x="4742049" y="449426"/>
                  </a:lnTo>
                  <a:lnTo>
                    <a:pt x="4791367" y="494232"/>
                  </a:lnTo>
                  <a:lnTo>
                    <a:pt x="4840217" y="541167"/>
                  </a:lnTo>
                  <a:lnTo>
                    <a:pt x="4888597" y="590230"/>
                  </a:lnTo>
                  <a:lnTo>
                    <a:pt x="4936508" y="641422"/>
                  </a:lnTo>
                  <a:lnTo>
                    <a:pt x="4983950" y="694743"/>
                  </a:lnTo>
                  <a:lnTo>
                    <a:pt x="5030924" y="750192"/>
                  </a:lnTo>
                  <a:lnTo>
                    <a:pt x="5077428" y="807770"/>
                  </a:lnTo>
                  <a:lnTo>
                    <a:pt x="5123463" y="867476"/>
                  </a:lnTo>
                  <a:lnTo>
                    <a:pt x="5146304" y="898128"/>
                  </a:lnTo>
                  <a:lnTo>
                    <a:pt x="5169029" y="929311"/>
                  </a:lnTo>
                  <a:lnTo>
                    <a:pt x="5191636" y="961027"/>
                  </a:lnTo>
                  <a:lnTo>
                    <a:pt x="5214126" y="993275"/>
                  </a:lnTo>
                  <a:lnTo>
                    <a:pt x="5236498" y="1026055"/>
                  </a:lnTo>
                  <a:lnTo>
                    <a:pt x="5258753" y="1059368"/>
                  </a:lnTo>
                  <a:lnTo>
                    <a:pt x="5280891" y="1093212"/>
                  </a:lnTo>
                  <a:lnTo>
                    <a:pt x="5302912" y="1127589"/>
                  </a:lnTo>
                  <a:lnTo>
                    <a:pt x="5324816" y="1162498"/>
                  </a:lnTo>
                  <a:lnTo>
                    <a:pt x="5346602" y="1197938"/>
                  </a:lnTo>
                  <a:lnTo>
                    <a:pt x="5368271" y="1233912"/>
                  </a:lnTo>
                  <a:lnTo>
                    <a:pt x="5389822" y="1270417"/>
                  </a:lnTo>
                  <a:lnTo>
                    <a:pt x="5411257" y="1307454"/>
                  </a:lnTo>
                  <a:lnTo>
                    <a:pt x="5432574" y="1345024"/>
                  </a:lnTo>
                  <a:lnTo>
                    <a:pt x="5453774" y="1383126"/>
                  </a:lnTo>
                  <a:lnTo>
                    <a:pt x="5474856" y="1421760"/>
                  </a:lnTo>
                  <a:lnTo>
                    <a:pt x="5495822" y="1460926"/>
                  </a:lnTo>
                  <a:lnTo>
                    <a:pt x="5516670" y="1500624"/>
                  </a:lnTo>
                  <a:lnTo>
                    <a:pt x="5537400" y="1540854"/>
                  </a:lnTo>
                  <a:lnTo>
                    <a:pt x="5558014" y="1581617"/>
                  </a:lnTo>
                  <a:lnTo>
                    <a:pt x="5578510" y="1622912"/>
                  </a:lnTo>
                  <a:lnTo>
                    <a:pt x="5598889" y="1664738"/>
                  </a:lnTo>
                  <a:lnTo>
                    <a:pt x="5619151" y="1707097"/>
                  </a:lnTo>
                  <a:lnTo>
                    <a:pt x="5639295" y="1749989"/>
                  </a:lnTo>
                  <a:lnTo>
                    <a:pt x="5659323" y="1793412"/>
                  </a:lnTo>
                  <a:lnTo>
                    <a:pt x="5679232" y="1837367"/>
                  </a:lnTo>
                  <a:lnTo>
                    <a:pt x="5699025" y="1881855"/>
                  </a:lnTo>
                  <a:lnTo>
                    <a:pt x="5718700" y="1926875"/>
                  </a:lnTo>
                  <a:lnTo>
                    <a:pt x="5738259" y="1972427"/>
                  </a:lnTo>
                  <a:lnTo>
                    <a:pt x="5757699" y="2018511"/>
                  </a:lnTo>
                  <a:lnTo>
                    <a:pt x="5777023" y="2065127"/>
                  </a:lnTo>
                  <a:lnTo>
                    <a:pt x="5796229" y="2112276"/>
                  </a:lnTo>
                  <a:lnTo>
                    <a:pt x="5815318" y="2159957"/>
                  </a:lnTo>
                  <a:lnTo>
                    <a:pt x="5834290" y="2208169"/>
                  </a:lnTo>
                  <a:lnTo>
                    <a:pt x="5853145" y="2256914"/>
                  </a:lnTo>
                  <a:lnTo>
                    <a:pt x="5871882" y="2306192"/>
                  </a:lnTo>
                  <a:lnTo>
                    <a:pt x="5890502" y="2356001"/>
                  </a:lnTo>
                  <a:lnTo>
                    <a:pt x="5909005" y="2406342"/>
                  </a:lnTo>
                  <a:lnTo>
                    <a:pt x="5927390" y="2457216"/>
                  </a:lnTo>
                  <a:lnTo>
                    <a:pt x="5945658" y="2508622"/>
                  </a:lnTo>
                  <a:lnTo>
                    <a:pt x="5963809" y="2560560"/>
                  </a:lnTo>
                  <a:lnTo>
                    <a:pt x="5971943" y="2584787"/>
                  </a:lnTo>
                </a:path>
              </a:pathLst>
            </a:custGeom>
            <a:ln w="508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301408" y="5281929"/>
              <a:ext cx="202565" cy="236220"/>
            </a:xfrm>
            <a:custGeom>
              <a:avLst/>
              <a:gdLst/>
              <a:ahLst/>
              <a:cxnLst/>
              <a:rect l="l" t="t" r="r" b="b"/>
              <a:pathLst>
                <a:path w="202565" h="236220">
                  <a:moveTo>
                    <a:pt x="202261" y="0"/>
                  </a:moveTo>
                  <a:lnTo>
                    <a:pt x="0" y="67915"/>
                  </a:lnTo>
                  <a:lnTo>
                    <a:pt x="169047" y="236220"/>
                  </a:lnTo>
                  <a:lnTo>
                    <a:pt x="2022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5626100" y="3200400"/>
            <a:ext cx="827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latin typeface="Arial"/>
                <a:cs typeface="Arial"/>
              </a:rPr>
              <a:t>HTTP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3825">
              <a:lnSpc>
                <a:spcPct val="100000"/>
              </a:lnSpc>
              <a:spcBef>
                <a:spcPts val="100"/>
              </a:spcBef>
            </a:pPr>
            <a:r>
              <a:rPr dirty="0" spc="105"/>
              <a:t>Own</a:t>
            </a:r>
            <a:r>
              <a:rPr dirty="0" spc="30"/>
              <a:t> </a:t>
            </a:r>
            <a:r>
              <a:rPr dirty="0" spc="180"/>
              <a:t>provisioning</a:t>
            </a:r>
            <a:r>
              <a:rPr dirty="0" spc="35"/>
              <a:t> </a:t>
            </a:r>
            <a:r>
              <a:rPr dirty="0" spc="-25"/>
              <a:t>API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77900" y="2439293"/>
            <a:ext cx="8845550" cy="6370320"/>
          </a:xfrm>
          <a:prstGeom prst="rect">
            <a:avLst/>
          </a:prstGeom>
        </p:spPr>
        <p:txBody>
          <a:bodyPr wrap="square" lIns="0" tIns="233679" rIns="0" bIns="0" rtlCol="0" vert="horz">
            <a:spAutoFit/>
          </a:bodyPr>
          <a:lstStyle/>
          <a:p>
            <a:pPr marL="445134" indent="-419734">
              <a:lnSpc>
                <a:spcPct val="100000"/>
              </a:lnSpc>
              <a:spcBef>
                <a:spcPts val="1839"/>
              </a:spcBef>
              <a:buSzPct val="145762"/>
              <a:buChar char="•"/>
              <a:tabLst>
                <a:tab pos="445134" algn="l"/>
              </a:tabLst>
            </a:pPr>
            <a:r>
              <a:rPr dirty="0" sz="2950">
                <a:latin typeface="Arial"/>
                <a:cs typeface="Arial"/>
              </a:rPr>
              <a:t>few</a:t>
            </a:r>
            <a:r>
              <a:rPr dirty="0" sz="2950" spc="225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supplementary</a:t>
            </a:r>
            <a:r>
              <a:rPr dirty="0" sz="2950" spc="225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functions</a:t>
            </a:r>
            <a:r>
              <a:rPr dirty="0" sz="2950" spc="225">
                <a:latin typeface="Arial"/>
                <a:cs typeface="Arial"/>
              </a:rPr>
              <a:t> </a:t>
            </a:r>
            <a:r>
              <a:rPr dirty="0" sz="2950" spc="85">
                <a:latin typeface="Arial"/>
                <a:cs typeface="Arial"/>
              </a:rPr>
              <a:t>to</a:t>
            </a:r>
            <a:r>
              <a:rPr dirty="0" sz="2950" spc="225">
                <a:latin typeface="Arial"/>
                <a:cs typeface="Arial"/>
              </a:rPr>
              <a:t> </a:t>
            </a:r>
            <a:r>
              <a:rPr dirty="0" sz="2950" spc="-10">
                <a:latin typeface="Arial"/>
                <a:cs typeface="Arial"/>
              </a:rPr>
              <a:t>plone.api:</a:t>
            </a:r>
            <a:endParaRPr sz="2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70"/>
              </a:spcBef>
              <a:buFont typeface="Arial"/>
              <a:buChar char="•"/>
            </a:pPr>
            <a:endParaRPr sz="2950">
              <a:latin typeface="Arial"/>
              <a:cs typeface="Arial"/>
            </a:endParaRPr>
          </a:p>
          <a:p>
            <a:pPr lvl="1" marL="889635" indent="-419734">
              <a:lnSpc>
                <a:spcPct val="100000"/>
              </a:lnSpc>
              <a:buSzPct val="145762"/>
              <a:buChar char="•"/>
              <a:tabLst>
                <a:tab pos="889635" algn="l"/>
              </a:tabLst>
            </a:pPr>
            <a:r>
              <a:rPr dirty="0" sz="2950">
                <a:latin typeface="Arial"/>
                <a:cs typeface="Arial"/>
              </a:rPr>
              <a:t>provision</a:t>
            </a:r>
            <a:r>
              <a:rPr dirty="0" sz="2950" spc="95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new</a:t>
            </a:r>
            <a:r>
              <a:rPr dirty="0" sz="2950" spc="95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Plone</a:t>
            </a:r>
            <a:r>
              <a:rPr dirty="0" sz="2950" spc="95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site</a:t>
            </a:r>
            <a:r>
              <a:rPr dirty="0" sz="2950" spc="95">
                <a:latin typeface="Arial"/>
                <a:cs typeface="Arial"/>
              </a:rPr>
              <a:t> </a:t>
            </a:r>
            <a:r>
              <a:rPr dirty="0" sz="2950" spc="65">
                <a:latin typeface="Arial"/>
                <a:cs typeface="Arial"/>
              </a:rPr>
              <a:t>with</a:t>
            </a:r>
            <a:r>
              <a:rPr dirty="0" sz="2950" spc="95">
                <a:latin typeface="Arial"/>
                <a:cs typeface="Arial"/>
              </a:rPr>
              <a:t> </a:t>
            </a:r>
            <a:r>
              <a:rPr dirty="0" sz="2950" spc="55">
                <a:latin typeface="Arial"/>
                <a:cs typeface="Arial"/>
              </a:rPr>
              <a:t>add-</a:t>
            </a:r>
            <a:r>
              <a:rPr dirty="0" sz="2950" spc="35">
                <a:latin typeface="Arial"/>
                <a:cs typeface="Arial"/>
              </a:rPr>
              <a:t>ons</a:t>
            </a:r>
            <a:endParaRPr sz="29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65"/>
              </a:spcBef>
              <a:buFont typeface="Arial"/>
              <a:buChar char="•"/>
            </a:pPr>
            <a:endParaRPr sz="2950">
              <a:latin typeface="Arial"/>
              <a:cs typeface="Arial"/>
            </a:endParaRPr>
          </a:p>
          <a:p>
            <a:pPr lvl="1" marL="889635" indent="-419734">
              <a:lnSpc>
                <a:spcPct val="100000"/>
              </a:lnSpc>
              <a:buSzPct val="145762"/>
              <a:buChar char="•"/>
              <a:tabLst>
                <a:tab pos="889635" algn="l"/>
              </a:tabLst>
            </a:pPr>
            <a:r>
              <a:rPr dirty="0" sz="2950">
                <a:latin typeface="Arial"/>
                <a:cs typeface="Arial"/>
              </a:rPr>
              <a:t>preserving/restoring</a:t>
            </a:r>
            <a:r>
              <a:rPr dirty="0" sz="2950" spc="65">
                <a:latin typeface="Arial"/>
                <a:cs typeface="Arial"/>
              </a:rPr>
              <a:t> old</a:t>
            </a:r>
            <a:r>
              <a:rPr dirty="0" sz="2950" spc="70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UIDs</a:t>
            </a:r>
            <a:r>
              <a:rPr dirty="0" sz="2950" spc="75">
                <a:latin typeface="Arial"/>
                <a:cs typeface="Arial"/>
              </a:rPr>
              <a:t> </a:t>
            </a:r>
            <a:r>
              <a:rPr dirty="0" sz="2950" spc="60">
                <a:latin typeface="Arial"/>
                <a:cs typeface="Arial"/>
              </a:rPr>
              <a:t>of</a:t>
            </a:r>
            <a:r>
              <a:rPr dirty="0" sz="2950" spc="70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source</a:t>
            </a:r>
            <a:r>
              <a:rPr dirty="0" sz="2950" spc="75">
                <a:latin typeface="Arial"/>
                <a:cs typeface="Arial"/>
              </a:rPr>
              <a:t> </a:t>
            </a:r>
            <a:r>
              <a:rPr dirty="0" sz="2950" spc="-10">
                <a:latin typeface="Arial"/>
                <a:cs typeface="Arial"/>
              </a:rPr>
              <a:t>system</a:t>
            </a:r>
            <a:endParaRPr sz="29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70"/>
              </a:spcBef>
              <a:buFont typeface="Arial"/>
              <a:buChar char="•"/>
            </a:pPr>
            <a:endParaRPr sz="2950">
              <a:latin typeface="Arial"/>
              <a:cs typeface="Arial"/>
            </a:endParaRPr>
          </a:p>
          <a:p>
            <a:pPr lvl="1" marL="889635" indent="-419734">
              <a:lnSpc>
                <a:spcPct val="100000"/>
              </a:lnSpc>
              <a:buSzPct val="145762"/>
              <a:buChar char="•"/>
              <a:tabLst>
                <a:tab pos="889635" algn="l"/>
              </a:tabLst>
            </a:pPr>
            <a:r>
              <a:rPr dirty="0" sz="2950">
                <a:latin typeface="Arial"/>
                <a:cs typeface="Arial"/>
              </a:rPr>
              <a:t>handling</a:t>
            </a:r>
            <a:r>
              <a:rPr dirty="0" sz="2950" spc="114">
                <a:latin typeface="Arial"/>
                <a:cs typeface="Arial"/>
              </a:rPr>
              <a:t> </a:t>
            </a:r>
            <a:r>
              <a:rPr dirty="0" sz="2950" spc="60">
                <a:latin typeface="Arial"/>
                <a:cs typeface="Arial"/>
              </a:rPr>
              <a:t>of</a:t>
            </a:r>
            <a:r>
              <a:rPr dirty="0" sz="2950" spc="125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navigation</a:t>
            </a:r>
            <a:r>
              <a:rPr dirty="0" sz="2950" spc="125">
                <a:latin typeface="Arial"/>
                <a:cs typeface="Arial"/>
              </a:rPr>
              <a:t> </a:t>
            </a:r>
            <a:r>
              <a:rPr dirty="0" sz="2950" spc="-20">
                <a:latin typeface="Arial"/>
                <a:cs typeface="Arial"/>
              </a:rPr>
              <a:t>root</a:t>
            </a:r>
            <a:endParaRPr sz="29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65"/>
              </a:spcBef>
              <a:buFont typeface="Arial"/>
              <a:buChar char="•"/>
            </a:pPr>
            <a:endParaRPr sz="2950">
              <a:latin typeface="Arial"/>
              <a:cs typeface="Arial"/>
            </a:endParaRPr>
          </a:p>
          <a:p>
            <a:pPr lvl="1" marL="889635" indent="-419734">
              <a:lnSpc>
                <a:spcPct val="100000"/>
              </a:lnSpc>
              <a:spcBef>
                <a:spcPts val="5"/>
              </a:spcBef>
              <a:buSzPct val="145762"/>
              <a:buChar char="•"/>
              <a:tabLst>
                <a:tab pos="889635" algn="l"/>
              </a:tabLst>
            </a:pPr>
            <a:r>
              <a:rPr dirty="0" sz="2950">
                <a:latin typeface="Arial"/>
                <a:cs typeface="Arial"/>
              </a:rPr>
              <a:t>default</a:t>
            </a:r>
            <a:r>
              <a:rPr dirty="0" sz="2950" spc="180">
                <a:latin typeface="Arial"/>
                <a:cs typeface="Arial"/>
              </a:rPr>
              <a:t> </a:t>
            </a:r>
            <a:r>
              <a:rPr dirty="0" sz="2950" spc="-10">
                <a:latin typeface="Arial"/>
                <a:cs typeface="Arial"/>
              </a:rPr>
              <a:t>pages</a:t>
            </a:r>
            <a:endParaRPr sz="29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65"/>
              </a:spcBef>
              <a:buFont typeface="Arial"/>
              <a:buChar char="•"/>
            </a:pPr>
            <a:endParaRPr sz="2950">
              <a:latin typeface="Arial"/>
              <a:cs typeface="Arial"/>
            </a:endParaRPr>
          </a:p>
          <a:p>
            <a:pPr lvl="1" marL="889635" indent="-419734">
              <a:lnSpc>
                <a:spcPct val="100000"/>
              </a:lnSpc>
              <a:buSzPct val="145762"/>
              <a:buChar char="•"/>
              <a:tabLst>
                <a:tab pos="889635" algn="l"/>
              </a:tabLst>
            </a:pPr>
            <a:r>
              <a:rPr dirty="0" sz="2950">
                <a:latin typeface="Arial"/>
                <a:cs typeface="Arial"/>
              </a:rPr>
              <a:t>customer-specific</a:t>
            </a:r>
            <a:r>
              <a:rPr dirty="0" sz="2950" spc="480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migration</a:t>
            </a:r>
            <a:r>
              <a:rPr dirty="0" sz="2950" spc="495">
                <a:latin typeface="Arial"/>
                <a:cs typeface="Arial"/>
              </a:rPr>
              <a:t> </a:t>
            </a:r>
            <a:r>
              <a:rPr dirty="0" sz="2950" spc="-10">
                <a:latin typeface="Arial"/>
                <a:cs typeface="Arial"/>
              </a:rPr>
              <a:t>logic</a:t>
            </a:r>
            <a:endParaRPr sz="29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65"/>
              </a:spcBef>
              <a:buFont typeface="Arial"/>
              <a:buChar char="•"/>
            </a:pPr>
            <a:endParaRPr sz="2950">
              <a:latin typeface="Arial"/>
              <a:cs typeface="Arial"/>
            </a:endParaRPr>
          </a:p>
          <a:p>
            <a:pPr lvl="1" marL="889635" indent="-419734">
              <a:lnSpc>
                <a:spcPct val="100000"/>
              </a:lnSpc>
              <a:spcBef>
                <a:spcPts val="5"/>
              </a:spcBef>
              <a:buSzPct val="145762"/>
              <a:buChar char="•"/>
              <a:tabLst>
                <a:tab pos="889635" algn="l"/>
              </a:tabLst>
            </a:pPr>
            <a:r>
              <a:rPr dirty="0" sz="2950">
                <a:latin typeface="Arial"/>
                <a:cs typeface="Arial"/>
              </a:rPr>
              <a:t>implemented</a:t>
            </a:r>
            <a:r>
              <a:rPr dirty="0" sz="2950" spc="165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as</a:t>
            </a:r>
            <a:r>
              <a:rPr dirty="0" sz="2950" spc="175">
                <a:latin typeface="Arial"/>
                <a:cs typeface="Arial"/>
              </a:rPr>
              <a:t> </a:t>
            </a:r>
            <a:r>
              <a:rPr dirty="0" sz="2950">
                <a:latin typeface="Arial"/>
                <a:cs typeface="Arial"/>
              </a:rPr>
              <a:t>browser</a:t>
            </a:r>
            <a:r>
              <a:rPr dirty="0" sz="2950" spc="180">
                <a:latin typeface="Arial"/>
                <a:cs typeface="Arial"/>
              </a:rPr>
              <a:t> </a:t>
            </a:r>
            <a:r>
              <a:rPr dirty="0" sz="2950" spc="-10">
                <a:latin typeface="Arial"/>
                <a:cs typeface="Arial"/>
              </a:rPr>
              <a:t>views</a:t>
            </a:r>
            <a:endParaRPr sz="2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923925">
              <a:lnSpc>
                <a:spcPct val="100000"/>
              </a:lnSpc>
              <a:spcBef>
                <a:spcPts val="100"/>
              </a:spcBef>
            </a:pPr>
            <a:r>
              <a:rPr dirty="0" spc="215"/>
              <a:t>Migration</a:t>
            </a:r>
            <a:r>
              <a:rPr dirty="0" spc="35"/>
              <a:t> </a:t>
            </a:r>
            <a:r>
              <a:rPr dirty="0" spc="175"/>
              <a:t>process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427533" y="2324100"/>
            <a:ext cx="12150090" cy="7315200"/>
          </a:xfrm>
          <a:custGeom>
            <a:avLst/>
            <a:gdLst/>
            <a:ahLst/>
            <a:cxnLst/>
            <a:rect l="l" t="t" r="r" b="b"/>
            <a:pathLst>
              <a:path w="12150090" h="7315200">
                <a:moveTo>
                  <a:pt x="0" y="0"/>
                </a:moveTo>
                <a:lnTo>
                  <a:pt x="12149733" y="0"/>
                </a:lnTo>
                <a:lnTo>
                  <a:pt x="12149733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D6D5D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69900" y="2311400"/>
            <a:ext cx="11960860" cy="553466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 marR="9013190">
              <a:lnSpc>
                <a:spcPts val="2700"/>
              </a:lnSpc>
              <a:spcBef>
                <a:spcPts val="340"/>
              </a:spcBef>
            </a:pPr>
            <a:r>
              <a:rPr dirty="0" sz="2400" spc="-10" b="1">
                <a:latin typeface="Courier New"/>
                <a:cs typeface="Courier New"/>
              </a:rPr>
              <a:t>create_site() provision_site()</a:t>
            </a:r>
            <a:endParaRPr sz="2400">
              <a:latin typeface="Courier New"/>
              <a:cs typeface="Courier New"/>
            </a:endParaRPr>
          </a:p>
          <a:p>
            <a:pPr marL="12700" marR="9013190">
              <a:lnSpc>
                <a:spcPts val="2700"/>
              </a:lnSpc>
              <a:spcBef>
                <a:spcPts val="2700"/>
              </a:spcBef>
            </a:pPr>
            <a:r>
              <a:rPr dirty="0" sz="2400" spc="-10" b="1">
                <a:latin typeface="Courier New"/>
                <a:cs typeface="Courier New"/>
              </a:rPr>
              <a:t>migrate_users() migrate_groups()</a:t>
            </a:r>
            <a:endParaRPr sz="2400">
              <a:latin typeface="Courier New"/>
              <a:cs typeface="Courier New"/>
            </a:endParaRPr>
          </a:p>
          <a:p>
            <a:pPr marL="12700">
              <a:lnSpc>
                <a:spcPts val="2790"/>
              </a:lnSpc>
              <a:spcBef>
                <a:spcPts val="2460"/>
              </a:spcBef>
              <a:tabLst>
                <a:tab pos="744220" algn="l"/>
                <a:tab pos="2024380" algn="l"/>
                <a:tab pos="2573020" algn="l"/>
              </a:tabLst>
            </a:pPr>
            <a:r>
              <a:rPr dirty="0" sz="2400" spc="-25" b="1">
                <a:latin typeface="Courier New"/>
                <a:cs typeface="Courier New"/>
              </a:rPr>
              <a:t>for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folder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25" b="1">
                <a:latin typeface="Courier New"/>
                <a:cs typeface="Courier New"/>
              </a:rPr>
              <a:t>in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all_folders:</a:t>
            </a:r>
            <a:endParaRPr sz="2400">
              <a:latin typeface="Courier New"/>
              <a:cs typeface="Courier New"/>
            </a:endParaRPr>
          </a:p>
          <a:p>
            <a:pPr marL="607060" marR="4760595">
              <a:lnSpc>
                <a:spcPts val="2700"/>
              </a:lnSpc>
              <a:spcBef>
                <a:spcPts val="150"/>
              </a:spcBef>
              <a:tabLst>
                <a:tab pos="1338580" algn="l"/>
                <a:tab pos="2070100" algn="l"/>
                <a:tab pos="2618740" algn="l"/>
                <a:tab pos="2984500" algn="l"/>
                <a:tab pos="3350260" algn="l"/>
              </a:tabLst>
            </a:pPr>
            <a:r>
              <a:rPr dirty="0" sz="2400" spc="-10" b="1">
                <a:latin typeface="Courier New"/>
                <a:cs typeface="Courier New"/>
              </a:rPr>
              <a:t>content_objs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50" b="1">
                <a:latin typeface="Courier New"/>
                <a:cs typeface="Courier New"/>
              </a:rPr>
              <a:t>=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find_all_objs(folder) </a:t>
            </a:r>
            <a:r>
              <a:rPr dirty="0" sz="2400" spc="-25" b="1">
                <a:latin typeface="Courier New"/>
                <a:cs typeface="Courier New"/>
              </a:rPr>
              <a:t>for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25" b="1">
                <a:latin typeface="Courier New"/>
                <a:cs typeface="Courier New"/>
              </a:rPr>
              <a:t>obj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25" b="1">
                <a:latin typeface="Courier New"/>
                <a:cs typeface="Courier New"/>
              </a:rPr>
              <a:t>in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content_objs:</a:t>
            </a:r>
            <a:endParaRPr sz="2400">
              <a:latin typeface="Courier New"/>
              <a:cs typeface="Courier New"/>
            </a:endParaRPr>
          </a:p>
          <a:p>
            <a:pPr marL="1338580" marR="3296920">
              <a:lnSpc>
                <a:spcPts val="2700"/>
              </a:lnSpc>
              <a:tabLst>
                <a:tab pos="2984500" algn="l"/>
                <a:tab pos="3167380" algn="l"/>
                <a:tab pos="3350260" algn="l"/>
                <a:tab pos="3533140" algn="l"/>
                <a:tab pos="3898900" algn="l"/>
              </a:tabLst>
            </a:pPr>
            <a:r>
              <a:rPr dirty="0" sz="2400" spc="-10" b="1">
                <a:latin typeface="Courier New"/>
                <a:cs typeface="Courier New"/>
              </a:rPr>
              <a:t>target_pt</a:t>
            </a:r>
            <a:r>
              <a:rPr dirty="0" sz="2400" b="1">
                <a:latin typeface="Courier New"/>
                <a:cs typeface="Courier New"/>
              </a:rPr>
              <a:t>		</a:t>
            </a:r>
            <a:r>
              <a:rPr dirty="0" sz="2400" spc="-50" b="1">
                <a:latin typeface="Courier New"/>
                <a:cs typeface="Courier New"/>
              </a:rPr>
              <a:t>=</a:t>
            </a:r>
            <a:r>
              <a:rPr dirty="0" sz="2400" b="1">
                <a:latin typeface="Courier New"/>
                <a:cs typeface="Courier New"/>
              </a:rPr>
              <a:t>		</a:t>
            </a:r>
            <a:r>
              <a:rPr dirty="0" sz="2400" spc="-10" b="1">
                <a:latin typeface="Courier New"/>
                <a:cs typeface="Courier New"/>
              </a:rPr>
              <a:t>determine_target_pt(obj) target_path</a:t>
            </a:r>
            <a:r>
              <a:rPr dirty="0" sz="2400" b="1">
                <a:latin typeface="Courier New"/>
                <a:cs typeface="Courier New"/>
              </a:rPr>
              <a:t>		</a:t>
            </a:r>
            <a:r>
              <a:rPr dirty="0" sz="2400" spc="-50" b="1">
                <a:latin typeface="Courier New"/>
                <a:cs typeface="Courier New"/>
              </a:rPr>
              <a:t>=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determine_target_path(obj) obj_data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50" b="1">
                <a:latin typeface="Courier New"/>
                <a:cs typeface="Courier New"/>
              </a:rPr>
              <a:t>=</a:t>
            </a:r>
            <a:r>
              <a:rPr dirty="0" sz="2400" b="1">
                <a:latin typeface="Courier New"/>
                <a:cs typeface="Courier New"/>
              </a:rPr>
              <a:t>		</a:t>
            </a:r>
            <a:r>
              <a:rPr dirty="0" sz="2400" spc="-10" b="1">
                <a:latin typeface="Courier New"/>
                <a:cs typeface="Courier New"/>
              </a:rPr>
              <a:t>extract_data(obj)</a:t>
            </a:r>
            <a:endParaRPr sz="2400">
              <a:latin typeface="Courier New"/>
              <a:cs typeface="Courier New"/>
            </a:endParaRPr>
          </a:p>
          <a:p>
            <a:pPr marL="1338580" marR="5080">
              <a:lnSpc>
                <a:spcPts val="2700"/>
              </a:lnSpc>
              <a:tabLst>
                <a:tab pos="6459855" algn="l"/>
                <a:tab pos="8105775" algn="l"/>
                <a:tab pos="8472170" algn="l"/>
                <a:tab pos="8837930" algn="l"/>
                <a:tab pos="9752330" algn="l"/>
                <a:tab pos="10666730" algn="l"/>
                <a:tab pos="11032490" algn="l"/>
              </a:tabLst>
            </a:pPr>
            <a:r>
              <a:rPr dirty="0" sz="2400" spc="-10" b="1">
                <a:latin typeface="Courier New"/>
                <a:cs typeface="Courier New"/>
              </a:rPr>
              <a:t>ensure_folder_hierarchy(target_path)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50" b="1">
                <a:latin typeface="Courier New"/>
                <a:cs typeface="Courier New"/>
              </a:rPr>
              <a:t>#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p.api,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prov.api create_content(target_path,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target_type,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obj_data)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50" b="1">
                <a:latin typeface="Courier New"/>
                <a:cs typeface="Courier New"/>
              </a:rPr>
              <a:t>#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p.api set_workflow()</a:t>
            </a:r>
            <a:endParaRPr sz="2400">
              <a:latin typeface="Courier New"/>
              <a:cs typeface="Courier New"/>
            </a:endParaRPr>
          </a:p>
          <a:p>
            <a:pPr marL="1338580">
              <a:lnSpc>
                <a:spcPts val="2640"/>
              </a:lnSpc>
            </a:pPr>
            <a:r>
              <a:rPr dirty="0" sz="2400" spc="-10" b="1">
                <a:latin typeface="Courier New"/>
                <a:cs typeface="Courier New"/>
              </a:rPr>
              <a:t>set_local_roles()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64320" y="7797800"/>
            <a:ext cx="5147310" cy="73406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</a:pPr>
            <a:r>
              <a:rPr dirty="0" sz="2400" spc="-10" b="1">
                <a:latin typeface="Courier New"/>
                <a:cs typeface="Courier New"/>
              </a:rPr>
              <a:t>restore_uids(folder) switch_to_resolveuid(folder)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917456" y="7797800"/>
            <a:ext cx="3317875" cy="73406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340"/>
              </a:spcBef>
              <a:tabLst>
                <a:tab pos="378460" algn="l"/>
              </a:tabLst>
            </a:pPr>
            <a:r>
              <a:rPr dirty="0" sz="2400" spc="-50" b="1">
                <a:latin typeface="Courier New"/>
                <a:cs typeface="Courier New"/>
              </a:rPr>
              <a:t>#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provisioning.api </a:t>
            </a:r>
            <a:r>
              <a:rPr dirty="0" sz="2400" spc="-50" b="1">
                <a:latin typeface="Courier New"/>
                <a:cs typeface="Courier New"/>
              </a:rPr>
              <a:t>#</a:t>
            </a:r>
            <a:r>
              <a:rPr dirty="0" sz="2400" b="1">
                <a:latin typeface="Courier New"/>
                <a:cs typeface="Courier New"/>
              </a:rPr>
              <a:t>	</a:t>
            </a:r>
            <a:r>
              <a:rPr dirty="0" sz="2400" spc="-10" b="1">
                <a:latin typeface="Courier New"/>
                <a:cs typeface="Courier New"/>
              </a:rPr>
              <a:t>provisioning.api</a:t>
            </a:r>
            <a:endParaRPr sz="24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98500" y="8826500"/>
            <a:ext cx="14890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Courier New"/>
                <a:cs typeface="Courier New"/>
              </a:rPr>
              <a:t>commit()</a:t>
            </a:r>
            <a:endParaRPr sz="2400">
              <a:latin typeface="Courier New"/>
              <a:cs typeface="Courier New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183" y="9645650"/>
            <a:ext cx="12162433" cy="107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04925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Lessons</a:t>
            </a:r>
            <a:r>
              <a:rPr dirty="0" spc="15"/>
              <a:t> </a:t>
            </a:r>
            <a:r>
              <a:rPr dirty="0" spc="120"/>
              <a:t>learned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52500" y="2608072"/>
            <a:ext cx="10637520" cy="624586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393700" marR="17780" indent="-342900">
              <a:lnSpc>
                <a:spcPts val="2900"/>
              </a:lnSpc>
              <a:spcBef>
                <a:spcPts val="240"/>
              </a:spcBef>
              <a:buSzPct val="144897"/>
              <a:buChar char="•"/>
              <a:tabLst>
                <a:tab pos="393700" algn="l"/>
              </a:tabLst>
            </a:pPr>
            <a:r>
              <a:rPr dirty="0" sz="2450">
                <a:latin typeface="Arial"/>
                <a:cs typeface="Arial"/>
              </a:rPr>
              <a:t>migrations</a:t>
            </a:r>
            <a:r>
              <a:rPr dirty="0" sz="2450" spc="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using</a:t>
            </a:r>
            <a:r>
              <a:rPr dirty="0" sz="2450" spc="1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plone.api</a:t>
            </a:r>
            <a:r>
              <a:rPr dirty="0" sz="2450" spc="1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over</a:t>
            </a:r>
            <a:r>
              <a:rPr dirty="0" sz="2450" spc="15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HTTP</a:t>
            </a:r>
            <a:r>
              <a:rPr dirty="0" sz="2450" spc="1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are</a:t>
            </a:r>
            <a:r>
              <a:rPr dirty="0" sz="2450" spc="1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very</a:t>
            </a:r>
            <a:r>
              <a:rPr dirty="0" sz="2450" spc="1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stable</a:t>
            </a:r>
            <a:r>
              <a:rPr dirty="0" sz="2450" spc="1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1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reasonable</a:t>
            </a:r>
            <a:r>
              <a:rPr dirty="0" sz="2450" spc="1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fast </a:t>
            </a:r>
            <a:r>
              <a:rPr dirty="0" sz="2450">
                <a:latin typeface="Arial"/>
                <a:cs typeface="Arial"/>
              </a:rPr>
              <a:t>(60-90</a:t>
            </a:r>
            <a:r>
              <a:rPr dirty="0" sz="2450" spc="3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minutes</a:t>
            </a:r>
            <a:r>
              <a:rPr dirty="0" sz="2450" spc="4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for</a:t>
            </a:r>
            <a:r>
              <a:rPr dirty="0" sz="2450" spc="4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largest</a:t>
            </a:r>
            <a:r>
              <a:rPr dirty="0" sz="2450" spc="4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sites)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4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marL="393065" indent="-342265">
              <a:lnSpc>
                <a:spcPct val="100000"/>
              </a:lnSpc>
              <a:buSzPct val="144897"/>
              <a:buChar char="•"/>
              <a:tabLst>
                <a:tab pos="393065" algn="l"/>
              </a:tabLst>
            </a:pPr>
            <a:r>
              <a:rPr dirty="0" sz="2450">
                <a:latin typeface="Arial"/>
                <a:cs typeface="Arial"/>
              </a:rPr>
              <a:t>all</a:t>
            </a:r>
            <a:r>
              <a:rPr dirty="0" sz="2450" spc="1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structures</a:t>
            </a:r>
            <a:r>
              <a:rPr dirty="0" sz="2450" spc="1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and</a:t>
            </a:r>
            <a:r>
              <a:rPr dirty="0" sz="2450" spc="1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content</a:t>
            </a:r>
            <a:r>
              <a:rPr dirty="0" sz="2450" spc="1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could</a:t>
            </a:r>
            <a:r>
              <a:rPr dirty="0" sz="2450" spc="1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be</a:t>
            </a:r>
            <a:r>
              <a:rPr dirty="0" sz="2450" spc="1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automatically</a:t>
            </a:r>
            <a:r>
              <a:rPr dirty="0" sz="2450" spc="1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migrated</a:t>
            </a:r>
            <a:r>
              <a:rPr dirty="0" sz="2450" spc="1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(80-</a:t>
            </a:r>
            <a:r>
              <a:rPr dirty="0" sz="2450" spc="-20">
                <a:latin typeface="Arial"/>
                <a:cs typeface="Arial"/>
              </a:rPr>
              <a:t>90%)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marL="393065" indent="-342265">
              <a:lnSpc>
                <a:spcPct val="100000"/>
              </a:lnSpc>
              <a:spcBef>
                <a:spcPts val="5"/>
              </a:spcBef>
              <a:buSzPct val="144897"/>
              <a:buChar char="•"/>
              <a:tabLst>
                <a:tab pos="393065" algn="l"/>
              </a:tabLst>
            </a:pPr>
            <a:r>
              <a:rPr dirty="0" sz="2450" spc="55">
                <a:latin typeface="Arial"/>
                <a:cs typeface="Arial"/>
              </a:rPr>
              <a:t>10-</a:t>
            </a:r>
            <a:r>
              <a:rPr dirty="0" sz="2450" spc="80">
                <a:latin typeface="Arial"/>
                <a:cs typeface="Arial"/>
              </a:rPr>
              <a:t>20%</a:t>
            </a:r>
            <a:r>
              <a:rPr dirty="0" sz="2450" spc="-3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manual</a:t>
            </a:r>
            <a:r>
              <a:rPr dirty="0" sz="2450" spc="-3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work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0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lvl="1" marL="837565" indent="-342265">
              <a:lnSpc>
                <a:spcPct val="100000"/>
              </a:lnSpc>
              <a:buSzPct val="144897"/>
              <a:buChar char="•"/>
              <a:tabLst>
                <a:tab pos="837565" algn="l"/>
              </a:tabLst>
            </a:pPr>
            <a:r>
              <a:rPr dirty="0" sz="2450">
                <a:latin typeface="Arial"/>
                <a:cs typeface="Arial"/>
              </a:rPr>
              <a:t>default</a:t>
            </a:r>
            <a:r>
              <a:rPr dirty="0" sz="2450" spc="14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pages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45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lvl="1" marL="837565" indent="-342265">
              <a:lnSpc>
                <a:spcPct val="100000"/>
              </a:lnSpc>
              <a:buSzPct val="144897"/>
              <a:buChar char="•"/>
              <a:tabLst>
                <a:tab pos="837565" algn="l"/>
              </a:tabLst>
            </a:pPr>
            <a:r>
              <a:rPr dirty="0" sz="2450">
                <a:latin typeface="Arial"/>
                <a:cs typeface="Arial"/>
              </a:rPr>
              <a:t>fixing</a:t>
            </a:r>
            <a:r>
              <a:rPr dirty="0" sz="2450" spc="10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content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40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lvl="1" marL="837565" indent="-342265">
              <a:lnSpc>
                <a:spcPct val="100000"/>
              </a:lnSpc>
              <a:buSzPct val="144897"/>
              <a:buChar char="•"/>
              <a:tabLst>
                <a:tab pos="837565" algn="l"/>
              </a:tabLst>
            </a:pPr>
            <a:r>
              <a:rPr dirty="0" sz="2450" spc="-10">
                <a:latin typeface="Arial"/>
                <a:cs typeface="Arial"/>
              </a:rPr>
              <a:t>collections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45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lvl="1" marL="837565" indent="-342265">
              <a:lnSpc>
                <a:spcPct val="100000"/>
              </a:lnSpc>
              <a:buSzPct val="144897"/>
              <a:buChar char="•"/>
              <a:tabLst>
                <a:tab pos="837565" algn="l"/>
              </a:tabLst>
            </a:pPr>
            <a:r>
              <a:rPr dirty="0" sz="2450">
                <a:latin typeface="Arial"/>
                <a:cs typeface="Arial"/>
              </a:rPr>
              <a:t>replacing</a:t>
            </a:r>
            <a:r>
              <a:rPr dirty="0" sz="2450" spc="2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various</a:t>
            </a:r>
            <a:r>
              <a:rPr dirty="0" sz="2450" spc="2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collages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40"/>
              </a:spcBef>
              <a:buFont typeface="Arial"/>
              <a:buChar char="•"/>
            </a:pPr>
            <a:endParaRPr sz="2450">
              <a:latin typeface="Arial"/>
              <a:cs typeface="Arial"/>
            </a:endParaRPr>
          </a:p>
          <a:p>
            <a:pPr marL="393065" indent="-342265">
              <a:lnSpc>
                <a:spcPct val="100000"/>
              </a:lnSpc>
              <a:buSzPct val="144897"/>
              <a:buChar char="•"/>
              <a:tabLst>
                <a:tab pos="393065" algn="l"/>
              </a:tabLst>
            </a:pPr>
            <a:r>
              <a:rPr dirty="0" sz="2450">
                <a:latin typeface="Arial"/>
                <a:cs typeface="Arial"/>
              </a:rPr>
              <a:t>easily</a:t>
            </a:r>
            <a:r>
              <a:rPr dirty="0" sz="2450" spc="9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adoptable</a:t>
            </a:r>
            <a:r>
              <a:rPr dirty="0" sz="2450" spc="100">
                <a:latin typeface="Arial"/>
                <a:cs typeface="Arial"/>
              </a:rPr>
              <a:t> </a:t>
            </a:r>
            <a:r>
              <a:rPr dirty="0" sz="2450" spc="70">
                <a:latin typeface="Arial"/>
                <a:cs typeface="Arial"/>
              </a:rPr>
              <a:t>to</a:t>
            </a:r>
            <a:r>
              <a:rPr dirty="0" sz="2450" spc="10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other</a:t>
            </a:r>
            <a:r>
              <a:rPr dirty="0" sz="2450" spc="10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migration</a:t>
            </a:r>
            <a:r>
              <a:rPr dirty="0" sz="2450" spc="10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projects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2025-06-15T12:28:04Z</dcterms:created>
  <dcterms:modified xsi:type="dcterms:W3CDTF">2025-06-15T12:28:04Z</dcterms:modified>
</cp:coreProperties>
</file>