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9" r:id="rId1"/>
  </p:sldMasterIdLst>
  <p:sldIdLst>
    <p:sldId id="256" r:id="rId2"/>
    <p:sldId id="271" r:id="rId3"/>
    <p:sldId id="270" r:id="rId4"/>
    <p:sldId id="275" r:id="rId5"/>
    <p:sldId id="276" r:id="rId6"/>
    <p:sldId id="277" r:id="rId7"/>
    <p:sldId id="281" r:id="rId8"/>
    <p:sldId id="279" r:id="rId9"/>
    <p:sldId id="280" r:id="rId10"/>
    <p:sldId id="268" r:id="rId11"/>
    <p:sldId id="267" r:id="rId12"/>
    <p:sldId id="269" r:id="rId13"/>
    <p:sldId id="286" r:id="rId14"/>
    <p:sldId id="257" r:id="rId15"/>
    <p:sldId id="272" r:id="rId16"/>
    <p:sldId id="273" r:id="rId17"/>
    <p:sldId id="258" r:id="rId18"/>
    <p:sldId id="264" r:id="rId19"/>
    <p:sldId id="266" r:id="rId20"/>
    <p:sldId id="263" r:id="rId21"/>
    <p:sldId id="261" r:id="rId22"/>
    <p:sldId id="265" r:id="rId23"/>
    <p:sldId id="259" r:id="rId24"/>
    <p:sldId id="274" r:id="rId25"/>
    <p:sldId id="282" r:id="rId26"/>
    <p:sldId id="284" r:id="rId27"/>
    <p:sldId id="285" r:id="rId28"/>
    <p:sldId id="262" r:id="rId29"/>
    <p:sldId id="287" r:id="rId3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10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BAAF2-166A-874A-BDDE-03B53A317C06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D233110-5038-F74E-A6FC-362BF0093758}">
      <dgm:prSet phldrT="[Text]"/>
      <dgm:spPr/>
      <dgm:t>
        <a:bodyPr/>
        <a:lstStyle/>
        <a:p>
          <a:r>
            <a:rPr lang="de-DE" dirty="0" smtClean="0"/>
            <a:t>Resources</a:t>
          </a:r>
          <a:endParaRPr lang="de-DE" dirty="0"/>
        </a:p>
      </dgm:t>
    </dgm:pt>
    <dgm:pt modelId="{CAD28E27-0935-C043-B2F0-432DB08008F2}" type="parTrans" cxnId="{F1641F55-3E8B-4243-B449-F3832D300DDE}">
      <dgm:prSet/>
      <dgm:spPr/>
      <dgm:t>
        <a:bodyPr/>
        <a:lstStyle/>
        <a:p>
          <a:endParaRPr lang="de-DE"/>
        </a:p>
      </dgm:t>
    </dgm:pt>
    <dgm:pt modelId="{449E38BD-7920-4B44-A8E7-DD5760CE3309}" type="sibTrans" cxnId="{F1641F55-3E8B-4243-B449-F3832D300DDE}">
      <dgm:prSet/>
      <dgm:spPr/>
      <dgm:t>
        <a:bodyPr/>
        <a:lstStyle/>
        <a:p>
          <a:endParaRPr lang="de-DE"/>
        </a:p>
      </dgm:t>
    </dgm:pt>
    <dgm:pt modelId="{252F0045-6513-3F41-8CB0-03093F4A1441}">
      <dgm:prSet phldrT="[Text]"/>
      <dgm:spPr/>
      <dgm:t>
        <a:bodyPr/>
        <a:lstStyle/>
        <a:p>
          <a:r>
            <a:rPr lang="de-DE" dirty="0" smtClean="0"/>
            <a:t>Time</a:t>
          </a:r>
          <a:endParaRPr lang="de-DE" dirty="0"/>
        </a:p>
      </dgm:t>
    </dgm:pt>
    <dgm:pt modelId="{26992050-003B-7649-B2B4-ACA4038802B3}" type="parTrans" cxnId="{8CE8567F-9C32-CB47-AB13-13605F717D45}">
      <dgm:prSet/>
      <dgm:spPr/>
      <dgm:t>
        <a:bodyPr/>
        <a:lstStyle/>
        <a:p>
          <a:endParaRPr lang="de-DE"/>
        </a:p>
      </dgm:t>
    </dgm:pt>
    <dgm:pt modelId="{060B9C7F-1368-7B4A-8A9B-2E202F3CAF5D}" type="sibTrans" cxnId="{8CE8567F-9C32-CB47-AB13-13605F717D45}">
      <dgm:prSet/>
      <dgm:spPr/>
      <dgm:t>
        <a:bodyPr/>
        <a:lstStyle/>
        <a:p>
          <a:endParaRPr lang="de-DE"/>
        </a:p>
      </dgm:t>
    </dgm:pt>
    <dgm:pt modelId="{5A775FF8-6680-AA4E-BE0B-2DC9BB1C90FB}">
      <dgm:prSet phldrT="[Text]"/>
      <dgm:spPr/>
      <dgm:t>
        <a:bodyPr/>
        <a:lstStyle/>
        <a:p>
          <a:r>
            <a:rPr lang="de-DE" dirty="0" smtClean="0"/>
            <a:t>Budget</a:t>
          </a:r>
          <a:endParaRPr lang="de-DE" dirty="0"/>
        </a:p>
      </dgm:t>
    </dgm:pt>
    <dgm:pt modelId="{CD6FD5CF-D3E2-9B47-8214-4338B504DC5C}" type="parTrans" cxnId="{C5E73B1F-A7EF-444D-B496-B56722211D70}">
      <dgm:prSet/>
      <dgm:spPr/>
      <dgm:t>
        <a:bodyPr/>
        <a:lstStyle/>
        <a:p>
          <a:endParaRPr lang="de-DE"/>
        </a:p>
      </dgm:t>
    </dgm:pt>
    <dgm:pt modelId="{8E3903C2-6784-BE42-A551-A7D39D406A09}" type="sibTrans" cxnId="{C5E73B1F-A7EF-444D-B496-B56722211D70}">
      <dgm:prSet/>
      <dgm:spPr/>
      <dgm:t>
        <a:bodyPr/>
        <a:lstStyle/>
        <a:p>
          <a:endParaRPr lang="de-DE"/>
        </a:p>
      </dgm:t>
    </dgm:pt>
    <dgm:pt modelId="{7FC5726E-8471-8647-8149-5224729B9A44}" type="pres">
      <dgm:prSet presAssocID="{419BAAF2-166A-874A-BDDE-03B53A317C0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8ECA60D8-4472-8A4D-B3A3-EAFF6DF64D78}" type="pres">
      <dgm:prSet presAssocID="{6D233110-5038-F74E-A6FC-362BF009375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E1F3022-D67B-2E48-8B50-9611AECB1748}" type="pres">
      <dgm:prSet presAssocID="{449E38BD-7920-4B44-A8E7-DD5760CE3309}" presName="sibTrans" presStyleLbl="sibTrans2D1" presStyleIdx="0" presStyleCnt="3"/>
      <dgm:spPr/>
      <dgm:t>
        <a:bodyPr/>
        <a:lstStyle/>
        <a:p>
          <a:endParaRPr lang="de-DE"/>
        </a:p>
      </dgm:t>
    </dgm:pt>
    <dgm:pt modelId="{4F1404BE-14EC-CB4F-AAE5-D614F2B87CCA}" type="pres">
      <dgm:prSet presAssocID="{449E38BD-7920-4B44-A8E7-DD5760CE3309}" presName="connectorText" presStyleLbl="sibTrans2D1" presStyleIdx="0" presStyleCnt="3"/>
      <dgm:spPr/>
      <dgm:t>
        <a:bodyPr/>
        <a:lstStyle/>
        <a:p>
          <a:endParaRPr lang="de-DE"/>
        </a:p>
      </dgm:t>
    </dgm:pt>
    <dgm:pt modelId="{A25346A3-3F68-2B4C-9A01-5E8B8EC56BB6}" type="pres">
      <dgm:prSet presAssocID="{252F0045-6513-3F41-8CB0-03093F4A144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6C92890-3C78-F94B-A193-87FB8C6898E7}" type="pres">
      <dgm:prSet presAssocID="{060B9C7F-1368-7B4A-8A9B-2E202F3CAF5D}" presName="sibTrans" presStyleLbl="sibTrans2D1" presStyleIdx="1" presStyleCnt="3"/>
      <dgm:spPr/>
      <dgm:t>
        <a:bodyPr/>
        <a:lstStyle/>
        <a:p>
          <a:endParaRPr lang="de-DE"/>
        </a:p>
      </dgm:t>
    </dgm:pt>
    <dgm:pt modelId="{738D6838-0186-8B48-8D1A-9BBD0148F4A0}" type="pres">
      <dgm:prSet presAssocID="{060B9C7F-1368-7B4A-8A9B-2E202F3CAF5D}" presName="connectorText" presStyleLbl="sibTrans2D1" presStyleIdx="1" presStyleCnt="3"/>
      <dgm:spPr/>
      <dgm:t>
        <a:bodyPr/>
        <a:lstStyle/>
        <a:p>
          <a:endParaRPr lang="de-DE"/>
        </a:p>
      </dgm:t>
    </dgm:pt>
    <dgm:pt modelId="{B6A8EAA2-CE78-B04A-882D-9DD49C58842E}" type="pres">
      <dgm:prSet presAssocID="{5A775FF8-6680-AA4E-BE0B-2DC9BB1C90F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F3816B8-29F7-484B-A013-870C49D2D236}" type="pres">
      <dgm:prSet presAssocID="{8E3903C2-6784-BE42-A551-A7D39D406A09}" presName="sibTrans" presStyleLbl="sibTrans2D1" presStyleIdx="2" presStyleCnt="3"/>
      <dgm:spPr/>
      <dgm:t>
        <a:bodyPr/>
        <a:lstStyle/>
        <a:p>
          <a:endParaRPr lang="de-DE"/>
        </a:p>
      </dgm:t>
    </dgm:pt>
    <dgm:pt modelId="{B3E2B373-D6D1-F140-A420-17E935B75AC1}" type="pres">
      <dgm:prSet presAssocID="{8E3903C2-6784-BE42-A551-A7D39D406A09}" presName="connectorText" presStyleLbl="sibTrans2D1" presStyleIdx="2" presStyleCnt="3"/>
      <dgm:spPr/>
      <dgm:t>
        <a:bodyPr/>
        <a:lstStyle/>
        <a:p>
          <a:endParaRPr lang="de-DE"/>
        </a:p>
      </dgm:t>
    </dgm:pt>
  </dgm:ptLst>
  <dgm:cxnLst>
    <dgm:cxn modelId="{F1641F55-3E8B-4243-B449-F3832D300DDE}" srcId="{419BAAF2-166A-874A-BDDE-03B53A317C06}" destId="{6D233110-5038-F74E-A6FC-362BF0093758}" srcOrd="0" destOrd="0" parTransId="{CAD28E27-0935-C043-B2F0-432DB08008F2}" sibTransId="{449E38BD-7920-4B44-A8E7-DD5760CE3309}"/>
    <dgm:cxn modelId="{6758239B-5E87-004B-A6F5-981E3B4B7F84}" type="presOf" srcId="{060B9C7F-1368-7B4A-8A9B-2E202F3CAF5D}" destId="{738D6838-0186-8B48-8D1A-9BBD0148F4A0}" srcOrd="1" destOrd="0" presId="urn:microsoft.com/office/officeart/2005/8/layout/cycle7"/>
    <dgm:cxn modelId="{0CDDC680-42B0-6847-A6F7-713994AB9F94}" type="presOf" srcId="{060B9C7F-1368-7B4A-8A9B-2E202F3CAF5D}" destId="{76C92890-3C78-F94B-A193-87FB8C6898E7}" srcOrd="0" destOrd="0" presId="urn:microsoft.com/office/officeart/2005/8/layout/cycle7"/>
    <dgm:cxn modelId="{9F6BBCC1-38A7-F94A-8E09-7C261DBBFE19}" type="presOf" srcId="{8E3903C2-6784-BE42-A551-A7D39D406A09}" destId="{FF3816B8-29F7-484B-A013-870C49D2D236}" srcOrd="0" destOrd="0" presId="urn:microsoft.com/office/officeart/2005/8/layout/cycle7"/>
    <dgm:cxn modelId="{F33950A3-D7FB-A646-BC49-F3FBC95CF3E8}" type="presOf" srcId="{8E3903C2-6784-BE42-A551-A7D39D406A09}" destId="{B3E2B373-D6D1-F140-A420-17E935B75AC1}" srcOrd="1" destOrd="0" presId="urn:microsoft.com/office/officeart/2005/8/layout/cycle7"/>
    <dgm:cxn modelId="{B68BA680-1E6F-1B40-91BD-D80ABA63744D}" type="presOf" srcId="{449E38BD-7920-4B44-A8E7-DD5760CE3309}" destId="{DE1F3022-D67B-2E48-8B50-9611AECB1748}" srcOrd="0" destOrd="0" presId="urn:microsoft.com/office/officeart/2005/8/layout/cycle7"/>
    <dgm:cxn modelId="{EFB1B1C8-3254-AD4E-ADDB-7A9559985A97}" type="presOf" srcId="{252F0045-6513-3F41-8CB0-03093F4A1441}" destId="{A25346A3-3F68-2B4C-9A01-5E8B8EC56BB6}" srcOrd="0" destOrd="0" presId="urn:microsoft.com/office/officeart/2005/8/layout/cycle7"/>
    <dgm:cxn modelId="{8CE8567F-9C32-CB47-AB13-13605F717D45}" srcId="{419BAAF2-166A-874A-BDDE-03B53A317C06}" destId="{252F0045-6513-3F41-8CB0-03093F4A1441}" srcOrd="1" destOrd="0" parTransId="{26992050-003B-7649-B2B4-ACA4038802B3}" sibTransId="{060B9C7F-1368-7B4A-8A9B-2E202F3CAF5D}"/>
    <dgm:cxn modelId="{BA56F516-83E6-084B-8F59-225578CC7ED3}" type="presOf" srcId="{449E38BD-7920-4B44-A8E7-DD5760CE3309}" destId="{4F1404BE-14EC-CB4F-AAE5-D614F2B87CCA}" srcOrd="1" destOrd="0" presId="urn:microsoft.com/office/officeart/2005/8/layout/cycle7"/>
    <dgm:cxn modelId="{1B0BD290-BC8E-B043-8A77-17E7DFF82F8F}" type="presOf" srcId="{5A775FF8-6680-AA4E-BE0B-2DC9BB1C90FB}" destId="{B6A8EAA2-CE78-B04A-882D-9DD49C58842E}" srcOrd="0" destOrd="0" presId="urn:microsoft.com/office/officeart/2005/8/layout/cycle7"/>
    <dgm:cxn modelId="{1CBB1EA6-4C4D-BE4A-A82B-0C592B888CB3}" type="presOf" srcId="{419BAAF2-166A-874A-BDDE-03B53A317C06}" destId="{7FC5726E-8471-8647-8149-5224729B9A44}" srcOrd="0" destOrd="0" presId="urn:microsoft.com/office/officeart/2005/8/layout/cycle7"/>
    <dgm:cxn modelId="{7106B112-34A7-D544-9380-1AD91E8A0EC9}" type="presOf" srcId="{6D233110-5038-F74E-A6FC-362BF0093758}" destId="{8ECA60D8-4472-8A4D-B3A3-EAFF6DF64D78}" srcOrd="0" destOrd="0" presId="urn:microsoft.com/office/officeart/2005/8/layout/cycle7"/>
    <dgm:cxn modelId="{C5E73B1F-A7EF-444D-B496-B56722211D70}" srcId="{419BAAF2-166A-874A-BDDE-03B53A317C06}" destId="{5A775FF8-6680-AA4E-BE0B-2DC9BB1C90FB}" srcOrd="2" destOrd="0" parTransId="{CD6FD5CF-D3E2-9B47-8214-4338B504DC5C}" sibTransId="{8E3903C2-6784-BE42-A551-A7D39D406A09}"/>
    <dgm:cxn modelId="{8B30DAC8-E968-5549-B88F-CCE34C1C6F4E}" type="presParOf" srcId="{7FC5726E-8471-8647-8149-5224729B9A44}" destId="{8ECA60D8-4472-8A4D-B3A3-EAFF6DF64D78}" srcOrd="0" destOrd="0" presId="urn:microsoft.com/office/officeart/2005/8/layout/cycle7"/>
    <dgm:cxn modelId="{81A03BB0-279C-024A-86D3-3C0C82301936}" type="presParOf" srcId="{7FC5726E-8471-8647-8149-5224729B9A44}" destId="{DE1F3022-D67B-2E48-8B50-9611AECB1748}" srcOrd="1" destOrd="0" presId="urn:microsoft.com/office/officeart/2005/8/layout/cycle7"/>
    <dgm:cxn modelId="{599C00DC-3B91-8D4E-8FEB-9CC658755E76}" type="presParOf" srcId="{DE1F3022-D67B-2E48-8B50-9611AECB1748}" destId="{4F1404BE-14EC-CB4F-AAE5-D614F2B87CCA}" srcOrd="0" destOrd="0" presId="urn:microsoft.com/office/officeart/2005/8/layout/cycle7"/>
    <dgm:cxn modelId="{044F2A22-5E4D-5F4E-BE68-0F072DCE2070}" type="presParOf" srcId="{7FC5726E-8471-8647-8149-5224729B9A44}" destId="{A25346A3-3F68-2B4C-9A01-5E8B8EC56BB6}" srcOrd="2" destOrd="0" presId="urn:microsoft.com/office/officeart/2005/8/layout/cycle7"/>
    <dgm:cxn modelId="{A52B4434-64BE-7041-9671-817210DCFE6A}" type="presParOf" srcId="{7FC5726E-8471-8647-8149-5224729B9A44}" destId="{76C92890-3C78-F94B-A193-87FB8C6898E7}" srcOrd="3" destOrd="0" presId="urn:microsoft.com/office/officeart/2005/8/layout/cycle7"/>
    <dgm:cxn modelId="{A377D690-5916-DC41-9E63-8054CD532E90}" type="presParOf" srcId="{76C92890-3C78-F94B-A193-87FB8C6898E7}" destId="{738D6838-0186-8B48-8D1A-9BBD0148F4A0}" srcOrd="0" destOrd="0" presId="urn:microsoft.com/office/officeart/2005/8/layout/cycle7"/>
    <dgm:cxn modelId="{C92CD1A6-A0D7-C84C-A90D-5F493C48005E}" type="presParOf" srcId="{7FC5726E-8471-8647-8149-5224729B9A44}" destId="{B6A8EAA2-CE78-B04A-882D-9DD49C58842E}" srcOrd="4" destOrd="0" presId="urn:microsoft.com/office/officeart/2005/8/layout/cycle7"/>
    <dgm:cxn modelId="{4D70BA20-E15E-2A43-9C90-F2582BF6A0A9}" type="presParOf" srcId="{7FC5726E-8471-8647-8149-5224729B9A44}" destId="{FF3816B8-29F7-484B-A013-870C49D2D236}" srcOrd="5" destOrd="0" presId="urn:microsoft.com/office/officeart/2005/8/layout/cycle7"/>
    <dgm:cxn modelId="{53129656-B12D-2D40-92C8-A54192B995FA}" type="presParOf" srcId="{FF3816B8-29F7-484B-A013-870C49D2D236}" destId="{B3E2B373-D6D1-F140-A420-17E935B75AC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CA60D8-4472-8A4D-B3A3-EAFF6DF64D78}">
      <dsp:nvSpPr>
        <dsp:cNvPr id="0" name=""/>
        <dsp:cNvSpPr/>
      </dsp:nvSpPr>
      <dsp:spPr>
        <a:xfrm>
          <a:off x="2362858" y="1158"/>
          <a:ext cx="2104395" cy="1052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300" kern="1200" dirty="0" smtClean="0"/>
            <a:t>Resources</a:t>
          </a:r>
          <a:endParaRPr lang="de-DE" sz="3300" kern="1200" dirty="0"/>
        </a:p>
      </dsp:txBody>
      <dsp:txXfrm>
        <a:off x="2393676" y="31976"/>
        <a:ext cx="2042759" cy="990561"/>
      </dsp:txXfrm>
    </dsp:sp>
    <dsp:sp modelId="{DE1F3022-D67B-2E48-8B50-9611AECB1748}">
      <dsp:nvSpPr>
        <dsp:cNvPr id="0" name=""/>
        <dsp:cNvSpPr/>
      </dsp:nvSpPr>
      <dsp:spPr>
        <a:xfrm rot="3600000">
          <a:off x="3735556" y="1847865"/>
          <a:ext cx="1096526" cy="36826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/>
        </a:p>
      </dsp:txBody>
      <dsp:txXfrm>
        <a:off x="3846037" y="1921519"/>
        <a:ext cx="875564" cy="220961"/>
      </dsp:txXfrm>
    </dsp:sp>
    <dsp:sp modelId="{A25346A3-3F68-2B4C-9A01-5E8B8EC56BB6}">
      <dsp:nvSpPr>
        <dsp:cNvPr id="0" name=""/>
        <dsp:cNvSpPr/>
      </dsp:nvSpPr>
      <dsp:spPr>
        <a:xfrm>
          <a:off x="4100385" y="3010643"/>
          <a:ext cx="2104395" cy="1052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300" kern="1200" dirty="0" smtClean="0"/>
            <a:t>Time</a:t>
          </a:r>
          <a:endParaRPr lang="de-DE" sz="3300" kern="1200" dirty="0"/>
        </a:p>
      </dsp:txBody>
      <dsp:txXfrm>
        <a:off x="4131203" y="3041461"/>
        <a:ext cx="2042759" cy="990561"/>
      </dsp:txXfrm>
    </dsp:sp>
    <dsp:sp modelId="{76C92890-3C78-F94B-A193-87FB8C6898E7}">
      <dsp:nvSpPr>
        <dsp:cNvPr id="0" name=""/>
        <dsp:cNvSpPr/>
      </dsp:nvSpPr>
      <dsp:spPr>
        <a:xfrm rot="10800000">
          <a:off x="2866793" y="3352607"/>
          <a:ext cx="1096526" cy="36826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/>
        </a:p>
      </dsp:txBody>
      <dsp:txXfrm rot="10800000">
        <a:off x="2977274" y="3426261"/>
        <a:ext cx="875564" cy="220961"/>
      </dsp:txXfrm>
    </dsp:sp>
    <dsp:sp modelId="{B6A8EAA2-CE78-B04A-882D-9DD49C58842E}">
      <dsp:nvSpPr>
        <dsp:cNvPr id="0" name=""/>
        <dsp:cNvSpPr/>
      </dsp:nvSpPr>
      <dsp:spPr>
        <a:xfrm>
          <a:off x="625332" y="3010643"/>
          <a:ext cx="2104395" cy="10521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300" kern="1200" dirty="0" smtClean="0"/>
            <a:t>Budget</a:t>
          </a:r>
          <a:endParaRPr lang="de-DE" sz="3300" kern="1200" dirty="0"/>
        </a:p>
      </dsp:txBody>
      <dsp:txXfrm>
        <a:off x="656150" y="3041461"/>
        <a:ext cx="2042759" cy="990561"/>
      </dsp:txXfrm>
    </dsp:sp>
    <dsp:sp modelId="{FF3816B8-29F7-484B-A013-870C49D2D236}">
      <dsp:nvSpPr>
        <dsp:cNvPr id="0" name=""/>
        <dsp:cNvSpPr/>
      </dsp:nvSpPr>
      <dsp:spPr>
        <a:xfrm rot="18000000">
          <a:off x="1998029" y="1847865"/>
          <a:ext cx="1096526" cy="368269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/>
        </a:p>
      </dsp:txBody>
      <dsp:txXfrm>
        <a:off x="2108510" y="1921519"/>
        <a:ext cx="875564" cy="220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auf Platzhalter ziehen oder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0CE0F-9385-D24D-8501-8F487077D4C8}" type="datetimeFigureOut">
              <a:rPr lang="de-DE" smtClean="0"/>
              <a:t>30.10.12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F16B4-11F3-9E41-83DE-B2855CC1D19F}" type="slidenum">
              <a:rPr lang="de-DE" smtClean="0"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528557"/>
            <a:ext cx="7772400" cy="1470025"/>
          </a:xfrm>
        </p:spPr>
        <p:txBody>
          <a:bodyPr anchor="ctr">
            <a:normAutofit/>
          </a:bodyPr>
          <a:lstStyle/>
          <a:p>
            <a:r>
              <a:rPr lang="de-DE" sz="5400" b="1" dirty="0" err="1" smtClean="0"/>
              <a:t>Pragmatic</a:t>
            </a:r>
            <a:r>
              <a:rPr lang="de-DE" sz="5400" b="1" dirty="0" smtClean="0"/>
              <a:t> </a:t>
            </a:r>
            <a:r>
              <a:rPr lang="de-DE" sz="5400" b="1" dirty="0" err="1" smtClean="0"/>
              <a:t>Plone</a:t>
            </a:r>
            <a:r>
              <a:rPr lang="de-DE" sz="5400" b="1" dirty="0" smtClean="0"/>
              <a:t> Projects</a:t>
            </a:r>
            <a:endParaRPr lang="de-DE" sz="5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494885"/>
            <a:ext cx="6400800" cy="2104838"/>
          </a:xfrm>
        </p:spPr>
        <p:txBody>
          <a:bodyPr>
            <a:normAutofit/>
          </a:bodyPr>
          <a:lstStyle/>
          <a:p>
            <a:r>
              <a:rPr lang="de-DE" dirty="0" smtClean="0"/>
              <a:t>Andreas Jung </a:t>
            </a:r>
            <a:br>
              <a:rPr lang="de-DE" dirty="0" smtClean="0"/>
            </a:br>
            <a:r>
              <a:rPr lang="de-DE" dirty="0" smtClean="0"/>
              <a:t>ZOPYX Ltd.</a:t>
            </a:r>
            <a:br>
              <a:rPr lang="de-DE" dirty="0" smtClean="0"/>
            </a:br>
            <a:r>
              <a:rPr lang="de-DE" dirty="0" err="1" smtClean="0"/>
              <a:t>www.zopyx.com</a:t>
            </a:r>
            <a:r>
              <a:rPr lang="de-DE" dirty="0" smtClean="0"/>
              <a:t>, </a:t>
            </a:r>
            <a:r>
              <a:rPr lang="de-DE" dirty="0" err="1" smtClean="0"/>
              <a:t>info@zopyx.com</a:t>
            </a:r>
            <a:endParaRPr lang="de-DE" dirty="0" smtClean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838200" y="234183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sz="4400" dirty="0" err="1" smtClean="0"/>
              <a:t>PyCON</a:t>
            </a:r>
            <a:r>
              <a:rPr lang="de-DE" sz="4400" dirty="0" smtClean="0"/>
              <a:t> –DE 2012</a:t>
            </a:r>
            <a:br>
              <a:rPr lang="de-DE" sz="4400" dirty="0" smtClean="0"/>
            </a:br>
            <a:r>
              <a:rPr lang="de-DE" sz="4400" dirty="0" smtClean="0"/>
              <a:t>Leipzig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25530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Speaker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12329" cy="4525963"/>
          </a:xfrm>
        </p:spPr>
        <p:txBody>
          <a:bodyPr>
            <a:normAutofit fontScale="85000" lnSpcReduction="20000"/>
          </a:bodyPr>
          <a:lstStyle/>
          <a:p>
            <a:r>
              <a:rPr lang="de-DE" dirty="0" err="1" smtClean="0"/>
              <a:t>long</a:t>
            </a:r>
            <a:r>
              <a:rPr lang="de-DE" dirty="0" smtClean="0"/>
              <a:t>-time Python, </a:t>
            </a:r>
            <a:r>
              <a:rPr lang="de-DE" dirty="0" err="1" smtClean="0"/>
              <a:t>Zope</a:t>
            </a:r>
            <a:r>
              <a:rPr lang="de-DE" dirty="0" smtClean="0"/>
              <a:t>, </a:t>
            </a:r>
            <a:br>
              <a:rPr lang="de-DE" dirty="0" smtClean="0"/>
            </a:b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developer</a:t>
            </a:r>
            <a:r>
              <a:rPr lang="de-DE" dirty="0" smtClean="0"/>
              <a:t> 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contributor</a:t>
            </a:r>
            <a:endParaRPr lang="de-DE" dirty="0" smtClean="0"/>
          </a:p>
          <a:p>
            <a:r>
              <a:rPr lang="de-DE" dirty="0" smtClean="0"/>
              <a:t>Lead </a:t>
            </a:r>
            <a:r>
              <a:rPr lang="de-DE" dirty="0" err="1" smtClean="0"/>
              <a:t>developer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principal</a:t>
            </a:r>
            <a:r>
              <a:rPr lang="de-DE" dirty="0" smtClean="0"/>
              <a:t> </a:t>
            </a:r>
            <a:r>
              <a:rPr lang="de-DE" dirty="0" err="1" smtClean="0"/>
              <a:t>consultant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ZOPYX Limited</a:t>
            </a:r>
          </a:p>
          <a:p>
            <a:pPr lvl="1"/>
            <a:r>
              <a:rPr lang="de-DE" dirty="0" err="1" smtClean="0"/>
              <a:t>Zope</a:t>
            </a:r>
            <a:r>
              <a:rPr lang="de-DE" dirty="0" smtClean="0"/>
              <a:t>, Python, </a:t>
            </a:r>
            <a:r>
              <a:rPr lang="de-DE" dirty="0" err="1" smtClean="0"/>
              <a:t>Pyramid</a:t>
            </a:r>
            <a:r>
              <a:rPr lang="de-DE" dirty="0" smtClean="0"/>
              <a:t>,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projects</a:t>
            </a:r>
            <a:endParaRPr lang="de-DE" dirty="0"/>
          </a:p>
          <a:p>
            <a:pPr lvl="1"/>
            <a:r>
              <a:rPr lang="de-DE" dirty="0" smtClean="0"/>
              <a:t>large </a:t>
            </a:r>
            <a:r>
              <a:rPr lang="de-DE" dirty="0" err="1" smtClean="0"/>
              <a:t>portals</a:t>
            </a:r>
            <a:r>
              <a:rPr lang="de-DE" dirty="0" smtClean="0"/>
              <a:t>, </a:t>
            </a:r>
            <a:r>
              <a:rPr lang="de-DE" dirty="0" err="1" smtClean="0"/>
              <a:t>intranet</a:t>
            </a:r>
            <a:r>
              <a:rPr lang="de-DE" dirty="0" smtClean="0"/>
              <a:t>, </a:t>
            </a:r>
            <a:r>
              <a:rPr lang="de-DE" dirty="0" err="1" smtClean="0"/>
              <a:t>internet</a:t>
            </a:r>
            <a:r>
              <a:rPr lang="de-DE" dirty="0" smtClean="0"/>
              <a:t>, </a:t>
            </a:r>
            <a:r>
              <a:rPr lang="de-DE" dirty="0" err="1" smtClean="0"/>
              <a:t>extranet</a:t>
            </a:r>
            <a:r>
              <a:rPr lang="de-DE" dirty="0" smtClean="0"/>
              <a:t> </a:t>
            </a:r>
            <a:r>
              <a:rPr lang="de-DE" dirty="0" err="1" smtClean="0"/>
              <a:t>applications</a:t>
            </a:r>
            <a:endParaRPr lang="de-DE" dirty="0"/>
          </a:p>
          <a:p>
            <a:pPr lvl="1"/>
            <a:r>
              <a:rPr lang="de-DE" dirty="0" smtClean="0"/>
              <a:t>Electronic Publishing</a:t>
            </a:r>
          </a:p>
          <a:p>
            <a:pPr lvl="1"/>
            <a:r>
              <a:rPr lang="de-DE" dirty="0" err="1"/>
              <a:t>c</a:t>
            </a:r>
            <a:r>
              <a:rPr lang="de-DE" dirty="0" err="1" smtClean="0"/>
              <a:t>omplex</a:t>
            </a:r>
            <a:r>
              <a:rPr lang="de-DE" dirty="0" smtClean="0"/>
              <a:t> domain-</a:t>
            </a:r>
            <a:r>
              <a:rPr lang="de-DE" dirty="0" err="1" smtClean="0"/>
              <a:t>specific</a:t>
            </a:r>
            <a:r>
              <a:rPr lang="de-DE" dirty="0" smtClean="0"/>
              <a:t> </a:t>
            </a:r>
            <a:r>
              <a:rPr lang="de-DE" dirty="0" err="1" smtClean="0"/>
              <a:t>applications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258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This </a:t>
            </a:r>
            <a:r>
              <a:rPr lang="de-DE" dirty="0" err="1" smtClean="0"/>
              <a:t>talk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3322"/>
          </a:xfrm>
        </p:spPr>
        <p:txBody>
          <a:bodyPr>
            <a:normAutofit/>
          </a:bodyPr>
          <a:lstStyle/>
          <a:p>
            <a:r>
              <a:rPr lang="de-DE" dirty="0" err="1" smtClean="0"/>
              <a:t>practical</a:t>
            </a:r>
            <a:r>
              <a:rPr lang="de-DE" dirty="0" smtClean="0"/>
              <a:t> </a:t>
            </a:r>
            <a:r>
              <a:rPr lang="de-DE" dirty="0" err="1" smtClean="0"/>
              <a:t>hints</a:t>
            </a:r>
            <a:r>
              <a:rPr lang="de-DE" dirty="0" smtClean="0"/>
              <a:t> </a:t>
            </a:r>
            <a:r>
              <a:rPr lang="de-DE" dirty="0" err="1" smtClean="0"/>
              <a:t>surviving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next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endParaRPr lang="de-DE" dirty="0" smtClean="0"/>
          </a:p>
          <a:p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practices</a:t>
            </a:r>
            <a:endParaRPr lang="de-DE" dirty="0" smtClean="0"/>
          </a:p>
          <a:p>
            <a:r>
              <a:rPr lang="de-DE" dirty="0" err="1" smtClean="0"/>
              <a:t>lessons</a:t>
            </a:r>
            <a:r>
              <a:rPr lang="de-DE" dirty="0" smtClean="0"/>
              <a:t> </a:t>
            </a:r>
            <a:r>
              <a:rPr lang="de-DE" dirty="0" err="1" smtClean="0"/>
              <a:t>learned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last </a:t>
            </a:r>
            <a:br>
              <a:rPr lang="de-DE" dirty="0" smtClean="0"/>
            </a:br>
            <a:r>
              <a:rPr lang="de-DE" dirty="0" smtClean="0"/>
              <a:t>larger Plone </a:t>
            </a:r>
            <a:r>
              <a:rPr lang="de-DE" dirty="0" err="1" smtClean="0"/>
              <a:t>project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328002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Relaunch</a:t>
            </a:r>
            <a:r>
              <a:rPr lang="de-DE" dirty="0" smtClean="0"/>
              <a:t> </a:t>
            </a:r>
            <a:r>
              <a:rPr lang="de-DE" dirty="0" err="1" smtClean="0"/>
              <a:t>weishaupt.de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188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DE" sz="2400" dirty="0" smtClean="0"/>
              <a:t>Weishaupt: </a:t>
            </a:r>
          </a:p>
          <a:p>
            <a:pPr lvl="1">
              <a:lnSpc>
                <a:spcPct val="100000"/>
              </a:lnSpc>
            </a:pPr>
            <a:r>
              <a:rPr lang="de-DE" sz="2400" dirty="0" err="1" smtClean="0"/>
              <a:t>major</a:t>
            </a:r>
            <a:r>
              <a:rPr lang="de-DE" sz="2400" dirty="0" smtClean="0"/>
              <a:t> </a:t>
            </a:r>
            <a:r>
              <a:rPr lang="de-DE" sz="2400" dirty="0" err="1" smtClean="0"/>
              <a:t>vendor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heating</a:t>
            </a:r>
            <a:r>
              <a:rPr lang="de-DE" sz="2400" dirty="0" smtClean="0"/>
              <a:t> </a:t>
            </a:r>
            <a:r>
              <a:rPr lang="de-DE" sz="2400" dirty="0" err="1" smtClean="0"/>
              <a:t>systems</a:t>
            </a:r>
            <a:endParaRPr lang="de-DE" sz="2400" dirty="0" smtClean="0"/>
          </a:p>
          <a:p>
            <a:pPr lvl="1">
              <a:lnSpc>
                <a:spcPct val="100000"/>
              </a:lnSpc>
            </a:pPr>
            <a:r>
              <a:rPr lang="de-DE" sz="2400" dirty="0" smtClean="0"/>
              <a:t>480 M€ </a:t>
            </a:r>
            <a:r>
              <a:rPr lang="de-DE" sz="2400" dirty="0" err="1" smtClean="0"/>
              <a:t>revenue</a:t>
            </a:r>
            <a:endParaRPr lang="de-DE" sz="2400" dirty="0" smtClean="0"/>
          </a:p>
          <a:p>
            <a:pPr>
              <a:lnSpc>
                <a:spcPct val="100000"/>
              </a:lnSpc>
            </a:pPr>
            <a:r>
              <a:rPr lang="de-DE" sz="2400" dirty="0" smtClean="0"/>
              <a:t>Large </a:t>
            </a:r>
            <a:r>
              <a:rPr lang="de-DE" sz="2400" dirty="0" err="1" smtClean="0"/>
              <a:t>company</a:t>
            </a:r>
            <a:r>
              <a:rPr lang="de-DE" sz="2400" dirty="0" smtClean="0"/>
              <a:t> </a:t>
            </a:r>
            <a:r>
              <a:rPr lang="de-DE" sz="2400" dirty="0" err="1" smtClean="0"/>
              <a:t>portal</a:t>
            </a:r>
            <a:r>
              <a:rPr lang="de-DE" sz="2400" dirty="0" smtClean="0"/>
              <a:t> on top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Plone</a:t>
            </a:r>
            <a:r>
              <a:rPr lang="de-DE" sz="2400" dirty="0" smtClean="0"/>
              <a:t> 4.2</a:t>
            </a:r>
          </a:p>
          <a:p>
            <a:pPr>
              <a:lnSpc>
                <a:spcPct val="100000"/>
              </a:lnSpc>
            </a:pPr>
            <a:r>
              <a:rPr lang="de-DE" sz="2400" dirty="0" smtClean="0"/>
              <a:t>Phase 1:</a:t>
            </a:r>
          </a:p>
          <a:p>
            <a:pPr lvl="1">
              <a:lnSpc>
                <a:spcPct val="100000"/>
              </a:lnSpc>
            </a:pPr>
            <a:r>
              <a:rPr lang="de-DE" sz="2400" dirty="0" err="1" smtClean="0"/>
              <a:t>implementation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DE </a:t>
            </a:r>
            <a:r>
              <a:rPr lang="de-DE" sz="2400" dirty="0" err="1" smtClean="0"/>
              <a:t>content</a:t>
            </a:r>
            <a:endParaRPr lang="de-DE" sz="2400" dirty="0" smtClean="0"/>
          </a:p>
          <a:p>
            <a:pPr lvl="1">
              <a:lnSpc>
                <a:spcPct val="100000"/>
              </a:lnSpc>
            </a:pPr>
            <a:r>
              <a:rPr lang="de-DE" sz="2400" dirty="0" smtClean="0"/>
              <a:t>4 </a:t>
            </a:r>
            <a:r>
              <a:rPr lang="de-DE" sz="2400" dirty="0" err="1" smtClean="0"/>
              <a:t>months</a:t>
            </a:r>
            <a:endParaRPr lang="de-DE" sz="2400" dirty="0" smtClean="0"/>
          </a:p>
          <a:p>
            <a:pPr>
              <a:lnSpc>
                <a:spcPct val="100000"/>
              </a:lnSpc>
            </a:pPr>
            <a:r>
              <a:rPr lang="de-DE" sz="2400" dirty="0" smtClean="0"/>
              <a:t>Phase 2:</a:t>
            </a:r>
          </a:p>
          <a:p>
            <a:pPr lvl="1">
              <a:lnSpc>
                <a:spcPct val="100000"/>
              </a:lnSpc>
            </a:pPr>
            <a:r>
              <a:rPr lang="de-DE" sz="2400" dirty="0" smtClean="0"/>
              <a:t>20 </a:t>
            </a:r>
            <a:r>
              <a:rPr lang="de-DE" sz="2400" dirty="0" err="1" smtClean="0"/>
              <a:t>subsidaries</a:t>
            </a:r>
            <a:r>
              <a:rPr lang="de-DE" sz="2400" dirty="0" smtClean="0"/>
              <a:t>	</a:t>
            </a:r>
          </a:p>
          <a:p>
            <a:pPr lvl="1">
              <a:lnSpc>
                <a:spcPct val="100000"/>
              </a:lnSpc>
            </a:pPr>
            <a:r>
              <a:rPr lang="de-DE" sz="2400" dirty="0" err="1" smtClean="0"/>
              <a:t>more</a:t>
            </a:r>
            <a:r>
              <a:rPr lang="de-DE" sz="2400" dirty="0" smtClean="0"/>
              <a:t> </a:t>
            </a:r>
            <a:r>
              <a:rPr lang="de-DE" sz="2400" dirty="0" err="1" smtClean="0"/>
              <a:t>than</a:t>
            </a:r>
            <a:r>
              <a:rPr lang="de-DE" sz="2400" dirty="0" smtClean="0"/>
              <a:t> </a:t>
            </a:r>
            <a:r>
              <a:rPr lang="de-DE" sz="2400" dirty="0" smtClean="0"/>
              <a:t>20 </a:t>
            </a:r>
            <a:r>
              <a:rPr lang="de-DE" sz="2400" dirty="0" err="1" smtClean="0"/>
              <a:t>language</a:t>
            </a:r>
            <a:r>
              <a:rPr lang="de-DE" sz="2400" dirty="0" smtClean="0"/>
              <a:t> </a:t>
            </a:r>
            <a:r>
              <a:rPr lang="de-DE" sz="2400" dirty="0" err="1" smtClean="0"/>
              <a:t>combinations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803484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5" name="Bild 4" descr="screenshot 2012-10-01 um 10.24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209"/>
            <a:ext cx="9144000" cy="693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53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2" name="Bild 1" descr="screenshot 2012-10-01 um 10.24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" name="Bild 2" descr="screenshot 2012-10-01 um 10.26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4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2" name="Bild 1" descr="screenshot 2012-10-01 um 10.27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88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2" name="Bild 1" descr="screenshot 2012-10-01 um 10.27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4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weishaupt.de</a:t>
            </a:r>
            <a:endParaRPr lang="de-DE" dirty="0"/>
          </a:p>
        </p:txBody>
      </p:sp>
      <p:pic>
        <p:nvPicPr>
          <p:cNvPr id="2" name="Bild 1" descr="screenshot 2012-10-01 um 10.33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4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</a:t>
            </a:r>
            <a:r>
              <a:rPr lang="de-DE" dirty="0" smtClean="0"/>
              <a:t>roject </a:t>
            </a:r>
            <a:r>
              <a:rPr lang="de-DE" dirty="0" err="1" smtClean="0"/>
              <a:t>constraints</a:t>
            </a:r>
            <a:r>
              <a:rPr lang="de-DE" dirty="0" smtClean="0"/>
              <a:t> (1/3)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real-</a:t>
            </a:r>
            <a:r>
              <a:rPr lang="de-DE" dirty="0" err="1" smtClean="0"/>
              <a:t>world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endParaRPr lang="de-DE" dirty="0" smtClean="0"/>
          </a:p>
          <a:p>
            <a:r>
              <a:rPr lang="de-DE" dirty="0" err="1" smtClean="0"/>
              <a:t>unlimited</a:t>
            </a:r>
            <a:r>
              <a:rPr lang="de-DE" dirty="0" smtClean="0"/>
              <a:t> </a:t>
            </a:r>
            <a:r>
              <a:rPr lang="de-DE" dirty="0" err="1" smtClean="0"/>
              <a:t>budget</a:t>
            </a:r>
            <a:endParaRPr lang="de-DE" dirty="0" smtClean="0"/>
          </a:p>
          <a:p>
            <a:r>
              <a:rPr lang="de-DE" dirty="0" err="1" smtClean="0"/>
              <a:t>unlimited</a:t>
            </a:r>
            <a:r>
              <a:rPr lang="de-DE" dirty="0" smtClean="0"/>
              <a:t> human </a:t>
            </a:r>
            <a:r>
              <a:rPr lang="de-DE" dirty="0" err="1" smtClean="0"/>
              <a:t>resources</a:t>
            </a:r>
            <a:endParaRPr lang="de-DE" dirty="0" smtClean="0"/>
          </a:p>
          <a:p>
            <a:r>
              <a:rPr lang="de-DE" dirty="0" err="1" smtClean="0"/>
              <a:t>unlimited</a:t>
            </a:r>
            <a:r>
              <a:rPr lang="de-DE" dirty="0" smtClean="0"/>
              <a:t> time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5483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</a:t>
            </a:r>
            <a:r>
              <a:rPr lang="de-DE" dirty="0" smtClean="0"/>
              <a:t>roject </a:t>
            </a:r>
            <a:r>
              <a:rPr lang="de-DE" dirty="0" err="1" smtClean="0"/>
              <a:t>constraints</a:t>
            </a:r>
            <a:r>
              <a:rPr lang="de-DE" dirty="0" smtClean="0"/>
              <a:t> (2/3)</a:t>
            </a:r>
            <a:endParaRPr lang="de-DE" dirty="0"/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955310055"/>
              </p:ext>
            </p:extLst>
          </p:nvPr>
        </p:nvGraphicFramePr>
        <p:xfrm>
          <a:off x="1178395" y="1983743"/>
          <a:ext cx="683011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586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</a:t>
            </a:r>
            <a:r>
              <a:rPr lang="de-DE" dirty="0" smtClean="0"/>
              <a:t>roject </a:t>
            </a:r>
            <a:r>
              <a:rPr lang="de-DE" dirty="0" err="1" smtClean="0"/>
              <a:t>constraints</a:t>
            </a:r>
            <a:r>
              <a:rPr lang="de-DE" dirty="0" smtClean="0"/>
              <a:t> (3/</a:t>
            </a:r>
            <a:r>
              <a:rPr lang="de-DE" dirty="0"/>
              <a:t>3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8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err="1" smtClean="0"/>
              <a:t>Conclusions</a:t>
            </a:r>
            <a:endParaRPr lang="de-DE" dirty="0" smtClean="0"/>
          </a:p>
          <a:p>
            <a:r>
              <a:rPr lang="de-DE" dirty="0" err="1" smtClean="0"/>
              <a:t>usually</a:t>
            </a:r>
            <a:r>
              <a:rPr lang="de-DE" dirty="0" smtClean="0"/>
              <a:t> </a:t>
            </a:r>
            <a:r>
              <a:rPr lang="de-DE" dirty="0" err="1" smtClean="0"/>
              <a:t>impossible</a:t>
            </a:r>
            <a:r>
              <a:rPr lang="de-DE" dirty="0" smtClean="0"/>
              <a:t> </a:t>
            </a:r>
            <a:r>
              <a:rPr lang="de-DE" dirty="0" err="1" smtClean="0"/>
              <a:t>finding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perfect</a:t>
            </a:r>
            <a:r>
              <a:rPr lang="de-DE" dirty="0" smtClean="0"/>
              <a:t>“ </a:t>
            </a:r>
            <a:r>
              <a:rPr lang="de-DE" dirty="0" err="1" smtClean="0"/>
              <a:t>solution</a:t>
            </a:r>
            <a:endParaRPr lang="de-DE" dirty="0" smtClean="0"/>
          </a:p>
          <a:p>
            <a:r>
              <a:rPr lang="de-DE" dirty="0" err="1" smtClean="0"/>
              <a:t>the</a:t>
            </a:r>
            <a:r>
              <a:rPr lang="de-DE" dirty="0" smtClean="0"/>
              <a:t>  „</a:t>
            </a:r>
            <a:r>
              <a:rPr lang="de-DE" dirty="0" err="1" smtClean="0"/>
              <a:t>perfect</a:t>
            </a:r>
            <a:r>
              <a:rPr lang="de-DE" dirty="0" smtClean="0"/>
              <a:t>“ </a:t>
            </a:r>
            <a:r>
              <a:rPr lang="de-DE" dirty="0" err="1" smtClean="0"/>
              <a:t>solution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 „</a:t>
            </a:r>
            <a:r>
              <a:rPr lang="de-DE" dirty="0" err="1" smtClean="0"/>
              <a:t>mission</a:t>
            </a:r>
            <a:r>
              <a:rPr lang="de-DE" dirty="0" smtClean="0"/>
              <a:t> </a:t>
            </a:r>
            <a:r>
              <a:rPr lang="de-DE" dirty="0" err="1" smtClean="0"/>
              <a:t>impossible</a:t>
            </a:r>
            <a:r>
              <a:rPr lang="de-DE" dirty="0" smtClean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214071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Getting</a:t>
            </a:r>
            <a:r>
              <a:rPr lang="de-DE" dirty="0" smtClean="0"/>
              <a:t> </a:t>
            </a:r>
            <a:r>
              <a:rPr lang="de-DE" dirty="0" err="1" smtClean="0"/>
              <a:t>things</a:t>
            </a:r>
            <a:r>
              <a:rPr lang="de-DE" dirty="0" smtClean="0"/>
              <a:t> </a:t>
            </a:r>
            <a:r>
              <a:rPr lang="de-DE" dirty="0" err="1" smtClean="0"/>
              <a:t>done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8716"/>
          </a:xfrm>
        </p:spPr>
        <p:txBody>
          <a:bodyPr anchor="t">
            <a:normAutofit/>
          </a:bodyPr>
          <a:lstStyle/>
          <a:p>
            <a:r>
              <a:rPr lang="de-DE" dirty="0" err="1" smtClean="0"/>
              <a:t>within</a:t>
            </a:r>
            <a:r>
              <a:rPr lang="de-DE" dirty="0" smtClean="0"/>
              <a:t> a </a:t>
            </a:r>
            <a:r>
              <a:rPr lang="de-DE" dirty="0" err="1" smtClean="0"/>
              <a:t>reasonable</a:t>
            </a:r>
            <a:r>
              <a:rPr lang="de-DE" dirty="0" smtClean="0"/>
              <a:t> time-frame</a:t>
            </a:r>
          </a:p>
          <a:p>
            <a:r>
              <a:rPr lang="de-DE" dirty="0" smtClean="0"/>
              <a:t>on </a:t>
            </a:r>
            <a:r>
              <a:rPr lang="de-DE" dirty="0" err="1" smtClean="0"/>
              <a:t>budget</a:t>
            </a:r>
            <a:endParaRPr lang="de-DE" dirty="0"/>
          </a:p>
          <a:p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human </a:t>
            </a:r>
            <a:r>
              <a:rPr lang="de-DE" dirty="0" err="1" smtClean="0"/>
              <a:t>resources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898886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Common </a:t>
            </a:r>
            <a:r>
              <a:rPr lang="de-DE" dirty="0" err="1" smtClean="0"/>
              <a:t>customizations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Bugs in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3rd-party </a:t>
            </a:r>
            <a:r>
              <a:rPr lang="de-DE" dirty="0" err="1" smtClean="0"/>
              <a:t>packages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are</a:t>
            </a:r>
            <a:r>
              <a:rPr lang="de-DE" dirty="0" smtClean="0"/>
              <a:t> all </a:t>
            </a:r>
            <a:r>
              <a:rPr lang="de-DE" dirty="0" err="1" smtClean="0"/>
              <a:t>around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endParaRPr lang="de-DE" dirty="0"/>
          </a:p>
          <a:p>
            <a:r>
              <a:rPr lang="de-DE" dirty="0" err="1" smtClean="0"/>
              <a:t>Particular</a:t>
            </a:r>
            <a:r>
              <a:rPr lang="de-DE" dirty="0" smtClean="0"/>
              <a:t> </a:t>
            </a:r>
            <a:r>
              <a:rPr lang="de-DE" dirty="0" err="1" smtClean="0"/>
              <a:t>behavior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3rd-party </a:t>
            </a:r>
            <a:r>
              <a:rPr lang="de-DE" dirty="0" err="1" smtClean="0"/>
              <a:t>packages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requirement</a:t>
            </a:r>
            <a:endParaRPr lang="de-DE" dirty="0" smtClean="0"/>
          </a:p>
          <a:p>
            <a:r>
              <a:rPr lang="de-DE" dirty="0" err="1" smtClean="0"/>
              <a:t>What</a:t>
            </a:r>
            <a:r>
              <a:rPr lang="de-DE" dirty="0" smtClean="0"/>
              <a:t> must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usually</a:t>
            </a:r>
            <a:r>
              <a:rPr lang="de-DE" dirty="0" smtClean="0"/>
              <a:t> </a:t>
            </a:r>
            <a:r>
              <a:rPr lang="de-DE" dirty="0" err="1" smtClean="0"/>
              <a:t>customized</a:t>
            </a:r>
            <a:r>
              <a:rPr lang="de-DE" dirty="0" smtClean="0"/>
              <a:t>:</a:t>
            </a:r>
            <a:endParaRPr lang="de-DE" dirty="0"/>
          </a:p>
          <a:p>
            <a:pPr lvl="1"/>
            <a:r>
              <a:rPr lang="de-DE" dirty="0" smtClean="0"/>
              <a:t>Python </a:t>
            </a:r>
            <a:r>
              <a:rPr lang="de-DE" dirty="0" err="1" smtClean="0"/>
              <a:t>code</a:t>
            </a:r>
            <a:r>
              <a:rPr lang="de-DE" dirty="0" smtClean="0"/>
              <a:t> (</a:t>
            </a:r>
            <a:r>
              <a:rPr lang="de-DE" dirty="0" err="1" smtClean="0"/>
              <a:t>browser</a:t>
            </a:r>
            <a:r>
              <a:rPr lang="de-DE" dirty="0" smtClean="0"/>
              <a:t> </a:t>
            </a:r>
            <a:r>
              <a:rPr lang="de-DE" dirty="0" err="1" smtClean="0"/>
              <a:t>views</a:t>
            </a:r>
            <a:r>
              <a:rPr lang="de-DE" dirty="0" smtClean="0"/>
              <a:t>, </a:t>
            </a:r>
            <a:r>
              <a:rPr lang="de-DE" dirty="0" err="1" smtClean="0"/>
              <a:t>skin</a:t>
            </a:r>
            <a:r>
              <a:rPr lang="de-DE" dirty="0" smtClean="0"/>
              <a:t> </a:t>
            </a:r>
            <a:r>
              <a:rPr lang="de-DE" dirty="0" err="1" smtClean="0"/>
              <a:t>scripts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Resources (</a:t>
            </a:r>
            <a:r>
              <a:rPr lang="de-DE" dirty="0" err="1" smtClean="0"/>
              <a:t>browser</a:t>
            </a:r>
            <a:r>
              <a:rPr lang="de-DE" dirty="0" smtClean="0"/>
              <a:t> </a:t>
            </a:r>
            <a:r>
              <a:rPr lang="de-DE" dirty="0" err="1" smtClean="0"/>
              <a:t>view</a:t>
            </a:r>
            <a:r>
              <a:rPr lang="de-DE" dirty="0" smtClean="0"/>
              <a:t> </a:t>
            </a:r>
            <a:r>
              <a:rPr lang="de-DE" dirty="0" err="1" smtClean="0"/>
              <a:t>templates</a:t>
            </a:r>
            <a:r>
              <a:rPr lang="de-DE" dirty="0" smtClean="0"/>
              <a:t>, JS, CSS)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2925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Where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b="1" dirty="0" smtClean="0"/>
              <a:t>fix</a:t>
            </a:r>
            <a:r>
              <a:rPr lang="de-DE" dirty="0" smtClean="0"/>
              <a:t> </a:t>
            </a:r>
            <a:r>
              <a:rPr lang="de-DE" dirty="0" err="1" smtClean="0"/>
              <a:t>things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 smtClean="0"/>
              <a:t>Package </a:t>
            </a:r>
            <a:r>
              <a:rPr lang="de-DE" dirty="0" err="1" smtClean="0"/>
              <a:t>maintainer</a:t>
            </a:r>
            <a:r>
              <a:rPr lang="de-DE" dirty="0" smtClean="0"/>
              <a:t> (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3rd-party) </a:t>
            </a:r>
            <a:r>
              <a:rPr lang="de-DE" dirty="0" err="1" smtClean="0"/>
              <a:t>love</a:t>
            </a:r>
            <a:endParaRPr lang="de-DE" dirty="0"/>
          </a:p>
          <a:p>
            <a:pPr lvl="1"/>
            <a:r>
              <a:rPr lang="de-DE" dirty="0" err="1" smtClean="0"/>
              <a:t>bug</a:t>
            </a:r>
            <a:r>
              <a:rPr lang="de-DE" dirty="0" smtClean="0"/>
              <a:t> </a:t>
            </a:r>
            <a:r>
              <a:rPr lang="de-DE" dirty="0" err="1" smtClean="0"/>
              <a:t>reports</a:t>
            </a:r>
            <a:endParaRPr lang="de-DE" dirty="0" smtClean="0"/>
          </a:p>
          <a:p>
            <a:pPr lvl="1"/>
            <a:r>
              <a:rPr lang="de-DE" dirty="0" err="1" smtClean="0"/>
              <a:t>bug</a:t>
            </a:r>
            <a:r>
              <a:rPr lang="de-DE" dirty="0" smtClean="0"/>
              <a:t> fixes</a:t>
            </a:r>
          </a:p>
          <a:p>
            <a:pPr lvl="1"/>
            <a:r>
              <a:rPr lang="de-DE" dirty="0" err="1" smtClean="0"/>
              <a:t>contributions</a:t>
            </a:r>
            <a:endParaRPr lang="de-DE" dirty="0"/>
          </a:p>
          <a:p>
            <a:r>
              <a:rPr lang="de-DE" dirty="0" err="1" smtClean="0"/>
              <a:t>Stuff</a:t>
            </a:r>
            <a:r>
              <a:rPr lang="de-DE" dirty="0" smtClean="0"/>
              <a:t> on </a:t>
            </a:r>
            <a:r>
              <a:rPr lang="de-DE" dirty="0" err="1" smtClean="0"/>
              <a:t>Github</a:t>
            </a:r>
            <a:r>
              <a:rPr lang="de-DE" dirty="0" smtClean="0"/>
              <a:t>: </a:t>
            </a:r>
            <a:r>
              <a:rPr lang="de-DE" dirty="0" err="1" smtClean="0"/>
              <a:t>Fork</a:t>
            </a:r>
            <a:r>
              <a:rPr lang="de-DE" dirty="0" smtClean="0"/>
              <a:t> &amp; Pull </a:t>
            </a:r>
            <a:r>
              <a:rPr lang="de-DE" dirty="0" err="1" smtClean="0"/>
              <a:t>request</a:t>
            </a:r>
            <a:endParaRPr lang="de-DE" dirty="0" smtClean="0"/>
          </a:p>
          <a:p>
            <a:r>
              <a:rPr lang="de-DE" dirty="0" smtClean="0"/>
              <a:t>SVN </a:t>
            </a:r>
            <a:r>
              <a:rPr lang="de-DE" dirty="0" err="1" smtClean="0"/>
              <a:t>repositories</a:t>
            </a:r>
            <a:r>
              <a:rPr lang="de-DE" dirty="0" smtClean="0"/>
              <a:t>: </a:t>
            </a:r>
            <a:r>
              <a:rPr lang="de-DE" dirty="0" err="1" smtClean="0"/>
              <a:t>svn</a:t>
            </a:r>
            <a:r>
              <a:rPr lang="de-DE" dirty="0" smtClean="0"/>
              <a:t> </a:t>
            </a:r>
            <a:r>
              <a:rPr lang="de-DE" dirty="0" err="1" smtClean="0"/>
              <a:t>branch</a:t>
            </a:r>
            <a:r>
              <a:rPr lang="de-DE" dirty="0" smtClean="0"/>
              <a:t> &amp; </a:t>
            </a:r>
            <a:r>
              <a:rPr lang="de-DE" dirty="0" err="1" smtClean="0"/>
              <a:t>svn</a:t>
            </a:r>
            <a:r>
              <a:rPr lang="de-DE" dirty="0" smtClean="0"/>
              <a:t> </a:t>
            </a:r>
            <a:r>
              <a:rPr lang="de-DE" dirty="0" err="1" smtClean="0"/>
              <a:t>merge</a:t>
            </a:r>
            <a:endParaRPr lang="de-DE" dirty="0"/>
          </a:p>
          <a:p>
            <a:pPr lvl="1"/>
            <a:r>
              <a:rPr lang="de-DE" dirty="0" smtClean="0"/>
              <a:t>check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maintained</a:t>
            </a:r>
            <a:endParaRPr lang="de-DE" dirty="0" smtClean="0"/>
          </a:p>
          <a:p>
            <a:pPr lvl="1"/>
            <a:r>
              <a:rPr lang="de-DE" dirty="0" err="1" smtClean="0"/>
              <a:t>ask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maintainer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merging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changes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merge</a:t>
            </a:r>
            <a:r>
              <a:rPr lang="de-DE" dirty="0" smtClean="0"/>
              <a:t> </a:t>
            </a:r>
            <a:r>
              <a:rPr lang="de-DE" dirty="0" err="1" smtClean="0"/>
              <a:t>yourself</a:t>
            </a:r>
            <a:endParaRPr lang="de-DE" dirty="0" smtClean="0"/>
          </a:p>
          <a:p>
            <a:pPr lvl="1"/>
            <a:r>
              <a:rPr lang="de-DE" dirty="0" err="1" smtClean="0"/>
              <a:t>move</a:t>
            </a:r>
            <a:r>
              <a:rPr lang="de-DE" dirty="0" smtClean="0"/>
              <a:t> </a:t>
            </a:r>
            <a:r>
              <a:rPr lang="de-DE" dirty="0" err="1" smtClean="0"/>
              <a:t>packages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Github</a:t>
            </a:r>
            <a:r>
              <a:rPr lang="de-DE" dirty="0" smtClean="0"/>
              <a:t>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appropriate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6048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Where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b="1" dirty="0" err="1" smtClean="0"/>
              <a:t>customize</a:t>
            </a:r>
            <a:r>
              <a:rPr lang="de-DE" dirty="0" smtClean="0"/>
              <a:t> </a:t>
            </a:r>
            <a:r>
              <a:rPr lang="de-DE" dirty="0" err="1" smtClean="0"/>
              <a:t>things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required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interest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public</a:t>
            </a:r>
            <a:r>
              <a:rPr lang="de-DE" dirty="0" smtClean="0"/>
              <a:t>?</a:t>
            </a:r>
          </a:p>
          <a:p>
            <a:pPr lvl="1"/>
            <a:r>
              <a:rPr lang="de-DE" dirty="0" err="1" smtClean="0"/>
              <a:t>fork</a:t>
            </a:r>
            <a:r>
              <a:rPr lang="de-DE" dirty="0" smtClean="0"/>
              <a:t> on </a:t>
            </a:r>
            <a:r>
              <a:rPr lang="de-DE" dirty="0" err="1" smtClean="0"/>
              <a:t>Github</a:t>
            </a:r>
            <a:endParaRPr lang="de-DE" dirty="0" smtClean="0"/>
          </a:p>
          <a:p>
            <a:pPr lvl="1"/>
            <a:r>
              <a:rPr lang="de-DE" dirty="0" err="1" smtClean="0"/>
              <a:t>branch</a:t>
            </a:r>
            <a:r>
              <a:rPr lang="de-DE" dirty="0" smtClean="0"/>
              <a:t> in SVN</a:t>
            </a:r>
          </a:p>
          <a:p>
            <a:pPr lvl="1"/>
            <a:r>
              <a:rPr lang="de-DE" dirty="0" err="1" smtClean="0"/>
              <a:t>speak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 </a:t>
            </a:r>
            <a:r>
              <a:rPr lang="de-DE" dirty="0" err="1" smtClean="0"/>
              <a:t>maintainers</a:t>
            </a:r>
            <a:endParaRPr lang="de-DE" dirty="0" smtClean="0"/>
          </a:p>
          <a:p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satisfies</a:t>
            </a:r>
            <a:r>
              <a:rPr lang="de-DE" dirty="0" smtClean="0"/>
              <a:t> an absurd </a:t>
            </a:r>
            <a:r>
              <a:rPr lang="de-DE" dirty="0" err="1" smtClean="0"/>
              <a:t>customer</a:t>
            </a:r>
            <a:r>
              <a:rPr lang="de-DE" dirty="0" smtClean="0"/>
              <a:t> </a:t>
            </a:r>
            <a:r>
              <a:rPr lang="de-DE" dirty="0" err="1" smtClean="0"/>
              <a:t>request</a:t>
            </a:r>
            <a:r>
              <a:rPr lang="de-DE" dirty="0"/>
              <a:t>?</a:t>
            </a:r>
            <a:endParaRPr lang="de-DE" dirty="0" smtClean="0"/>
          </a:p>
          <a:p>
            <a:pPr lvl="1"/>
            <a:r>
              <a:rPr lang="de-DE" dirty="0" err="1" smtClean="0"/>
              <a:t>keep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yourself</a:t>
            </a:r>
            <a:r>
              <a:rPr lang="de-DE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5542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274638"/>
            <a:ext cx="9026350" cy="1143000"/>
          </a:xfrm>
        </p:spPr>
        <p:txBody>
          <a:bodyPr>
            <a:normAutofit/>
          </a:bodyPr>
          <a:lstStyle/>
          <a:p>
            <a:r>
              <a:rPr lang="de-DE" dirty="0" smtClean="0"/>
              <a:t>(</a:t>
            </a:r>
            <a:r>
              <a:rPr lang="de-DE" dirty="0" err="1" smtClean="0"/>
              <a:t>Monkey</a:t>
            </a:r>
            <a:r>
              <a:rPr lang="de-DE" dirty="0" smtClean="0"/>
              <a:t>) </a:t>
            </a:r>
            <a:r>
              <a:rPr lang="de-DE" dirty="0" err="1" smtClean="0"/>
              <a:t>Patching</a:t>
            </a:r>
            <a:r>
              <a:rPr lang="de-DE" dirty="0" smtClean="0"/>
              <a:t> Python </a:t>
            </a:r>
            <a:r>
              <a:rPr lang="de-DE" dirty="0" err="1" smtClean="0"/>
              <a:t>code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00201"/>
            <a:ext cx="8569152" cy="3661663"/>
          </a:xfrm>
        </p:spPr>
        <p:txBody>
          <a:bodyPr>
            <a:normAutofit fontScale="77500" lnSpcReduction="20000"/>
          </a:bodyPr>
          <a:lstStyle/>
          <a:p>
            <a:r>
              <a:rPr lang="de-DE" b="1" dirty="0" err="1" smtClean="0"/>
              <a:t>Monkey</a:t>
            </a:r>
            <a:r>
              <a:rPr lang="de-DE" b="1" dirty="0" smtClean="0"/>
              <a:t> </a:t>
            </a:r>
            <a:r>
              <a:rPr lang="de-DE" b="1" dirty="0" err="1" smtClean="0"/>
              <a:t>patching</a:t>
            </a:r>
            <a:r>
              <a:rPr lang="de-DE" dirty="0"/>
              <a:t>: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dynamic</a:t>
            </a:r>
            <a:r>
              <a:rPr lang="de-DE" dirty="0" smtClean="0"/>
              <a:t> </a:t>
            </a:r>
            <a:r>
              <a:rPr lang="de-DE" dirty="0" err="1"/>
              <a:t>modifications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class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module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 smtClean="0"/>
              <a:t>runtime</a:t>
            </a:r>
            <a:r>
              <a:rPr lang="de-DE" dirty="0" smtClean="0"/>
              <a:t>“</a:t>
            </a:r>
            <a:br>
              <a:rPr lang="de-DE" dirty="0" smtClean="0"/>
            </a:br>
            <a:r>
              <a:rPr lang="de-DE" sz="1800" dirty="0" smtClean="0"/>
              <a:t>(Source: Wikipedia)</a:t>
            </a:r>
            <a:endParaRPr lang="de-DE" dirty="0" smtClean="0"/>
          </a:p>
          <a:p>
            <a:r>
              <a:rPr lang="de-DE" dirty="0" smtClean="0"/>
              <a:t>MP in </a:t>
            </a:r>
            <a:r>
              <a:rPr lang="de-DE" dirty="0" err="1" smtClean="0"/>
              <a:t>general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considered</a:t>
            </a:r>
            <a:r>
              <a:rPr lang="de-DE" dirty="0" smtClean="0"/>
              <a:t> </a:t>
            </a:r>
            <a:r>
              <a:rPr lang="de-DE" dirty="0" err="1" smtClean="0"/>
              <a:t>evil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bad-style</a:t>
            </a:r>
          </a:p>
          <a:p>
            <a:r>
              <a:rPr lang="de-DE" dirty="0" smtClean="0"/>
              <a:t>MP </a:t>
            </a:r>
            <a:r>
              <a:rPr lang="de-DE" dirty="0" err="1" smtClean="0"/>
              <a:t>may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side-effects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MP </a:t>
            </a:r>
            <a:r>
              <a:rPr lang="de-DE" dirty="0" err="1" smtClean="0"/>
              <a:t>carefully</a:t>
            </a:r>
            <a:r>
              <a:rPr lang="de-DE" dirty="0" smtClean="0"/>
              <a:t> (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only</a:t>
            </a:r>
            <a:r>
              <a:rPr lang="de-DE" dirty="0" smtClean="0"/>
              <a:t> </a:t>
            </a:r>
            <a:r>
              <a:rPr lang="de-DE" dirty="0" err="1" smtClean="0"/>
              <a:t>when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know</a:t>
            </a:r>
            <a:r>
              <a:rPr lang="de-DE" dirty="0" smtClean="0"/>
              <a:t>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doing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5699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Monkey</a:t>
            </a:r>
            <a:r>
              <a:rPr lang="de-DE" dirty="0" smtClean="0"/>
              <a:t> </a:t>
            </a:r>
            <a:r>
              <a:rPr lang="de-DE" dirty="0" err="1" smtClean="0"/>
              <a:t>patching</a:t>
            </a:r>
            <a:r>
              <a:rPr lang="de-DE" dirty="0" smtClean="0"/>
              <a:t> in Python</a:t>
            </a: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446989"/>
              </p:ext>
            </p:extLst>
          </p:nvPr>
        </p:nvGraphicFramePr>
        <p:xfrm>
          <a:off x="457199" y="1510176"/>
          <a:ext cx="8467096" cy="3207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9681"/>
                <a:gridCol w="5137415"/>
              </a:tblGrid>
              <a:tr h="44883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Original (</a:t>
                      </a:r>
                      <a:r>
                        <a:rPr lang="de-DE" sz="1600" dirty="0" err="1" smtClean="0"/>
                        <a:t>foo.py</a:t>
                      </a:r>
                      <a:r>
                        <a:rPr lang="de-DE" sz="1600" dirty="0" smtClean="0"/>
                        <a:t>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err="1" smtClean="0"/>
                        <a:t>Patched</a:t>
                      </a:r>
                      <a:r>
                        <a:rPr lang="de-DE" sz="1800" baseline="0" dirty="0" smtClean="0"/>
                        <a:t> </a:t>
                      </a:r>
                      <a:r>
                        <a:rPr lang="de-DE" sz="1800" baseline="0" dirty="0" err="1" smtClean="0"/>
                        <a:t>version</a:t>
                      </a:r>
                      <a:r>
                        <a:rPr lang="de-DE" sz="1800" baseline="0" dirty="0" smtClean="0"/>
                        <a:t> (</a:t>
                      </a:r>
                      <a:r>
                        <a:rPr lang="de-DE" sz="1800" baseline="0" dirty="0" err="1" smtClean="0"/>
                        <a:t>my_foo.py</a:t>
                      </a:r>
                      <a:r>
                        <a:rPr lang="de-DE" sz="1800" baseline="0" dirty="0" smtClean="0"/>
                        <a:t>)</a:t>
                      </a:r>
                      <a:endParaRPr lang="de-DE" sz="1800" dirty="0"/>
                    </a:p>
                  </a:txBody>
                  <a:tcPr/>
                </a:tc>
              </a:tr>
              <a:tr h="275852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Foo:</a:t>
                      </a:r>
                    </a:p>
                    <a:p>
                      <a:pPr marL="0" indent="0">
                        <a:buNone/>
                      </a:pPr>
                      <a:endParaRPr lang="de-DE" sz="1800" b="0" i="0" dirty="0" smtClean="0">
                        <a:latin typeface="Menlo Regular"/>
                        <a:cs typeface="Menlo Regular"/>
                      </a:endParaRPr>
                    </a:p>
                    <a:p>
                      <a:pPr marL="0" indent="0">
                        <a:buNone/>
                      </a:pP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   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def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bar(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self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):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          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return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42</a:t>
                      </a:r>
                      <a:endParaRPr lang="de-DE" sz="18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def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my_bar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(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self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):</a:t>
                      </a:r>
                    </a:p>
                    <a:p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   </a:t>
                      </a:r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return</a:t>
                      </a:r>
                      <a:r>
                        <a:rPr lang="de-DE" sz="1800" b="0" i="0" dirty="0" smtClean="0">
                          <a:latin typeface="Menlo Regular"/>
                          <a:cs typeface="Menlo Regular"/>
                        </a:rPr>
                        <a:t> 43</a:t>
                      </a:r>
                    </a:p>
                    <a:p>
                      <a:endParaRPr lang="de-DE" sz="18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800" b="0" i="0" dirty="0" err="1" smtClean="0">
                          <a:latin typeface="Menlo Regular"/>
                          <a:cs typeface="Menlo Regular"/>
                        </a:rPr>
                        <a:t>from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foo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import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Foo</a:t>
                      </a:r>
                    </a:p>
                    <a:p>
                      <a:r>
                        <a:rPr lang="de-DE" sz="1800" b="0" i="0" baseline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Foo.bar</a:t>
                      </a:r>
                      <a:r>
                        <a:rPr lang="de-DE" sz="1800" b="0" i="0" baseline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= </a:t>
                      </a:r>
                      <a:r>
                        <a:rPr lang="de-DE" sz="1800" b="0" i="0" baseline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my_bar</a:t>
                      </a:r>
                      <a:endParaRPr lang="de-DE" sz="1800" b="0" i="0" baseline="0" dirty="0" smtClean="0">
                        <a:solidFill>
                          <a:srgbClr val="FF0000"/>
                        </a:solidFill>
                        <a:latin typeface="Menlo Regular"/>
                        <a:cs typeface="Menlo Regular"/>
                      </a:endParaRPr>
                    </a:p>
                    <a:p>
                      <a:endParaRPr lang="de-DE" sz="1800" b="0" i="0" baseline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#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or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(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needed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in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some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800" b="0" i="0" baseline="0" dirty="0" err="1" smtClean="0">
                          <a:latin typeface="Menlo Regular"/>
                          <a:cs typeface="Menlo Regular"/>
                        </a:rPr>
                        <a:t>situations</a:t>
                      </a:r>
                      <a:r>
                        <a:rPr lang="de-DE" sz="1800" b="0" i="0" baseline="0" dirty="0" smtClean="0">
                          <a:latin typeface="Menlo Regular"/>
                          <a:cs typeface="Menlo Regular"/>
                        </a:rPr>
                        <a:t>)</a:t>
                      </a:r>
                    </a:p>
                    <a:p>
                      <a:endParaRPr lang="de-DE" sz="1800" b="0" i="0" baseline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800" b="0" i="0" baseline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Foo.bar.func_code</a:t>
                      </a:r>
                      <a:r>
                        <a:rPr lang="de-DE" sz="1800" b="0" i="0" baseline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= </a:t>
                      </a:r>
                      <a:r>
                        <a:rPr lang="de-DE" sz="1800" b="0" i="0" baseline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my_bar.func_code</a:t>
                      </a:r>
                      <a:endParaRPr lang="de-DE" sz="1800" b="0" i="0" dirty="0">
                        <a:solidFill>
                          <a:srgbClr val="FF0000"/>
                        </a:solidFill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830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890960"/>
              </p:ext>
            </p:extLst>
          </p:nvPr>
        </p:nvGraphicFramePr>
        <p:xfrm>
          <a:off x="457200" y="1417638"/>
          <a:ext cx="8229600" cy="250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4590"/>
                <a:gridCol w="4805010"/>
              </a:tblGrid>
              <a:tr h="37897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collective.monkeypatcher</a:t>
                      </a:r>
                      <a:r>
                        <a:rPr lang="de-DE" sz="1600" baseline="0" dirty="0" smtClean="0"/>
                        <a:t> (</a:t>
                      </a:r>
                      <a:r>
                        <a:rPr lang="de-DE" sz="1600" baseline="0" dirty="0" err="1" smtClean="0"/>
                        <a:t>patches.zcml</a:t>
                      </a:r>
                      <a:r>
                        <a:rPr lang="de-DE" sz="1600" baseline="0" dirty="0" smtClean="0"/>
                        <a:t>)</a:t>
                      </a:r>
                      <a:endParaRPr lang="de-D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</a:txBody>
                  <a:tcPr/>
                </a:tc>
              </a:tr>
              <a:tr h="212711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sz="1600" dirty="0" smtClean="0"/>
                        <a:t>ZCML</a:t>
                      </a:r>
                      <a:r>
                        <a:rPr lang="de-DE" sz="1600" baseline="0" dirty="0" smtClean="0"/>
                        <a:t>-level </a:t>
                      </a:r>
                      <a:r>
                        <a:rPr lang="de-DE" sz="1600" baseline="0" dirty="0" err="1" smtClean="0"/>
                        <a:t>configuration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of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patching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information</a:t>
                      </a:r>
                      <a:r>
                        <a:rPr lang="de-DE" sz="1600" baseline="0" dirty="0" smtClean="0"/>
                        <a:t>: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err="1" smtClean="0"/>
                        <a:t>module</a:t>
                      </a:r>
                      <a:r>
                        <a:rPr lang="de-DE" sz="1600" baseline="0" dirty="0" smtClean="0"/>
                        <a:t>-level </a:t>
                      </a:r>
                      <a:r>
                        <a:rPr lang="de-DE" sz="1600" baseline="0" dirty="0" err="1" smtClean="0"/>
                        <a:t>patches</a:t>
                      </a:r>
                      <a:endParaRPr lang="de-DE" sz="1600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err="1" smtClean="0"/>
                        <a:t>class</a:t>
                      </a:r>
                      <a:r>
                        <a:rPr lang="de-DE" sz="1600" baseline="0" dirty="0" smtClean="0"/>
                        <a:t>-level </a:t>
                      </a:r>
                      <a:r>
                        <a:rPr lang="de-DE" sz="1600" baseline="0" dirty="0" err="1" smtClean="0"/>
                        <a:t>patches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...&gt;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include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package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collective.monkeypatcher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 /&gt;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monkey:patch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description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="ISE-42: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OFS.Image.tag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()"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Products.CMFCore.FSImage.FSImage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original="tag"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replacement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patches.tag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/&gt;</a:t>
                      </a:r>
                    </a:p>
                    <a:p>
                      <a:pPr marL="0" indent="0">
                        <a:buNone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4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  <a:endParaRPr lang="de-DE" sz="14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Monkey</a:t>
            </a:r>
            <a:r>
              <a:rPr lang="de-DE" dirty="0" smtClean="0"/>
              <a:t> </a:t>
            </a:r>
            <a:r>
              <a:rPr lang="de-DE" dirty="0" err="1" smtClean="0"/>
              <a:t>patching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/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791027"/>
              </p:ext>
            </p:extLst>
          </p:nvPr>
        </p:nvGraphicFramePr>
        <p:xfrm>
          <a:off x="457200" y="4158621"/>
          <a:ext cx="8104226" cy="2492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4226"/>
              </a:tblGrid>
              <a:tr h="30375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 smtClean="0"/>
                        <a:t>collective.monkeypatcherpanel</a:t>
                      </a:r>
                      <a:r>
                        <a:rPr lang="de-DE" sz="1800" baseline="0" dirty="0" smtClean="0"/>
                        <a:t> (</a:t>
                      </a:r>
                      <a:r>
                        <a:rPr lang="de-DE" sz="1800" baseline="0" dirty="0" err="1" smtClean="0"/>
                        <a:t>patches.zcml</a:t>
                      </a:r>
                      <a:r>
                        <a:rPr lang="de-DE" sz="1800" baseline="0" dirty="0" smtClean="0"/>
                        <a:t>)</a:t>
                      </a:r>
                      <a:endParaRPr lang="de-DE" sz="1800" dirty="0" smtClean="0"/>
                    </a:p>
                  </a:txBody>
                  <a:tcPr/>
                </a:tc>
              </a:tr>
              <a:tr h="2126293">
                <a:tc>
                  <a:txBody>
                    <a:bodyPr/>
                    <a:lstStyle/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 smtClean="0"/>
                    </a:p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Bild 2" descr="screenshot 2012-09-20 um 11.14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689" y="4605524"/>
            <a:ext cx="5466879" cy="198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1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274638"/>
            <a:ext cx="9026350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Patching</a:t>
            </a:r>
            <a:r>
              <a:rPr lang="de-DE" dirty="0" smtClean="0"/>
              <a:t> </a:t>
            </a:r>
            <a:r>
              <a:rPr lang="de-DE" dirty="0" err="1" smtClean="0"/>
              <a:t>resources</a:t>
            </a:r>
            <a:r>
              <a:rPr lang="de-DE" dirty="0" smtClean="0"/>
              <a:t> (1/2) – </a:t>
            </a:r>
            <a:r>
              <a:rPr lang="de-DE" dirty="0" err="1" smtClean="0"/>
              <a:t>overrides.zcml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00201"/>
            <a:ext cx="8569152" cy="2153413"/>
          </a:xfrm>
        </p:spPr>
        <p:txBody>
          <a:bodyPr>
            <a:normAutofit fontScale="85000" lnSpcReduction="10000"/>
          </a:bodyPr>
          <a:lstStyle/>
          <a:p>
            <a:r>
              <a:rPr lang="de-DE" dirty="0" smtClean="0"/>
              <a:t>Standard </a:t>
            </a:r>
            <a:r>
              <a:rPr lang="de-DE" dirty="0" err="1" smtClean="0"/>
              <a:t>mechanism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overriding</a:t>
            </a:r>
            <a:r>
              <a:rPr lang="de-DE" dirty="0" smtClean="0"/>
              <a:t> </a:t>
            </a:r>
            <a:r>
              <a:rPr lang="de-DE" dirty="0" err="1" smtClean="0"/>
              <a:t>configuration</a:t>
            </a:r>
            <a:r>
              <a:rPr lang="de-DE" dirty="0" smtClean="0"/>
              <a:t> </a:t>
            </a:r>
            <a:r>
              <a:rPr lang="de-DE" dirty="0" err="1" smtClean="0"/>
              <a:t>settings</a:t>
            </a:r>
            <a:r>
              <a:rPr lang="de-DE" dirty="0" smtClean="0"/>
              <a:t> </a:t>
            </a:r>
            <a:r>
              <a:rPr lang="de-DE" dirty="0" err="1" smtClean="0"/>
              <a:t>introduced</a:t>
            </a:r>
            <a:r>
              <a:rPr lang="de-DE" dirty="0" smtClean="0"/>
              <a:t> </a:t>
            </a:r>
            <a:r>
              <a:rPr lang="de-DE" dirty="0" err="1" smtClean="0"/>
              <a:t>through</a:t>
            </a:r>
            <a:r>
              <a:rPr lang="de-DE" dirty="0" smtClean="0"/>
              <a:t> a different </a:t>
            </a:r>
            <a:r>
              <a:rPr lang="de-DE" dirty="0" err="1" smtClean="0"/>
              <a:t>package</a:t>
            </a:r>
            <a:endParaRPr lang="de-DE" dirty="0" smtClean="0"/>
          </a:p>
          <a:p>
            <a:r>
              <a:rPr lang="de-DE" i="1" dirty="0" err="1" smtClean="0"/>
              <a:t>overrides.zcml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an optional ZCML </a:t>
            </a:r>
            <a:r>
              <a:rPr lang="de-DE" dirty="0" err="1" smtClean="0"/>
              <a:t>configuration</a:t>
            </a:r>
            <a:r>
              <a:rPr lang="de-DE" dirty="0" smtClean="0"/>
              <a:t> </a:t>
            </a:r>
            <a:r>
              <a:rPr lang="de-DE" dirty="0" err="1" smtClean="0"/>
              <a:t>file</a:t>
            </a:r>
            <a:endParaRPr lang="de-DE" dirty="0"/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357254"/>
              </p:ext>
            </p:extLst>
          </p:nvPr>
        </p:nvGraphicFramePr>
        <p:xfrm>
          <a:off x="-1" y="3891849"/>
          <a:ext cx="9144000" cy="2447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520862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Products.PloneGlossary</a:t>
                      </a:r>
                      <a:r>
                        <a:rPr lang="de-DE" sz="1600" dirty="0" smtClean="0"/>
                        <a:t> (</a:t>
                      </a:r>
                      <a:r>
                        <a:rPr lang="de-DE" sz="1600" dirty="0" err="1" smtClean="0"/>
                        <a:t>configure.zcml</a:t>
                      </a:r>
                      <a:r>
                        <a:rPr lang="de-DE" sz="1600" dirty="0" smtClean="0"/>
                        <a:t>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err="1" smtClean="0"/>
                        <a:t>my.package</a:t>
                      </a:r>
                      <a:r>
                        <a:rPr lang="de-DE" sz="1800" dirty="0" smtClean="0"/>
                        <a:t> (</a:t>
                      </a:r>
                      <a:r>
                        <a:rPr lang="de-DE" sz="1800" dirty="0" err="1" smtClean="0"/>
                        <a:t>overrides.zcml</a:t>
                      </a:r>
                      <a:r>
                        <a:rPr lang="de-DE" sz="1800" dirty="0" smtClean="0"/>
                        <a:t>)</a:t>
                      </a:r>
                      <a:endParaRPr lang="de-DE" sz="1800" dirty="0"/>
                    </a:p>
                  </a:txBody>
                  <a:tcPr/>
                </a:tc>
              </a:tr>
              <a:tr h="1926475">
                <a:tc>
                  <a:txBody>
                    <a:bodyPr/>
                    <a:lstStyle/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..&gt;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browser:page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name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glossary_main_page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“        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for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Products.PloneGlossary.IPloneGlossary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pages.GlossaryMainPage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permission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="zope2.View“ /&gt;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  <a:endParaRPr lang="de-DE" sz="12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..&gt;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browser:page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name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glossary_main_page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baseline="0" dirty="0" smtClean="0"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for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Products.PloneGlossary.IPloneGlossary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glossary.GlossaryView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“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permission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="zope2.View“ /&gt;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</a:p>
                    <a:p>
                      <a:endParaRPr lang="de-DE" sz="12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908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Patching</a:t>
            </a:r>
            <a:r>
              <a:rPr lang="de-DE" dirty="0" smtClean="0"/>
              <a:t> </a:t>
            </a:r>
            <a:r>
              <a:rPr lang="de-DE" dirty="0" err="1" smtClean="0"/>
              <a:t>resources</a:t>
            </a:r>
            <a:r>
              <a:rPr lang="de-DE" dirty="0" smtClean="0"/>
              <a:t> (2/2) – z3c.jbot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53413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z3c.jbot </a:t>
            </a:r>
            <a:r>
              <a:rPr lang="de-DE" dirty="0" err="1" smtClean="0"/>
              <a:t>allows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override</a:t>
            </a:r>
            <a:r>
              <a:rPr lang="de-DE" dirty="0" smtClean="0"/>
              <a:t> </a:t>
            </a:r>
            <a:r>
              <a:rPr lang="de-DE" dirty="0" err="1" smtClean="0"/>
              <a:t>resources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packages</a:t>
            </a:r>
            <a:r>
              <a:rPr lang="de-DE" dirty="0" smtClean="0"/>
              <a:t> </a:t>
            </a:r>
            <a:r>
              <a:rPr lang="de-DE" dirty="0" err="1" smtClean="0"/>
              <a:t>inside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own</a:t>
            </a:r>
            <a:r>
              <a:rPr lang="de-DE" dirty="0" smtClean="0"/>
              <a:t> </a:t>
            </a:r>
            <a:r>
              <a:rPr lang="de-DE" dirty="0" err="1" smtClean="0"/>
              <a:t>policy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endParaRPr lang="de-DE" dirty="0" smtClean="0"/>
          </a:p>
          <a:p>
            <a:r>
              <a:rPr lang="de-DE" dirty="0" smtClean="0"/>
              <a:t>Limited </a:t>
            </a:r>
            <a:r>
              <a:rPr lang="de-DE" dirty="0" err="1" smtClean="0"/>
              <a:t>to</a:t>
            </a:r>
            <a:r>
              <a:rPr lang="de-DE" dirty="0"/>
              <a:t> </a:t>
            </a:r>
            <a:r>
              <a:rPr lang="de-DE" dirty="0" smtClean="0"/>
              <a:t>.</a:t>
            </a:r>
            <a:r>
              <a:rPr lang="de-DE" dirty="0" err="1" smtClean="0"/>
              <a:t>pt</a:t>
            </a:r>
            <a:r>
              <a:rPr lang="de-DE" dirty="0" smtClean="0"/>
              <a:t>, .</a:t>
            </a:r>
            <a:r>
              <a:rPr lang="de-DE" dirty="0" err="1" smtClean="0"/>
              <a:t>cpt</a:t>
            </a:r>
            <a:r>
              <a:rPr lang="de-DE" dirty="0" smtClean="0"/>
              <a:t>, .</a:t>
            </a:r>
            <a:r>
              <a:rPr lang="de-DE" dirty="0" err="1" smtClean="0"/>
              <a:t>js</a:t>
            </a:r>
            <a:r>
              <a:rPr lang="de-DE" dirty="0" smtClean="0"/>
              <a:t>?!</a:t>
            </a: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5794854"/>
            <a:ext cx="8229600" cy="651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 smtClean="0"/>
              <a:t>Links</a:t>
            </a:r>
          </a:p>
          <a:p>
            <a:r>
              <a:rPr lang="de-DE" sz="1400" dirty="0"/>
              <a:t>http://blog.keul.it/2011/06/z3cjbot-magical-with-your-</a:t>
            </a:r>
            <a:r>
              <a:rPr lang="de-DE" sz="1400" dirty="0" smtClean="0"/>
              <a:t>skins.html</a:t>
            </a:r>
          </a:p>
          <a:p>
            <a:r>
              <a:rPr lang="de-DE" sz="1400" dirty="0"/>
              <a:t>http://</a:t>
            </a:r>
            <a:r>
              <a:rPr lang="de-DE" sz="1400" dirty="0" err="1"/>
              <a:t>pypi.python.org</a:t>
            </a:r>
            <a:r>
              <a:rPr lang="de-DE" sz="1400" dirty="0"/>
              <a:t>/</a:t>
            </a:r>
            <a:r>
              <a:rPr lang="de-DE" sz="1400" dirty="0" err="1"/>
              <a:t>pypi</a:t>
            </a:r>
            <a:r>
              <a:rPr lang="de-DE" sz="1400" dirty="0"/>
              <a:t>/z3c.jbot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57200" y="4003099"/>
            <a:ext cx="82296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Configuration</a:t>
            </a:r>
            <a:r>
              <a:rPr lang="de-DE" dirty="0" smtClean="0"/>
              <a:t>: &lt;</a:t>
            </a:r>
            <a:r>
              <a:rPr lang="de-DE" dirty="0" err="1" smtClean="0"/>
              <a:t>browser:jbot</a:t>
            </a:r>
            <a:r>
              <a:rPr lang="de-DE" dirty="0" smtClean="0"/>
              <a:t>  </a:t>
            </a:r>
            <a:r>
              <a:rPr lang="de-DE" dirty="0" err="1" smtClean="0"/>
              <a:t>directory</a:t>
            </a:r>
            <a:r>
              <a:rPr lang="de-DE" dirty="0" smtClean="0"/>
              <a:t>=“</a:t>
            </a:r>
            <a:r>
              <a:rPr lang="de-DE" dirty="0" err="1" smtClean="0"/>
              <a:t>overrides</a:t>
            </a:r>
            <a:r>
              <a:rPr lang="de-DE" dirty="0" smtClean="0"/>
              <a:t>“ /&gt;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57200" y="4589650"/>
            <a:ext cx="82296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Existing</a:t>
            </a:r>
            <a:r>
              <a:rPr lang="de-DE" dirty="0" smtClean="0"/>
              <a:t> </a:t>
            </a:r>
            <a:r>
              <a:rPr lang="de-DE" dirty="0" err="1" smtClean="0"/>
              <a:t>template</a:t>
            </a:r>
            <a:r>
              <a:rPr lang="de-DE" dirty="0" smtClean="0"/>
              <a:t>: </a:t>
            </a:r>
            <a:r>
              <a:rPr lang="de-DE" dirty="0" err="1" smtClean="0"/>
              <a:t>plone.app.search</a:t>
            </a:r>
            <a:r>
              <a:rPr lang="de-DE" dirty="0" smtClean="0"/>
              <a:t>/</a:t>
            </a:r>
            <a:r>
              <a:rPr lang="de-DE" dirty="0" err="1" smtClean="0"/>
              <a:t>plone</a:t>
            </a:r>
            <a:r>
              <a:rPr lang="de-DE" dirty="0" smtClean="0"/>
              <a:t>/</a:t>
            </a:r>
            <a:r>
              <a:rPr lang="de-DE" dirty="0" err="1" smtClean="0"/>
              <a:t>app</a:t>
            </a:r>
            <a:r>
              <a:rPr lang="de-DE" dirty="0" smtClean="0"/>
              <a:t>/</a:t>
            </a:r>
            <a:r>
              <a:rPr lang="de-DE" dirty="0" err="1" smtClean="0"/>
              <a:t>search</a:t>
            </a:r>
            <a:r>
              <a:rPr lang="de-DE" dirty="0" smtClean="0"/>
              <a:t>/</a:t>
            </a:r>
            <a:r>
              <a:rPr lang="de-DE" dirty="0" err="1" smtClean="0"/>
              <a:t>search.pt</a:t>
            </a:r>
            <a:endParaRPr lang="de-DE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457200" y="5176201"/>
            <a:ext cx="82296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Customization</a:t>
            </a:r>
            <a:r>
              <a:rPr lang="de-DE" dirty="0" smtClean="0"/>
              <a:t>: </a:t>
            </a:r>
            <a:r>
              <a:rPr lang="de-DE" dirty="0" err="1" smtClean="0"/>
              <a:t>your.package</a:t>
            </a:r>
            <a:r>
              <a:rPr lang="de-DE" dirty="0" smtClean="0"/>
              <a:t>/</a:t>
            </a:r>
            <a:r>
              <a:rPr lang="de-DE" dirty="0" err="1" smtClean="0"/>
              <a:t>your</a:t>
            </a:r>
            <a:r>
              <a:rPr lang="de-DE" dirty="0" smtClean="0"/>
              <a:t>/</a:t>
            </a:r>
            <a:r>
              <a:rPr lang="de-DE" dirty="0" err="1" smtClean="0"/>
              <a:t>package</a:t>
            </a:r>
            <a:r>
              <a:rPr lang="de-DE" dirty="0" smtClean="0"/>
              <a:t>/</a:t>
            </a:r>
            <a:r>
              <a:rPr lang="de-DE" dirty="0" err="1" smtClean="0"/>
              <a:t>overrides</a:t>
            </a:r>
            <a:r>
              <a:rPr lang="de-DE" dirty="0" smtClean="0"/>
              <a:t>/</a:t>
            </a:r>
            <a:r>
              <a:rPr lang="de-DE" dirty="0" err="1" smtClean="0"/>
              <a:t>plone.app.search</a:t>
            </a:r>
            <a:r>
              <a:rPr lang="de-DE" dirty="0" err="1"/>
              <a:t>.</a:t>
            </a:r>
            <a:r>
              <a:rPr lang="de-DE" dirty="0" err="1" smtClean="0"/>
              <a:t>search.pt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591630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774" y="274638"/>
            <a:ext cx="8697502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Unconfigure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resource</a:t>
            </a:r>
            <a:r>
              <a:rPr lang="de-DE" dirty="0" smtClean="0"/>
              <a:t> </a:t>
            </a:r>
            <a:r>
              <a:rPr lang="de-DE" dirty="0" err="1" smtClean="0"/>
              <a:t>configurations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53413"/>
          </a:xfrm>
        </p:spPr>
        <p:txBody>
          <a:bodyPr>
            <a:normAutofit fontScale="92500" lnSpcReduction="10000"/>
          </a:bodyPr>
          <a:lstStyle/>
          <a:p>
            <a:r>
              <a:rPr lang="de-DE" dirty="0" err="1" smtClean="0"/>
              <a:t>Sometimes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just </a:t>
            </a:r>
            <a:r>
              <a:rPr lang="de-DE" dirty="0" err="1" smtClean="0"/>
              <a:t>don‘t</a:t>
            </a:r>
            <a:r>
              <a:rPr lang="de-DE" dirty="0" smtClean="0"/>
              <a:t> </a:t>
            </a:r>
            <a:r>
              <a:rPr lang="de-DE" dirty="0" err="1" smtClean="0"/>
              <a:t>want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ZCML </a:t>
            </a:r>
            <a:r>
              <a:rPr lang="de-DE" dirty="0" err="1" smtClean="0"/>
              <a:t>configurations</a:t>
            </a:r>
            <a:r>
              <a:rPr lang="de-DE" dirty="0" smtClean="0"/>
              <a:t> </a:t>
            </a:r>
            <a:r>
              <a:rPr lang="de-DE" dirty="0" err="1" smtClean="0"/>
              <a:t>introduced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packages</a:t>
            </a:r>
            <a:endParaRPr lang="de-DE" dirty="0"/>
          </a:p>
          <a:p>
            <a:r>
              <a:rPr lang="de-DE" dirty="0" smtClean="0"/>
              <a:t>z3c.unconfigure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friend</a:t>
            </a: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5794854"/>
            <a:ext cx="8229600" cy="651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1400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801012"/>
              </p:ext>
            </p:extLst>
          </p:nvPr>
        </p:nvGraphicFramePr>
        <p:xfrm>
          <a:off x="181434" y="3697664"/>
          <a:ext cx="8880216" cy="2791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0108"/>
                <a:gridCol w="4440108"/>
              </a:tblGrid>
              <a:tr h="520862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some.package</a:t>
                      </a:r>
                      <a:r>
                        <a:rPr lang="de-DE" sz="1600" dirty="0" smtClean="0"/>
                        <a:t>(</a:t>
                      </a:r>
                      <a:r>
                        <a:rPr lang="de-DE" sz="1600" dirty="0" err="1" smtClean="0"/>
                        <a:t>configure.zcml</a:t>
                      </a:r>
                      <a:r>
                        <a:rPr lang="de-DE" sz="1600" dirty="0" smtClean="0"/>
                        <a:t>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err="1" smtClean="0"/>
                        <a:t>my.package</a:t>
                      </a:r>
                      <a:r>
                        <a:rPr lang="de-DE" sz="1800" dirty="0" smtClean="0"/>
                        <a:t> (</a:t>
                      </a:r>
                      <a:r>
                        <a:rPr lang="de-DE" sz="1800" dirty="0" err="1" smtClean="0"/>
                        <a:t>configure.zcml</a:t>
                      </a:r>
                      <a:r>
                        <a:rPr lang="de-DE" sz="1800" dirty="0" smtClean="0"/>
                        <a:t>)</a:t>
                      </a:r>
                      <a:endParaRPr lang="de-DE" sz="1800" dirty="0"/>
                    </a:p>
                  </a:txBody>
                  <a:tcPr/>
                </a:tc>
              </a:tr>
              <a:tr h="1926475">
                <a:tc>
                  <a:txBody>
                    <a:bodyPr/>
                    <a:lstStyle/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..&gt;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browser:page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name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glossary_main_page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“         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for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Products.PloneGlossary.IPloneGlossary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err="1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pages.GlossaryMainPage</a:t>
                      </a:r>
                      <a:r>
                        <a:rPr lang="de-DE" sz="1200" b="0" i="0" dirty="0" smtClean="0">
                          <a:solidFill>
                            <a:schemeClr val="tx1"/>
                          </a:solidFill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permission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="zope2.View“ /&gt;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  <a:endParaRPr lang="de-DE" sz="1200" b="0" i="0" dirty="0">
                        <a:latin typeface="Menlo Regular"/>
                        <a:cs typeface="Menlo Regular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..&gt; </a:t>
                      </a:r>
                    </a:p>
                    <a:p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&lt;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include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package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="z3c.unconfigure"   </a:t>
                      </a:r>
                    </a:p>
                    <a:p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          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file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meta.zcml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" /&gt;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&lt;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unconfigure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&lt;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browser:page</a:t>
                      </a:r>
                      <a:endParaRPr lang="de-DE" sz="1200" b="0" i="0" dirty="0" smtClean="0">
                        <a:latin typeface="Menlo Regular"/>
                        <a:cs typeface="Menlo Regular"/>
                      </a:endParaRP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name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glossary_main_page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“   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for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Products.PloneGlossary.IPloneGlossary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"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 </a:t>
                      </a:r>
                      <a:r>
                        <a:rPr lang="de-DE" sz="1200" b="0" i="0" dirty="0" err="1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class</a:t>
                      </a:r>
                      <a:r>
                        <a:rPr lang="de-DE" sz="1200" b="0" i="0" dirty="0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=".</a:t>
                      </a:r>
                      <a:r>
                        <a:rPr lang="de-DE" sz="1200" b="0" i="0" dirty="0" err="1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glossary.GlossaryView</a:t>
                      </a:r>
                      <a:r>
                        <a:rPr lang="de-DE" sz="1200" b="0" i="0" dirty="0" smtClean="0">
                          <a:solidFill>
                            <a:srgbClr val="000000"/>
                          </a:solidFill>
                          <a:latin typeface="Menlo Regular"/>
                          <a:cs typeface="Menlo Regular"/>
                        </a:rPr>
                        <a:t>“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       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permission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="zope2.View“ /&gt;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  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unconfigure</a:t>
                      </a:r>
                      <a:r>
                        <a:rPr lang="de-DE" sz="1200" b="0" i="0" dirty="0" smtClean="0">
                          <a:solidFill>
                            <a:srgbClr val="FF0000"/>
                          </a:solidFill>
                          <a:latin typeface="Menlo Regular"/>
                          <a:cs typeface="Menlo Regular"/>
                        </a:rPr>
                        <a:t>&gt;</a:t>
                      </a:r>
                    </a:p>
                    <a:p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&lt;/</a:t>
                      </a:r>
                      <a:r>
                        <a:rPr lang="de-DE" sz="1200" b="0" i="0" dirty="0" err="1" smtClean="0">
                          <a:latin typeface="Menlo Regular"/>
                          <a:cs typeface="Menlo Regular"/>
                        </a:rPr>
                        <a:t>configure</a:t>
                      </a:r>
                      <a:r>
                        <a:rPr lang="de-DE" sz="1200" b="0" i="0" dirty="0" smtClean="0">
                          <a:latin typeface="Menlo Regular"/>
                          <a:cs typeface="Menlo Regular"/>
                        </a:rPr>
                        <a:t>&gt;</a:t>
                      </a:r>
                    </a:p>
                    <a:p>
                      <a:endParaRPr lang="de-DE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304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Extending</a:t>
            </a:r>
            <a:r>
              <a:rPr lang="de-DE" dirty="0" smtClean="0"/>
              <a:t> </a:t>
            </a:r>
            <a:r>
              <a:rPr lang="de-DE" dirty="0" err="1" smtClean="0"/>
              <a:t>schemas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47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comes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-type </a:t>
            </a:r>
            <a:r>
              <a:rPr lang="de-DE" dirty="0" err="1" smtClean="0"/>
              <a:t>systems</a:t>
            </a:r>
            <a:endParaRPr lang="de-DE" dirty="0" smtClean="0"/>
          </a:p>
          <a:p>
            <a:r>
              <a:rPr lang="de-DE" dirty="0" err="1" smtClean="0"/>
              <a:t>Archetypes</a:t>
            </a:r>
            <a:r>
              <a:rPr lang="de-DE" dirty="0" smtClean="0"/>
              <a:t> (</a:t>
            </a:r>
            <a:r>
              <a:rPr lang="de-DE" dirty="0" err="1" smtClean="0"/>
              <a:t>old</a:t>
            </a:r>
            <a:r>
              <a:rPr lang="de-DE" dirty="0" smtClean="0"/>
              <a:t>-style)</a:t>
            </a:r>
          </a:p>
          <a:p>
            <a:pPr lvl="1"/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archetypes.schemaextender</a:t>
            </a:r>
            <a:endParaRPr lang="de-DE" dirty="0" smtClean="0"/>
          </a:p>
          <a:p>
            <a:pPr lvl="1"/>
            <a:r>
              <a:rPr lang="de-DE" dirty="0" err="1" smtClean="0"/>
              <a:t>modify</a:t>
            </a:r>
            <a:r>
              <a:rPr lang="de-DE" dirty="0" smtClean="0"/>
              <a:t> </a:t>
            </a:r>
            <a:r>
              <a:rPr lang="de-DE" dirty="0" err="1" smtClean="0"/>
              <a:t>any</a:t>
            </a:r>
            <a:r>
              <a:rPr lang="de-DE" dirty="0" smtClean="0"/>
              <a:t> AT-</a:t>
            </a:r>
            <a:r>
              <a:rPr lang="de-DE" dirty="0" err="1" smtClean="0"/>
              <a:t>based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-type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 err="1" smtClean="0"/>
              <a:t>modifying</a:t>
            </a:r>
            <a:r>
              <a:rPr lang="de-DE" dirty="0" smtClean="0"/>
              <a:t> </a:t>
            </a:r>
            <a:r>
              <a:rPr lang="de-DE" dirty="0" err="1" smtClean="0"/>
              <a:t>fields</a:t>
            </a:r>
            <a:r>
              <a:rPr lang="de-DE" dirty="0" smtClean="0"/>
              <a:t>, </a:t>
            </a:r>
            <a:r>
              <a:rPr lang="de-DE" dirty="0" err="1" smtClean="0"/>
              <a:t>adding</a:t>
            </a:r>
            <a:r>
              <a:rPr lang="de-DE" dirty="0" smtClean="0"/>
              <a:t> </a:t>
            </a:r>
            <a:r>
              <a:rPr lang="de-DE" dirty="0" err="1" smtClean="0"/>
              <a:t>fields</a:t>
            </a:r>
            <a:r>
              <a:rPr lang="de-DE" dirty="0" smtClean="0"/>
              <a:t>)</a:t>
            </a:r>
          </a:p>
          <a:p>
            <a:pPr lvl="1"/>
            <a:r>
              <a:rPr lang="de-DE" i="1" dirty="0" err="1" smtClean="0"/>
              <a:t>SchemaExtender</a:t>
            </a:r>
            <a:r>
              <a:rPr lang="de-DE" dirty="0" smtClean="0"/>
              <a:t>, </a:t>
            </a:r>
            <a:r>
              <a:rPr lang="de-DE" i="1" dirty="0" err="1" smtClean="0"/>
              <a:t>SchemaModifier</a:t>
            </a:r>
            <a:endParaRPr lang="de-DE" i="1" dirty="0" smtClean="0"/>
          </a:p>
          <a:p>
            <a:r>
              <a:rPr lang="de-DE" dirty="0" err="1" smtClean="0"/>
              <a:t>Dexterity</a:t>
            </a:r>
            <a:r>
              <a:rPr lang="de-DE" dirty="0" smtClean="0"/>
              <a:t> (</a:t>
            </a:r>
            <a:r>
              <a:rPr lang="de-DE" dirty="0" err="1" smtClean="0"/>
              <a:t>new</a:t>
            </a:r>
            <a:r>
              <a:rPr lang="de-DE" dirty="0" smtClean="0"/>
              <a:t>-style)</a:t>
            </a:r>
          </a:p>
          <a:p>
            <a:pPr lvl="1"/>
            <a:r>
              <a:rPr lang="de-DE" dirty="0" err="1" smtClean="0"/>
              <a:t>Dexterity</a:t>
            </a:r>
            <a:r>
              <a:rPr lang="de-DE" dirty="0" smtClean="0"/>
              <a:t> </a:t>
            </a:r>
            <a:r>
              <a:rPr lang="de-DE" dirty="0" err="1" smtClean="0"/>
              <a:t>introduces</a:t>
            </a:r>
            <a:r>
              <a:rPr lang="de-DE" dirty="0" smtClean="0"/>
              <a:t> „</a:t>
            </a:r>
            <a:r>
              <a:rPr lang="de-DE" dirty="0" err="1" smtClean="0"/>
              <a:t>behaviors</a:t>
            </a:r>
            <a:r>
              <a:rPr lang="de-DE" dirty="0" smtClean="0"/>
              <a:t>“</a:t>
            </a:r>
          </a:p>
          <a:p>
            <a:pPr lvl="1"/>
            <a:r>
              <a:rPr lang="de-DE" dirty="0" smtClean="0"/>
              <a:t>„A </a:t>
            </a:r>
            <a:r>
              <a:rPr lang="de-DE" dirty="0" err="1"/>
              <a:t>behavior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re-usable</a:t>
            </a:r>
            <a:r>
              <a:rPr lang="de-DE" dirty="0"/>
              <a:t> </a:t>
            </a:r>
            <a:r>
              <a:rPr lang="de-DE" dirty="0" err="1"/>
              <a:t>aspect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object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enabled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disabled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changing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 smtClean="0"/>
              <a:t>registry</a:t>
            </a:r>
            <a:r>
              <a:rPr lang="de-DE" dirty="0" smtClean="0"/>
              <a:t>“ </a:t>
            </a:r>
            <a:br>
              <a:rPr lang="de-DE" dirty="0" smtClean="0"/>
            </a:br>
            <a:r>
              <a:rPr lang="de-DE" sz="2300" dirty="0" smtClean="0"/>
              <a:t>(Source: </a:t>
            </a:r>
            <a:r>
              <a:rPr lang="de-DE" sz="2300" dirty="0" err="1" smtClean="0"/>
              <a:t>Dexterity</a:t>
            </a:r>
            <a:r>
              <a:rPr lang="de-DE" sz="2300" dirty="0" smtClean="0"/>
              <a:t> </a:t>
            </a:r>
            <a:r>
              <a:rPr lang="de-DE" sz="2300" dirty="0" err="1" smtClean="0"/>
              <a:t>developer</a:t>
            </a:r>
            <a:r>
              <a:rPr lang="de-DE" sz="2300" dirty="0" smtClean="0"/>
              <a:t> </a:t>
            </a:r>
            <a:r>
              <a:rPr lang="de-DE" sz="2300" dirty="0" err="1" smtClean="0"/>
              <a:t>manual</a:t>
            </a:r>
            <a:r>
              <a:rPr lang="de-DE" sz="2300" dirty="0" smtClean="0"/>
              <a:t>)</a:t>
            </a:r>
            <a:endParaRPr lang="de-DE" sz="2300" dirty="0"/>
          </a:p>
        </p:txBody>
      </p:sp>
    </p:spTree>
    <p:extLst>
      <p:ext uri="{BB962C8B-B14F-4D97-AF65-F5344CB8AC3E}">
        <p14:creationId xmlns:p14="http://schemas.microsoft.com/office/powerpoint/2010/main" val="627261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159" y="1266583"/>
            <a:ext cx="4368800" cy="50673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Keep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designer</a:t>
            </a:r>
            <a:r>
              <a:rPr lang="de-DE" dirty="0" smtClean="0"/>
              <a:t> happy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903818" y="2092277"/>
            <a:ext cx="6761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 err="1" smtClean="0"/>
              <a:t>Implementing</a:t>
            </a:r>
            <a:r>
              <a:rPr lang="de-DE" sz="3600" b="1" dirty="0" smtClean="0"/>
              <a:t> CSS </a:t>
            </a:r>
            <a:r>
              <a:rPr lang="de-DE" sz="3600" b="1" dirty="0" err="1" smtClean="0"/>
              <a:t>styles</a:t>
            </a:r>
            <a:r>
              <a:rPr lang="de-DE" sz="3600" b="1" dirty="0" smtClean="0"/>
              <a:t> </a:t>
            </a:r>
            <a:br>
              <a:rPr lang="de-DE" sz="3600" b="1" dirty="0" smtClean="0"/>
            </a:br>
            <a:r>
              <a:rPr lang="de-DE" sz="3600" b="1" dirty="0" err="1" smtClean="0"/>
              <a:t>requires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representative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content</a:t>
            </a:r>
            <a:endParaRPr lang="de-DE" sz="36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1407210" y="4839932"/>
            <a:ext cx="625807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Menlo Regular"/>
                <a:cs typeface="Menlo Regular"/>
              </a:rPr>
              <a:t>http://localhost:8080/@</a:t>
            </a:r>
            <a:r>
              <a:rPr lang="de-DE" dirty="0">
                <a:latin typeface="Menlo Regular"/>
                <a:cs typeface="Menlo Regular"/>
              </a:rPr>
              <a:t>@</a:t>
            </a:r>
            <a:r>
              <a:rPr lang="de-DE" dirty="0" err="1">
                <a:latin typeface="Menlo Regular"/>
                <a:cs typeface="Menlo Regular"/>
              </a:rPr>
              <a:t>new-site?content</a:t>
            </a:r>
            <a:r>
              <a:rPr lang="de-DE" dirty="0">
                <a:latin typeface="Menlo Regular"/>
                <a:cs typeface="Menlo Regular"/>
              </a:rPr>
              <a:t>=1</a:t>
            </a:r>
          </a:p>
        </p:txBody>
      </p:sp>
      <p:cxnSp>
        <p:nvCxnSpPr>
          <p:cNvPr id="8" name="Gerade Verbindung mit Pfeil 7"/>
          <p:cNvCxnSpPr>
            <a:stCxn id="5" idx="2"/>
          </p:cNvCxnSpPr>
          <p:nvPr/>
        </p:nvCxnSpPr>
        <p:spPr>
          <a:xfrm>
            <a:off x="4284552" y="3292606"/>
            <a:ext cx="0" cy="11926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55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screenshot 2012-10-01 um 10.42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3" y="1110991"/>
            <a:ext cx="4411563" cy="31162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 6" descr="screenshot 2012-10-01 um 10.42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795" y="1678849"/>
            <a:ext cx="4725865" cy="297801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" name="Bild 8" descr="screenshot 2012-10-01 um 10.42.5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2" y="3730066"/>
            <a:ext cx="6175006" cy="257346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" name="Bild 1" descr="screenshot 2012-10-05 um 08.42.4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025" y="1668321"/>
            <a:ext cx="6020682" cy="412349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" name="Bild 2" descr="screenshot 2012-10-05 um 08.42.5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66" y="2285270"/>
            <a:ext cx="8410954" cy="381680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6483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Auto-</a:t>
            </a:r>
            <a:r>
              <a:rPr lang="de-DE" dirty="0" err="1" smtClean="0"/>
              <a:t>generated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4951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Predefined</a:t>
            </a:r>
            <a:r>
              <a:rPr lang="de-DE" dirty="0" smtClean="0"/>
              <a:t> sample </a:t>
            </a:r>
            <a:r>
              <a:rPr lang="de-DE" dirty="0" err="1" smtClean="0"/>
              <a:t>content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69533" cy="4525963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/>
              <a:t>Write a </a:t>
            </a:r>
            <a:r>
              <a:rPr lang="de-DE" dirty="0" err="1" smtClean="0"/>
              <a:t>browser</a:t>
            </a:r>
            <a:r>
              <a:rPr lang="de-DE" dirty="0" smtClean="0"/>
              <a:t> </a:t>
            </a:r>
            <a:r>
              <a:rPr lang="de-DE" dirty="0" err="1" smtClean="0"/>
              <a:t>view</a:t>
            </a:r>
            <a:endParaRPr lang="de-DE" dirty="0" smtClean="0"/>
          </a:p>
          <a:p>
            <a:pPr lvl="1"/>
            <a:r>
              <a:rPr lang="de-DE" dirty="0" err="1" smtClean="0"/>
              <a:t>creating</a:t>
            </a:r>
            <a:r>
              <a:rPr lang="de-DE" dirty="0" smtClean="0"/>
              <a:t> a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site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policy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 + </a:t>
            </a:r>
            <a:r>
              <a:rPr lang="de-DE" dirty="0" err="1" smtClean="0"/>
              <a:t>add-ons</a:t>
            </a:r>
            <a:endParaRPr lang="de-DE" dirty="0" smtClean="0"/>
          </a:p>
          <a:p>
            <a:pPr lvl="1"/>
            <a:r>
              <a:rPr lang="de-DE" dirty="0" err="1" smtClean="0"/>
              <a:t>installing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basic</a:t>
            </a:r>
            <a:r>
              <a:rPr lang="de-DE" dirty="0" smtClean="0"/>
              <a:t> site-</a:t>
            </a:r>
            <a:r>
              <a:rPr lang="de-DE" dirty="0" err="1" smtClean="0"/>
              <a:t>structure</a:t>
            </a:r>
            <a:endParaRPr lang="de-DE" dirty="0" smtClean="0"/>
          </a:p>
          <a:p>
            <a:pPr lvl="1"/>
            <a:r>
              <a:rPr lang="de-DE" dirty="0" err="1" smtClean="0"/>
              <a:t>creating</a:t>
            </a:r>
            <a:r>
              <a:rPr lang="de-DE" dirty="0" smtClean="0"/>
              <a:t> </a:t>
            </a:r>
            <a:r>
              <a:rPr lang="de-DE" dirty="0" err="1" smtClean="0"/>
              <a:t>example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-type, </a:t>
            </a:r>
            <a:r>
              <a:rPr lang="de-DE" dirty="0" err="1" smtClean="0"/>
              <a:t>content-listing</a:t>
            </a:r>
            <a:r>
              <a:rPr lang="de-DE" dirty="0" smtClean="0"/>
              <a:t> </a:t>
            </a:r>
            <a:r>
              <a:rPr lang="de-DE" dirty="0" err="1" smtClean="0"/>
              <a:t>etc</a:t>
            </a:r>
            <a:endParaRPr lang="de-DE" dirty="0" smtClean="0"/>
          </a:p>
          <a:p>
            <a:r>
              <a:rPr lang="de-DE" dirty="0" err="1" smtClean="0"/>
              <a:t>use</a:t>
            </a:r>
            <a:r>
              <a:rPr lang="de-DE" dirty="0" smtClean="0"/>
              <a:t> http://lorempixel.com/600/400 ...</a:t>
            </a:r>
          </a:p>
          <a:p>
            <a:r>
              <a:rPr lang="de-DE" dirty="0" err="1" smtClean="0"/>
              <a:t>look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/>
              <a:t> </a:t>
            </a:r>
            <a:r>
              <a:rPr lang="de-DE" b="1" i="1" dirty="0" err="1" smtClean="0"/>
              <a:t>loremipsum</a:t>
            </a:r>
            <a:r>
              <a:rPr lang="de-DE" dirty="0" smtClean="0"/>
              <a:t>, </a:t>
            </a:r>
            <a:r>
              <a:rPr lang="de-DE" b="1" i="1" dirty="0" err="1" smtClean="0"/>
              <a:t>collective.loremipsum</a:t>
            </a:r>
            <a:r>
              <a:rPr lang="de-DE" b="1" i="1" dirty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b="1" i="1" dirty="0" err="1" smtClean="0"/>
              <a:t>zopyx.ipsumplone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547990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Predefined</a:t>
            </a:r>
            <a:r>
              <a:rPr lang="de-DE" dirty="0" smtClean="0"/>
              <a:t> sample </a:t>
            </a:r>
            <a:r>
              <a:rPr lang="de-DE" dirty="0" err="1" smtClean="0"/>
              <a:t>content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err="1" smtClean="0"/>
              <a:t>Throw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sandbox</a:t>
            </a:r>
            <a:r>
              <a:rPr lang="de-DE" dirty="0" smtClean="0"/>
              <a:t>/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working</a:t>
            </a:r>
            <a:r>
              <a:rPr lang="de-DE" dirty="0" smtClean="0"/>
              <a:t> </a:t>
            </a:r>
            <a:r>
              <a:rPr lang="de-DE" dirty="0" err="1" smtClean="0"/>
              <a:t>site</a:t>
            </a:r>
            <a:r>
              <a:rPr lang="de-DE" dirty="0" smtClean="0"/>
              <a:t> </a:t>
            </a:r>
            <a:r>
              <a:rPr lang="de-DE" dirty="0" err="1" smtClean="0"/>
              <a:t>away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often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possible</a:t>
            </a:r>
            <a:endParaRPr lang="de-DE" dirty="0" smtClean="0"/>
          </a:p>
          <a:p>
            <a:r>
              <a:rPr lang="de-DE" dirty="0" err="1" smtClean="0"/>
              <a:t>sometimes</a:t>
            </a:r>
            <a:r>
              <a:rPr lang="de-DE" dirty="0" smtClean="0"/>
              <a:t> I </a:t>
            </a:r>
            <a:r>
              <a:rPr lang="de-DE" dirty="0" err="1" smtClean="0"/>
              <a:t>created</a:t>
            </a:r>
            <a:r>
              <a:rPr lang="de-DE" dirty="0" smtClean="0"/>
              <a:t> 30-40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sites</a:t>
            </a:r>
            <a:r>
              <a:rPr lang="de-DE" dirty="0" smtClean="0"/>
              <a:t> per </a:t>
            </a:r>
            <a:r>
              <a:rPr lang="de-DE" dirty="0" err="1" smtClean="0"/>
              <a:t>day</a:t>
            </a:r>
            <a:endParaRPr lang="de-DE" dirty="0" smtClean="0"/>
          </a:p>
          <a:p>
            <a:r>
              <a:rPr lang="de-DE" dirty="0" err="1" smtClean="0"/>
              <a:t>Pragmatic</a:t>
            </a:r>
            <a:r>
              <a:rPr lang="de-DE" dirty="0" smtClean="0"/>
              <a:t> </a:t>
            </a:r>
            <a:r>
              <a:rPr lang="de-DE" dirty="0" err="1" smtClean="0"/>
              <a:t>side-effect</a:t>
            </a:r>
            <a:endParaRPr lang="de-DE" dirty="0" smtClean="0"/>
          </a:p>
          <a:p>
            <a:pPr lvl="1"/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fixture</a:t>
            </a:r>
            <a:r>
              <a:rPr lang="de-DE" dirty="0" smtClean="0"/>
              <a:t> </a:t>
            </a:r>
            <a:r>
              <a:rPr lang="de-DE" dirty="0" err="1" smtClean="0"/>
              <a:t>code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unit</a:t>
            </a:r>
            <a:r>
              <a:rPr lang="de-DE" dirty="0" smtClean="0"/>
              <a:t> </a:t>
            </a:r>
            <a:r>
              <a:rPr lang="de-DE" dirty="0" err="1" smtClean="0"/>
              <a:t>test</a:t>
            </a:r>
            <a:r>
              <a:rPr lang="de-DE" dirty="0" smtClean="0"/>
              <a:t> </a:t>
            </a:r>
            <a:r>
              <a:rPr lang="de-DE" dirty="0" err="1" smtClean="0"/>
              <a:t>where</a:t>
            </a:r>
            <a:r>
              <a:rPr lang="de-DE" dirty="0" smtClean="0"/>
              <a:t> all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content-types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site-</a:t>
            </a:r>
            <a:r>
              <a:rPr lang="de-DE" dirty="0" err="1" smtClean="0"/>
              <a:t>infrastructure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created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tested</a:t>
            </a:r>
            <a:r>
              <a:rPr lang="de-DE" dirty="0" smtClean="0"/>
              <a:t> in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run</a:t>
            </a:r>
            <a:endParaRPr lang="de-DE" dirty="0" smtClean="0"/>
          </a:p>
          <a:p>
            <a:pPr lvl="1"/>
            <a:r>
              <a:rPr lang="de-DE" dirty="0" smtClean="0"/>
              <a:t>not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solution</a:t>
            </a:r>
            <a:r>
              <a:rPr lang="de-DE" dirty="0" smtClean="0"/>
              <a:t> but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works</a:t>
            </a:r>
            <a:r>
              <a:rPr lang="de-DE" dirty="0" smtClean="0"/>
              <a:t> </a:t>
            </a:r>
            <a:r>
              <a:rPr lang="de-DE" dirty="0" err="1" smtClean="0"/>
              <a:t>reasonably</a:t>
            </a:r>
            <a:r>
              <a:rPr lang="de-DE" dirty="0" smtClean="0"/>
              <a:t> </a:t>
            </a:r>
            <a:r>
              <a:rPr lang="de-DE" dirty="0" err="1" smtClean="0"/>
              <a:t>well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8876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good</a:t>
            </a:r>
            <a:r>
              <a:rPr lang="de-DE" dirty="0" smtClean="0"/>
              <a:t> </a:t>
            </a:r>
            <a:r>
              <a:rPr lang="de-DE" dirty="0" err="1" smtClean="0"/>
              <a:t>hints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Never </a:t>
            </a:r>
            <a:r>
              <a:rPr lang="de-DE" dirty="0" err="1" smtClean="0">
                <a:solidFill>
                  <a:srgbClr val="FF0000"/>
                </a:solidFill>
              </a:rPr>
              <a:t>ever</a:t>
            </a:r>
            <a:r>
              <a:rPr lang="de-DE" dirty="0" smtClean="0"/>
              <a:t> </a:t>
            </a:r>
            <a:r>
              <a:rPr lang="de-DE" dirty="0" err="1" smtClean="0"/>
              <a:t>perform</a:t>
            </a:r>
            <a:r>
              <a:rPr lang="de-DE" dirty="0" smtClean="0"/>
              <a:t> </a:t>
            </a:r>
            <a:r>
              <a:rPr lang="de-DE" dirty="0" err="1" smtClean="0"/>
              <a:t>customizations</a:t>
            </a:r>
            <a:r>
              <a:rPr lang="de-DE" dirty="0" smtClean="0"/>
              <a:t> in-place in </a:t>
            </a:r>
            <a:r>
              <a:rPr lang="de-DE" dirty="0" err="1" smtClean="0"/>
              <a:t>existing</a:t>
            </a:r>
            <a:r>
              <a:rPr lang="de-DE" dirty="0" smtClean="0"/>
              <a:t> 3rd-party </a:t>
            </a:r>
            <a:r>
              <a:rPr lang="de-DE" dirty="0" err="1" smtClean="0"/>
              <a:t>packages</a:t>
            </a:r>
            <a:r>
              <a:rPr lang="de-DE" dirty="0" smtClean="0"/>
              <a:t>. </a:t>
            </a:r>
            <a:r>
              <a:rPr lang="de-DE" b="1" dirty="0" smtClean="0">
                <a:solidFill>
                  <a:srgbClr val="FF0000"/>
                </a:solidFill>
              </a:rPr>
              <a:t>NEVER!!!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Customizations</a:t>
            </a:r>
            <a:r>
              <a:rPr lang="de-DE" dirty="0" smtClean="0"/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always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/>
              <a:t>belong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own</a:t>
            </a:r>
            <a:r>
              <a:rPr lang="de-DE" dirty="0" smtClean="0"/>
              <a:t> </a:t>
            </a:r>
            <a:r>
              <a:rPr lang="de-DE" dirty="0" err="1" smtClean="0"/>
              <a:t>policy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.</a:t>
            </a:r>
          </a:p>
          <a:p>
            <a:r>
              <a:rPr lang="de-DE" dirty="0" err="1"/>
              <a:t>L</a:t>
            </a:r>
            <a:r>
              <a:rPr lang="de-DE" dirty="0" err="1" smtClean="0"/>
              <a:t>ocal</a:t>
            </a:r>
            <a:r>
              <a:rPr lang="de-DE" dirty="0" smtClean="0"/>
              <a:t> </a:t>
            </a:r>
            <a:r>
              <a:rPr lang="de-DE" dirty="0" err="1" smtClean="0"/>
              <a:t>customizations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3rd-party </a:t>
            </a:r>
            <a:r>
              <a:rPr lang="de-DE" dirty="0" err="1" smtClean="0"/>
              <a:t>package</a:t>
            </a:r>
            <a:r>
              <a:rPr lang="de-DE" dirty="0" smtClean="0"/>
              <a:t> will </a:t>
            </a:r>
            <a:r>
              <a:rPr lang="de-DE" dirty="0" err="1" smtClean="0"/>
              <a:t>be</a:t>
            </a:r>
            <a:r>
              <a:rPr lang="de-DE" dirty="0" smtClean="0"/>
              <a:t> lost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next</a:t>
            </a:r>
            <a:r>
              <a:rPr lang="de-DE" dirty="0" smtClean="0"/>
              <a:t> </a:t>
            </a:r>
            <a:r>
              <a:rPr lang="de-DE" dirty="0" err="1" smtClean="0"/>
              <a:t>version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customized</a:t>
            </a:r>
            <a:r>
              <a:rPr lang="de-DE" dirty="0" smtClean="0"/>
              <a:t> </a:t>
            </a:r>
            <a:r>
              <a:rPr lang="de-DE" dirty="0" err="1" smtClean="0"/>
              <a:t>package</a:t>
            </a:r>
            <a:r>
              <a:rPr lang="de-DE" dirty="0" smtClean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9229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334866"/>
            <a:ext cx="8229600" cy="1143000"/>
          </a:xfrm>
        </p:spPr>
        <p:txBody>
          <a:bodyPr anchor="ctr">
            <a:normAutofit fontScale="90000"/>
          </a:bodyPr>
          <a:lstStyle/>
          <a:p>
            <a:r>
              <a:rPr lang="de-DE" sz="9800" b="1" dirty="0" err="1" smtClean="0"/>
              <a:t>Questions</a:t>
            </a:r>
            <a:r>
              <a:rPr lang="de-DE" sz="9800" b="1" dirty="0" smtClean="0"/>
              <a:t>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838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Zwielicht">
  <a:themeElements>
    <a:clrScheme name="Zwielic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Zwielic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wielic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Zwielicht.thmx</Template>
  <TotalTime>0</TotalTime>
  <Words>898</Words>
  <Application>Microsoft Macintosh PowerPoint</Application>
  <PresentationFormat>Bildschirmpräsentation (4:3)</PresentationFormat>
  <Paragraphs>193</Paragraphs>
  <Slides>29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0" baseType="lpstr">
      <vt:lpstr>Zwielicht</vt:lpstr>
      <vt:lpstr>Pragmatic Plone Projects</vt:lpstr>
      <vt:lpstr>Speaker</vt:lpstr>
      <vt:lpstr>This talk is about</vt:lpstr>
      <vt:lpstr>Relaunch weishaupt.de</vt:lpstr>
      <vt:lpstr>weishaupt.de</vt:lpstr>
      <vt:lpstr>weishaupt.de</vt:lpstr>
      <vt:lpstr>weishaupt.de</vt:lpstr>
      <vt:lpstr>weishaupt.de</vt:lpstr>
      <vt:lpstr>weishaupt.de</vt:lpstr>
      <vt:lpstr>Project constraints (1/3)</vt:lpstr>
      <vt:lpstr>Project constraints (2/3)</vt:lpstr>
      <vt:lpstr>Project constraints (3/3)</vt:lpstr>
      <vt:lpstr>Getting things done</vt:lpstr>
      <vt:lpstr>Common customizations</vt:lpstr>
      <vt:lpstr>Where to fix things?</vt:lpstr>
      <vt:lpstr>Where and how to  customize things?</vt:lpstr>
      <vt:lpstr>(Monkey) Patching Python code</vt:lpstr>
      <vt:lpstr>Monkey patching in Python</vt:lpstr>
      <vt:lpstr>Monkey patching Plone</vt:lpstr>
      <vt:lpstr>Patching resources (1/2) – overrides.zcml</vt:lpstr>
      <vt:lpstr>Patching resources (2/2) – z3c.jbot</vt:lpstr>
      <vt:lpstr>Unconfigure  resource configurations</vt:lpstr>
      <vt:lpstr>Extending schemas</vt:lpstr>
      <vt:lpstr>Keep your designer happy</vt:lpstr>
      <vt:lpstr>Auto-generated content</vt:lpstr>
      <vt:lpstr>Predefined sample content</vt:lpstr>
      <vt:lpstr>Predefined sample content</vt:lpstr>
      <vt:lpstr>Some good hints</vt:lpstr>
      <vt:lpstr>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Pragmatic Plone Projects</dc:title>
  <dc:creator>Andreas Jung</dc:creator>
  <cp:lastModifiedBy>Andreas Jung</cp:lastModifiedBy>
  <cp:revision>125</cp:revision>
  <cp:lastPrinted>2012-10-10T12:39:11Z</cp:lastPrinted>
  <dcterms:created xsi:type="dcterms:W3CDTF">2012-09-13T06:39:53Z</dcterms:created>
  <dcterms:modified xsi:type="dcterms:W3CDTF">2012-10-30T14:17:40Z</dcterms:modified>
</cp:coreProperties>
</file>