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6800" y="424352"/>
            <a:ext cx="8108315" cy="587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7600" y="1593116"/>
            <a:ext cx="7726680" cy="1915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219200" y="7216989"/>
            <a:ext cx="5367655" cy="258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mailto:info@zopyx.com" TargetMode="External"/><Relationship Id="rId4" Type="http://schemas.openxmlformats.org/officeDocument/2006/relationships/hyperlink" Target="http://www.print-css.rocks/" TargetMode="External"/><Relationship Id="rId5" Type="http://schemas.openxmlformats.org/officeDocument/2006/relationships/hyperlink" Target="https://cutt.ly/jrIh5TI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roduce-and-publish.com/" TargetMode="External"/><Relationship Id="rId3" Type="http://schemas.openxmlformats.org/officeDocument/2006/relationships/hyperlink" Target="http://www.creating-content-together.com/" TargetMode="External"/><Relationship Id="rId4" Type="http://schemas.openxmlformats.org/officeDocument/2006/relationships/hyperlink" Target="http://www.xml-director.info/" TargetMode="External"/><Relationship Id="rId5" Type="http://schemas.openxmlformats.org/officeDocument/2006/relationships/hyperlink" Target="http://www.print-css.rocks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image" Target="../media/image7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18.png"/><Relationship Id="rId6" Type="http://schemas.openxmlformats.org/officeDocument/2006/relationships/image" Target="../media/image1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print-css.rocks/" TargetMode="External"/><Relationship Id="rId3" Type="http://schemas.openxmlformats.org/officeDocument/2006/relationships/image" Target="../media/image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0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5" Type="http://schemas.openxmlformats.org/officeDocument/2006/relationships/image" Target="../media/image27.jpg"/><Relationship Id="rId6" Type="http://schemas.openxmlformats.org/officeDocument/2006/relationships/image" Target="../media/image28.png"/><Relationship Id="rId7" Type="http://schemas.openxmlformats.org/officeDocument/2006/relationships/image" Target="../media/image2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15.jp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3.png"/><Relationship Id="rId4" Type="http://schemas.openxmlformats.org/officeDocument/2006/relationships/image" Target="../media/image13.jpg"/><Relationship Id="rId5" Type="http://schemas.openxmlformats.org/officeDocument/2006/relationships/image" Target="../media/image34.png"/><Relationship Id="rId6" Type="http://schemas.openxmlformats.org/officeDocument/2006/relationships/image" Target="../media/image15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5" Type="http://schemas.openxmlformats.org/officeDocument/2006/relationships/image" Target="../media/image37.png"/><Relationship Id="rId6" Type="http://schemas.openxmlformats.org/officeDocument/2006/relationships/image" Target="../media/image38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jpg"/><Relationship Id="rId4" Type="http://schemas.openxmlformats.org/officeDocument/2006/relationships/image" Target="../media/image41.png"/><Relationship Id="rId5" Type="http://schemas.openxmlformats.org/officeDocument/2006/relationships/image" Target="../media/image42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jpg"/><Relationship Id="rId6" Type="http://schemas.openxmlformats.org/officeDocument/2006/relationships/image" Target="../media/image4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hyperlink" Target="https://css-tricks.com/" TargetMode="Externa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5" Type="http://schemas.openxmlformats.org/officeDocument/2006/relationships/image" Target="../media/image52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28.png"/><Relationship Id="rId4" Type="http://schemas.openxmlformats.org/officeDocument/2006/relationships/image" Target="../media/image53.jpg"/><Relationship Id="rId5" Type="http://schemas.openxmlformats.org/officeDocument/2006/relationships/image" Target="../media/image54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55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hyperlink" Target="https://www.w3.org/TR/css3-exclusions" TargetMode="Externa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rint-css.rocks/" TargetMode="External"/><Relationship Id="rId3" Type="http://schemas.openxmlformats.org/officeDocument/2006/relationships/hyperlink" Target="http://www.zopyx.com/" TargetMode="External"/><Relationship Id="rId4" Type="http://schemas.openxmlformats.org/officeDocument/2006/relationships/hyperlink" Target="mailto:info@zopyx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10083800" cy="7560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95540" rIns="0" bIns="0" rtlCol="0" vert="horz">
            <a:spAutoFit/>
          </a:bodyPr>
          <a:lstStyle/>
          <a:p>
            <a:pPr algn="ctr" marL="731520">
              <a:lnSpc>
                <a:spcPct val="100000"/>
              </a:lnSpc>
              <a:spcBef>
                <a:spcPts val="509"/>
              </a:spcBef>
            </a:pPr>
            <a:r>
              <a:rPr dirty="0" sz="5400" spc="-114"/>
              <a:t>PrintCSS</a:t>
            </a:r>
            <a:endParaRPr sz="5400"/>
          </a:p>
          <a:p>
            <a:pPr algn="ctr" marL="720725">
              <a:lnSpc>
                <a:spcPct val="100000"/>
              </a:lnSpc>
              <a:spcBef>
                <a:spcPts val="420"/>
              </a:spcBef>
            </a:pPr>
            <a:r>
              <a:rPr dirty="0" sz="5400" spc="-400"/>
              <a:t>A</a:t>
            </a:r>
            <a:r>
              <a:rPr dirty="0" sz="5400" spc="5"/>
              <a:t> </a:t>
            </a:r>
            <a:r>
              <a:rPr dirty="0" sz="5400" spc="-114"/>
              <a:t>Quick</a:t>
            </a:r>
            <a:r>
              <a:rPr dirty="0" sz="5400" spc="-245"/>
              <a:t> </a:t>
            </a:r>
            <a:r>
              <a:rPr dirty="0" sz="5400" spc="-190"/>
              <a:t>Walkthrough</a:t>
            </a:r>
            <a:endParaRPr sz="5400"/>
          </a:p>
        </p:txBody>
      </p:sp>
      <p:sp>
        <p:nvSpPr>
          <p:cNvPr id="4" name="object 4" descr=""/>
          <p:cNvSpPr txBox="1"/>
          <p:nvPr/>
        </p:nvSpPr>
        <p:spPr>
          <a:xfrm>
            <a:off x="3695700" y="4722277"/>
            <a:ext cx="3182620" cy="230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dirty="0" sz="3100" spc="-20">
                <a:solidFill>
                  <a:srgbClr val="929292"/>
                </a:solidFill>
                <a:latin typeface="Arial"/>
                <a:cs typeface="Arial"/>
              </a:rPr>
              <a:t>XMLPrague</a:t>
            </a:r>
            <a:r>
              <a:rPr dirty="0" sz="3100" spc="-15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dirty="0" sz="3100" spc="-20">
                <a:solidFill>
                  <a:srgbClr val="929292"/>
                </a:solidFill>
                <a:latin typeface="Arial"/>
                <a:cs typeface="Arial"/>
              </a:rPr>
              <a:t>2020</a:t>
            </a:r>
            <a:endParaRPr sz="3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85"/>
              </a:spcBef>
            </a:pPr>
            <a:endParaRPr sz="3100">
              <a:latin typeface="Arial"/>
              <a:cs typeface="Arial"/>
            </a:endParaRPr>
          </a:p>
          <a:p>
            <a:pPr algn="ctr" marL="12700" marR="34925">
              <a:lnSpc>
                <a:spcPct val="102400"/>
              </a:lnSpc>
            </a:pPr>
            <a:r>
              <a:rPr dirty="0" sz="2400">
                <a:latin typeface="Arial"/>
                <a:cs typeface="Arial"/>
              </a:rPr>
              <a:t>Andreas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Jung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(ZOPYX) </a:t>
            </a:r>
            <a:r>
              <a:rPr dirty="0" sz="2400" spc="-10">
                <a:latin typeface="Arial"/>
                <a:cs typeface="Arial"/>
                <a:hlinkClick r:id="rId3"/>
              </a:rPr>
              <a:t>info@zopyx.com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  <a:hlinkClick r:id="rId4"/>
              </a:rPr>
              <a:t>www.print-</a:t>
            </a:r>
            <a:r>
              <a:rPr dirty="0" sz="2400" spc="-10">
                <a:latin typeface="Arial"/>
                <a:cs typeface="Arial"/>
                <a:hlinkClick r:id="rId4"/>
              </a:rPr>
              <a:t>css.rocks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283200" y="7224507"/>
            <a:ext cx="116839" cy="21462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50" spc="-50" b="0">
                <a:latin typeface="Lato Light"/>
                <a:cs typeface="Lato Light"/>
              </a:rPr>
              <a:t>1</a:t>
            </a:r>
            <a:endParaRPr sz="1250">
              <a:latin typeface="Lato Light"/>
              <a:cs typeface="Lato Ligh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610600" y="7340131"/>
            <a:ext cx="1656714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900" i="1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latin typeface="Courier New"/>
                <a:cs typeface="Courier New"/>
                <a:hlinkClick r:id="rId5"/>
              </a:rPr>
              <a:t>https:</a:t>
            </a:r>
            <a:r>
              <a:rPr dirty="0" u="sng" sz="900" spc="110" i="1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latin typeface="Courier New"/>
                <a:cs typeface="Courier New"/>
                <a:hlinkClick r:id="rId5"/>
              </a:rPr>
              <a:t> </a:t>
            </a:r>
            <a:r>
              <a:rPr dirty="0" u="sng" sz="900" spc="-10" i="1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latin typeface="Courier New"/>
                <a:cs typeface="Courier New"/>
                <a:hlinkClick r:id="rId5"/>
              </a:rPr>
              <a:t>//cutt.ly/jrIh5TI</a:t>
            </a:r>
            <a:endParaRPr sz="9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1986914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0"/>
              <a:t>AGENDA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70785"/>
            <a:ext cx="5457190" cy="538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42265" indent="-329565">
              <a:lnSpc>
                <a:spcPct val="100000"/>
              </a:lnSpc>
              <a:spcBef>
                <a:spcPts val="110"/>
              </a:spcBef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10">
                <a:latin typeface="Arial"/>
                <a:cs typeface="Arial"/>
              </a:rPr>
              <a:t>What</a:t>
            </a:r>
            <a:r>
              <a:rPr dirty="0" sz="2350" spc="-13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is</a:t>
            </a:r>
            <a:r>
              <a:rPr dirty="0" sz="2350" spc="-13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PrintCSS?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70">
                <a:latin typeface="Arial"/>
                <a:cs typeface="Arial"/>
              </a:rPr>
              <a:t>Overview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tools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60">
                <a:latin typeface="Arial"/>
                <a:cs typeface="Arial"/>
              </a:rPr>
              <a:t>Examples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usecases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10">
                <a:latin typeface="Arial"/>
                <a:cs typeface="Arial"/>
              </a:rPr>
              <a:t>print-</a:t>
            </a:r>
            <a:r>
              <a:rPr dirty="0" sz="2350">
                <a:latin typeface="Arial"/>
                <a:cs typeface="Arial"/>
              </a:rPr>
              <a:t>css.rocks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project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10">
                <a:latin typeface="Arial"/>
                <a:cs typeface="Arial"/>
              </a:rPr>
              <a:t>Basic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common</a:t>
            </a:r>
            <a:r>
              <a:rPr dirty="0" sz="2350" spc="-8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"PrintCSS"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45">
                <a:latin typeface="Arial"/>
                <a:cs typeface="Arial"/>
              </a:rPr>
              <a:t>features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10">
                <a:latin typeface="Arial"/>
                <a:cs typeface="Arial"/>
              </a:rPr>
              <a:t>Demo</a:t>
            </a:r>
            <a:r>
              <a:rPr dirty="0" sz="2350" spc="-150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time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70">
                <a:latin typeface="Arial"/>
                <a:cs typeface="Arial"/>
              </a:rPr>
              <a:t>The</a:t>
            </a:r>
            <a:r>
              <a:rPr dirty="0" sz="2350" spc="-95">
                <a:latin typeface="Arial"/>
                <a:cs typeface="Arial"/>
              </a:rPr>
              <a:t> </a:t>
            </a:r>
            <a:r>
              <a:rPr dirty="0" sz="2350" spc="-30">
                <a:latin typeface="Arial"/>
                <a:cs typeface="Arial"/>
              </a:rPr>
              <a:t>missing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parts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the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bad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parts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>
                <a:latin typeface="Arial"/>
                <a:cs typeface="Arial"/>
              </a:rPr>
              <a:t>Q</a:t>
            </a:r>
            <a:r>
              <a:rPr dirty="0" sz="2350" spc="-11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&amp;</a:t>
            </a:r>
            <a:r>
              <a:rPr dirty="0" sz="2350" spc="-110">
                <a:latin typeface="Arial"/>
                <a:cs typeface="Arial"/>
              </a:rPr>
              <a:t> </a:t>
            </a:r>
            <a:r>
              <a:rPr dirty="0" sz="2350" spc="-50">
                <a:latin typeface="Arial"/>
                <a:cs typeface="Arial"/>
              </a:rPr>
              <a:t>A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369252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ANDREAS</a:t>
            </a:r>
            <a:r>
              <a:rPr dirty="0" spc="-95"/>
              <a:t> </a:t>
            </a:r>
            <a:r>
              <a:rPr dirty="0" spc="-30"/>
              <a:t>JUNG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8127365" cy="4201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0">
                <a:latin typeface="Arial"/>
                <a:cs typeface="Arial"/>
              </a:rPr>
              <a:t>Master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Computer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Science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Electrical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Engineering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background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electronic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publishing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since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1995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50">
                <a:latin typeface="Arial"/>
                <a:cs typeface="Arial"/>
              </a:rPr>
              <a:t>freelancer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since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2004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25">
                <a:latin typeface="Arial"/>
                <a:cs typeface="Arial"/>
              </a:rPr>
              <a:t>large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scale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content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management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based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on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Plone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CMS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40">
                <a:latin typeface="Arial"/>
                <a:cs typeface="Arial"/>
              </a:rPr>
              <a:t>individual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Python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software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development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25">
                <a:latin typeface="Arial"/>
                <a:cs typeface="Arial"/>
              </a:rPr>
              <a:t>conversion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workflows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publishing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solutions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369252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ANDREAS</a:t>
            </a:r>
            <a:r>
              <a:rPr dirty="0" spc="-95"/>
              <a:t> </a:t>
            </a:r>
            <a:r>
              <a:rPr dirty="0" spc="-30"/>
              <a:t>JUNG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81100" y="1523927"/>
            <a:ext cx="8134350" cy="47910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90">
                <a:latin typeface="Arial"/>
                <a:cs typeface="Arial"/>
              </a:rPr>
              <a:t>My</a:t>
            </a:r>
            <a:r>
              <a:rPr dirty="0" sz="2300" spc="5">
                <a:latin typeface="Arial"/>
                <a:cs typeface="Arial"/>
              </a:rPr>
              <a:t> </a:t>
            </a:r>
            <a:r>
              <a:rPr dirty="0" sz="2300" spc="55">
                <a:latin typeface="Arial"/>
                <a:cs typeface="Arial"/>
              </a:rPr>
              <a:t>projects: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300">
              <a:latin typeface="Arial"/>
              <a:cs typeface="Arial"/>
            </a:endParaRPr>
          </a:p>
          <a:p>
            <a:pPr marL="393700" marR="3430904" indent="-177800">
              <a:lnSpc>
                <a:spcPts val="2800"/>
              </a:lnSpc>
              <a:buClr>
                <a:srgbClr val="5E5E5E"/>
              </a:buClr>
              <a:buFont typeface="Microsoft Sans Serif"/>
              <a:buChar char="‣"/>
              <a:tabLst>
                <a:tab pos="393700" algn="l"/>
              </a:tabLst>
            </a:pPr>
            <a:r>
              <a:rPr dirty="0" sz="2450">
                <a:latin typeface="Arial"/>
                <a:cs typeface="Arial"/>
              </a:rPr>
              <a:t>Produce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&amp;</a:t>
            </a:r>
            <a:r>
              <a:rPr dirty="0" sz="2450" spc="4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Publish</a:t>
            </a:r>
            <a:r>
              <a:rPr dirty="0" sz="2450" spc="50">
                <a:latin typeface="Arial"/>
                <a:cs typeface="Arial"/>
              </a:rPr>
              <a:t> </a:t>
            </a:r>
            <a:r>
              <a:rPr dirty="0" sz="2450" spc="45">
                <a:latin typeface="Arial"/>
                <a:cs typeface="Arial"/>
              </a:rPr>
              <a:t>- </a:t>
            </a:r>
            <a:r>
              <a:rPr dirty="0" sz="2450">
                <a:latin typeface="Arial"/>
                <a:cs typeface="Arial"/>
                <a:hlinkClick r:id="rId2"/>
              </a:rPr>
              <a:t>www.produce-and-</a:t>
            </a:r>
            <a:r>
              <a:rPr dirty="0" sz="2450" spc="-10">
                <a:latin typeface="Arial"/>
                <a:cs typeface="Arial"/>
                <a:hlinkClick r:id="rId2"/>
              </a:rPr>
              <a:t>publish.com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65"/>
              </a:spcBef>
              <a:buClr>
                <a:srgbClr val="5E5E5E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93700" marR="5080" indent="-177800">
              <a:lnSpc>
                <a:spcPts val="2700"/>
              </a:lnSpc>
              <a:buClr>
                <a:srgbClr val="5E5E5E"/>
              </a:buClr>
              <a:buFont typeface="Microsoft Sans Serif"/>
              <a:buChar char="‣"/>
              <a:tabLst>
                <a:tab pos="393700" algn="l"/>
              </a:tabLst>
            </a:pPr>
            <a:r>
              <a:rPr dirty="0" sz="2450">
                <a:latin typeface="Arial"/>
                <a:cs typeface="Arial"/>
              </a:rPr>
              <a:t>Collaborative</a:t>
            </a:r>
            <a:r>
              <a:rPr dirty="0" sz="2450" spc="229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content</a:t>
            </a:r>
            <a:r>
              <a:rPr dirty="0" sz="2450" spc="2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solutions</a:t>
            </a:r>
            <a:r>
              <a:rPr dirty="0" sz="2450" spc="229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based</a:t>
            </a:r>
            <a:r>
              <a:rPr dirty="0" sz="2450" spc="229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on</a:t>
            </a:r>
            <a:r>
              <a:rPr dirty="0" sz="2450" spc="229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Smashdocs</a:t>
            </a:r>
            <a:r>
              <a:rPr dirty="0" sz="2450" spc="225">
                <a:latin typeface="Arial"/>
                <a:cs typeface="Arial"/>
              </a:rPr>
              <a:t> </a:t>
            </a:r>
            <a:r>
              <a:rPr dirty="0" sz="2450" spc="45">
                <a:latin typeface="Arial"/>
                <a:cs typeface="Arial"/>
              </a:rPr>
              <a:t>- </a:t>
            </a:r>
            <a:r>
              <a:rPr dirty="0" sz="2450">
                <a:latin typeface="Arial"/>
                <a:cs typeface="Arial"/>
                <a:hlinkClick r:id="rId3"/>
              </a:rPr>
              <a:t>www.creating-content-</a:t>
            </a:r>
            <a:r>
              <a:rPr dirty="0" sz="2450" spc="-10">
                <a:latin typeface="Arial"/>
                <a:cs typeface="Arial"/>
                <a:hlinkClick r:id="rId3"/>
              </a:rPr>
              <a:t>together.com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0"/>
              </a:spcBef>
              <a:buClr>
                <a:srgbClr val="5E5E5E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93700" marR="711200" indent="-177800">
              <a:lnSpc>
                <a:spcPts val="2700"/>
              </a:lnSpc>
              <a:buClr>
                <a:srgbClr val="5E5E5E"/>
              </a:buClr>
              <a:buFont typeface="Microsoft Sans Serif"/>
              <a:buChar char="‣"/>
              <a:tabLst>
                <a:tab pos="393700" algn="l"/>
              </a:tabLst>
            </a:pPr>
            <a:r>
              <a:rPr dirty="0" sz="2450">
                <a:latin typeface="Arial"/>
                <a:cs typeface="Arial"/>
              </a:rPr>
              <a:t>XML-Director</a:t>
            </a:r>
            <a:r>
              <a:rPr dirty="0" sz="2450" spc="1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foundation</a:t>
            </a:r>
            <a:r>
              <a:rPr dirty="0" sz="2450" spc="19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1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XML</a:t>
            </a:r>
            <a:r>
              <a:rPr dirty="0" sz="2450" spc="1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CMS</a:t>
            </a:r>
            <a:r>
              <a:rPr dirty="0" sz="2450" spc="1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solutions</a:t>
            </a:r>
            <a:r>
              <a:rPr dirty="0" sz="2450" spc="195">
                <a:latin typeface="Arial"/>
                <a:cs typeface="Arial"/>
              </a:rPr>
              <a:t> </a:t>
            </a:r>
            <a:r>
              <a:rPr dirty="0" sz="2450" spc="45">
                <a:latin typeface="Arial"/>
                <a:cs typeface="Arial"/>
              </a:rPr>
              <a:t>- </a:t>
            </a:r>
            <a:r>
              <a:rPr dirty="0" sz="2450" spc="-10">
                <a:latin typeface="Arial"/>
                <a:cs typeface="Arial"/>
                <a:hlinkClick r:id="rId4"/>
              </a:rPr>
              <a:t>www.xml-director.info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4"/>
              </a:spcBef>
              <a:buClr>
                <a:srgbClr val="5E5E5E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93700" marR="4948555" indent="-177800">
              <a:lnSpc>
                <a:spcPts val="2700"/>
              </a:lnSpc>
              <a:buClr>
                <a:srgbClr val="5E5E5E"/>
              </a:buClr>
              <a:buFont typeface="Microsoft Sans Serif"/>
              <a:buChar char="‣"/>
              <a:tabLst>
                <a:tab pos="393700" algn="l"/>
              </a:tabLst>
            </a:pPr>
            <a:r>
              <a:rPr dirty="0" sz="2450">
                <a:latin typeface="Arial"/>
                <a:cs typeface="Arial"/>
              </a:rPr>
              <a:t>PrintCSS</a:t>
            </a:r>
            <a:r>
              <a:rPr dirty="0" sz="2450" spc="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tutorial</a:t>
            </a:r>
            <a:r>
              <a:rPr dirty="0" sz="2450" spc="114">
                <a:latin typeface="Arial"/>
                <a:cs typeface="Arial"/>
              </a:rPr>
              <a:t> </a:t>
            </a:r>
            <a:r>
              <a:rPr dirty="0" sz="2450" spc="45">
                <a:latin typeface="Arial"/>
                <a:cs typeface="Arial"/>
              </a:rPr>
              <a:t>- </a:t>
            </a:r>
            <a:r>
              <a:rPr dirty="0" sz="2450">
                <a:latin typeface="Arial"/>
                <a:cs typeface="Arial"/>
                <a:hlinkClick r:id="rId5"/>
              </a:rPr>
              <a:t>www.print-</a:t>
            </a:r>
            <a:r>
              <a:rPr dirty="0" sz="2450" spc="-10">
                <a:latin typeface="Arial"/>
                <a:cs typeface="Arial"/>
                <a:hlinkClick r:id="rId5"/>
              </a:rPr>
              <a:t>css.rocks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6500" y="3220105"/>
            <a:ext cx="5733415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175"/>
              <a:t>What</a:t>
            </a:r>
            <a:r>
              <a:rPr dirty="0" sz="5400" spc="-200"/>
              <a:t> </a:t>
            </a:r>
            <a:r>
              <a:rPr dirty="0" sz="5400" spc="-10"/>
              <a:t>is</a:t>
            </a:r>
            <a:r>
              <a:rPr dirty="0" sz="5400" spc="-345"/>
              <a:t> </a:t>
            </a:r>
            <a:r>
              <a:rPr dirty="0" sz="5400" spc="-215"/>
              <a:t>"PrintCSS"?</a:t>
            </a:r>
            <a:endParaRPr sz="5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80"/>
              <a:t>WHAT</a:t>
            </a:r>
            <a:r>
              <a:rPr dirty="0" spc="-90"/>
              <a:t> </a:t>
            </a:r>
            <a:r>
              <a:rPr dirty="0" spc="-95"/>
              <a:t>IS</a:t>
            </a:r>
            <a:r>
              <a:rPr dirty="0" spc="-155"/>
              <a:t> </a:t>
            </a:r>
            <a:r>
              <a:rPr dirty="0" spc="-85"/>
              <a:t>"PRINTCSS"?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767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2777"/>
            <a:ext cx="5327650" cy="54616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04165" indent="-291465"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  <a:tabLst>
                <a:tab pos="304165" algn="l"/>
              </a:tabLst>
            </a:pPr>
            <a:r>
              <a:rPr dirty="0" sz="2050" spc="-10">
                <a:latin typeface="Arial"/>
                <a:cs typeface="Arial"/>
              </a:rPr>
              <a:t>"PrintCSS"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=</a:t>
            </a:r>
            <a:r>
              <a:rPr dirty="0" sz="2050" spc="-4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XML/HTML</a:t>
            </a:r>
            <a:r>
              <a:rPr dirty="0" sz="2050" spc="-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+</a:t>
            </a:r>
            <a:r>
              <a:rPr dirty="0" sz="2050" spc="-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CSS</a:t>
            </a:r>
            <a:r>
              <a:rPr dirty="0" sz="2050" spc="-45">
                <a:latin typeface="Arial"/>
                <a:cs typeface="Arial"/>
              </a:rPr>
              <a:t> </a:t>
            </a:r>
            <a:r>
              <a:rPr dirty="0" sz="2050" spc="-20">
                <a:latin typeface="Microsoft Sans Serif"/>
                <a:cs typeface="Microsoft Sans Serif"/>
              </a:rPr>
              <a:t>→</a:t>
            </a:r>
            <a:r>
              <a:rPr dirty="0" sz="2050" spc="-20">
                <a:latin typeface="Arial"/>
                <a:cs typeface="Arial"/>
              </a:rPr>
              <a:t>PDF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marL="304165" indent="-291465">
              <a:lnSpc>
                <a:spcPct val="100000"/>
              </a:lnSpc>
              <a:buFont typeface="Microsoft Sans Serif"/>
              <a:buChar char="‣"/>
              <a:tabLst>
                <a:tab pos="304165" algn="l"/>
              </a:tabLst>
            </a:pPr>
            <a:r>
              <a:rPr dirty="0" sz="2050">
                <a:latin typeface="Arial"/>
                <a:cs typeface="Arial"/>
              </a:rPr>
              <a:t>Browser</a:t>
            </a:r>
            <a:r>
              <a:rPr dirty="0" sz="2050" spc="-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"Print"</a:t>
            </a:r>
            <a:r>
              <a:rPr dirty="0" sz="2050" spc="-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is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not</a:t>
            </a:r>
            <a:r>
              <a:rPr dirty="0" sz="2050" spc="-55">
                <a:latin typeface="Arial"/>
                <a:cs typeface="Arial"/>
              </a:rPr>
              <a:t> </a:t>
            </a:r>
            <a:r>
              <a:rPr dirty="0" sz="2050" spc="-10" strike="sngStrike">
                <a:latin typeface="Arial"/>
                <a:cs typeface="Arial"/>
              </a:rPr>
              <a:t>"PrintCSS"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5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marL="304165" indent="-291465">
              <a:lnSpc>
                <a:spcPct val="100000"/>
              </a:lnSpc>
              <a:buFont typeface="Microsoft Sans Serif"/>
              <a:buChar char="‣"/>
              <a:tabLst>
                <a:tab pos="304165" algn="l"/>
              </a:tabLst>
            </a:pPr>
            <a:r>
              <a:rPr dirty="0" sz="2050" spc="-10">
                <a:latin typeface="Arial"/>
                <a:cs typeface="Arial"/>
              </a:rPr>
              <a:t>"PrintCSS"</a:t>
            </a:r>
            <a:r>
              <a:rPr dirty="0" sz="2050" spc="-7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deals</a:t>
            </a:r>
            <a:r>
              <a:rPr dirty="0" sz="2050" spc="-7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with</a:t>
            </a:r>
            <a:r>
              <a:rPr dirty="0" sz="2050" spc="-70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print</a:t>
            </a:r>
            <a:r>
              <a:rPr dirty="0" sz="2050" spc="-70" b="1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specific</a:t>
            </a:r>
            <a:r>
              <a:rPr dirty="0" sz="2050" spc="-7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aspects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"paper"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layout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information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counters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page</a:t>
            </a:r>
            <a:r>
              <a:rPr dirty="0" sz="2050" spc="-4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numbers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page</a:t>
            </a:r>
            <a:r>
              <a:rPr dirty="0" sz="2050" spc="-4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areas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 spc="-10">
                <a:latin typeface="Arial"/>
                <a:cs typeface="Arial"/>
              </a:rPr>
              <a:t>pagination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 spc="-10">
                <a:latin typeface="Arial"/>
                <a:cs typeface="Arial"/>
              </a:rPr>
              <a:t>footnotes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baseline="-2710" sz="3075" spc="-75">
                <a:latin typeface="Arial"/>
                <a:cs typeface="Arial"/>
              </a:rPr>
              <a:t>…</a:t>
            </a:r>
            <a:endParaRPr baseline="-2710" sz="30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7846059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5"/>
              <a:t>PRINTCSS </a:t>
            </a:r>
            <a:r>
              <a:rPr dirty="0" spc="-20"/>
              <a:t>AKA</a:t>
            </a:r>
            <a:r>
              <a:rPr dirty="0" spc="-250"/>
              <a:t> </a:t>
            </a:r>
            <a:r>
              <a:rPr dirty="0" spc="-30"/>
              <a:t>CSS</a:t>
            </a:r>
            <a:r>
              <a:rPr dirty="0" spc="-160"/>
              <a:t> </a:t>
            </a:r>
            <a:r>
              <a:rPr dirty="0" spc="-215"/>
              <a:t>PAGED</a:t>
            </a:r>
            <a:r>
              <a:rPr dirty="0" spc="-50"/>
              <a:t> </a:t>
            </a:r>
            <a:r>
              <a:rPr dirty="0" spc="-95"/>
              <a:t>MEDIA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83062"/>
            <a:ext cx="7797165" cy="542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66065" indent="-253365">
              <a:lnSpc>
                <a:spcPct val="100000"/>
              </a:lnSpc>
              <a:spcBef>
                <a:spcPts val="110"/>
              </a:spcBef>
              <a:buFont typeface="Microsoft Sans Serif"/>
              <a:buChar char="‣"/>
              <a:tabLst>
                <a:tab pos="266065" algn="l"/>
              </a:tabLst>
            </a:pPr>
            <a:r>
              <a:rPr dirty="0" sz="1850" spc="-20">
                <a:latin typeface="Arial"/>
                <a:cs typeface="Arial"/>
              </a:rPr>
              <a:t>Draft: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-40">
                <a:latin typeface="Arial"/>
                <a:cs typeface="Arial"/>
              </a:rPr>
              <a:t>CSS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Paged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Media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Module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-55">
                <a:latin typeface="Arial"/>
                <a:cs typeface="Arial"/>
              </a:rPr>
              <a:t>Level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3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(2018)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marL="266065" indent="-253365">
              <a:lnSpc>
                <a:spcPct val="100000"/>
              </a:lnSpc>
              <a:buFont typeface="Microsoft Sans Serif"/>
              <a:buChar char="‣"/>
              <a:tabLst>
                <a:tab pos="266065" algn="l"/>
              </a:tabLst>
            </a:pPr>
            <a:r>
              <a:rPr dirty="0" sz="1850" spc="-20">
                <a:latin typeface="Arial"/>
                <a:cs typeface="Arial"/>
              </a:rPr>
              <a:t>Draft: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 spc="-40">
                <a:latin typeface="Arial"/>
                <a:cs typeface="Arial"/>
              </a:rPr>
              <a:t>CSS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 spc="-30">
                <a:latin typeface="Arial"/>
                <a:cs typeface="Arial"/>
              </a:rPr>
              <a:t>Generated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Content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for</a:t>
            </a:r>
            <a:r>
              <a:rPr dirty="0" sz="1850" spc="-8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Paged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Media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Module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(2014)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marL="266065" indent="-253365">
              <a:lnSpc>
                <a:spcPct val="100000"/>
              </a:lnSpc>
              <a:buFont typeface="Microsoft Sans Serif"/>
              <a:buChar char="‣"/>
              <a:tabLst>
                <a:tab pos="266065" algn="l"/>
              </a:tabLst>
            </a:pPr>
            <a:r>
              <a:rPr dirty="0" sz="1850" spc="-10">
                <a:latin typeface="Arial"/>
                <a:cs typeface="Arial"/>
              </a:rPr>
              <a:t>Concepts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lvl="1" marL="621665" indent="-266065">
              <a:lnSpc>
                <a:spcPct val="100000"/>
              </a:lnSpc>
              <a:buClr>
                <a:srgbClr val="929292"/>
              </a:buClr>
              <a:buSzPct val="89189"/>
              <a:buFont typeface="Microsoft Sans Serif"/>
              <a:buChar char="‣"/>
              <a:tabLst>
                <a:tab pos="621665" algn="l"/>
              </a:tabLst>
            </a:pPr>
            <a:r>
              <a:rPr dirty="0" sz="1850">
                <a:latin typeface="Arial"/>
                <a:cs typeface="Arial"/>
              </a:rPr>
              <a:t>Content: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-50">
                <a:latin typeface="Arial"/>
                <a:cs typeface="Arial"/>
              </a:rPr>
              <a:t>XML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or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HTML</a:t>
            </a:r>
            <a:endParaRPr sz="18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lvl="1" marL="621665" indent="-266065">
              <a:lnSpc>
                <a:spcPct val="100000"/>
              </a:lnSpc>
              <a:buClr>
                <a:srgbClr val="929292"/>
              </a:buClr>
              <a:buSzPct val="89189"/>
              <a:buFont typeface="Microsoft Sans Serif"/>
              <a:buChar char="‣"/>
              <a:tabLst>
                <a:tab pos="621665" algn="l"/>
              </a:tabLst>
            </a:pPr>
            <a:r>
              <a:rPr dirty="0" sz="1850" spc="-35">
                <a:latin typeface="Arial"/>
                <a:cs typeface="Arial"/>
              </a:rPr>
              <a:t>Design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and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layout: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Cascading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-40">
                <a:latin typeface="Arial"/>
                <a:cs typeface="Arial"/>
              </a:rPr>
              <a:t>Stylesheets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CSS</a:t>
            </a:r>
            <a:endParaRPr sz="18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5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lvl="1" marL="621665" indent="-266065">
              <a:lnSpc>
                <a:spcPct val="100000"/>
              </a:lnSpc>
              <a:buClr>
                <a:srgbClr val="929292"/>
              </a:buClr>
              <a:buSzPct val="89189"/>
              <a:buFont typeface="Microsoft Sans Serif"/>
              <a:buChar char="‣"/>
              <a:tabLst>
                <a:tab pos="621665" algn="l"/>
              </a:tabLst>
            </a:pPr>
            <a:r>
              <a:rPr dirty="0" sz="1850" spc="-35">
                <a:latin typeface="Arial"/>
                <a:cs typeface="Arial"/>
              </a:rPr>
              <a:t>Rule-</a:t>
            </a:r>
            <a:r>
              <a:rPr dirty="0" sz="1850" spc="-10">
                <a:latin typeface="Arial"/>
                <a:cs typeface="Arial"/>
              </a:rPr>
              <a:t>based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approach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for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defining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-45">
                <a:latin typeface="Arial"/>
                <a:cs typeface="Arial"/>
              </a:rPr>
              <a:t>all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aspects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of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automatic</a:t>
            </a:r>
            <a:r>
              <a:rPr dirty="0" sz="1850" spc="-6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typesetting</a:t>
            </a:r>
            <a:endParaRPr sz="18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0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lvl="1" marL="621665" indent="-266065">
              <a:lnSpc>
                <a:spcPct val="100000"/>
              </a:lnSpc>
              <a:buClr>
                <a:srgbClr val="929292"/>
              </a:buClr>
              <a:buSzPct val="89189"/>
              <a:buFont typeface="Microsoft Sans Serif"/>
              <a:buChar char="‣"/>
              <a:tabLst>
                <a:tab pos="621665" algn="l"/>
              </a:tabLst>
            </a:pPr>
            <a:r>
              <a:rPr dirty="0" sz="1850" spc="-20">
                <a:latin typeface="Arial"/>
                <a:cs typeface="Arial"/>
              </a:rPr>
              <a:t>separation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between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content</a:t>
            </a:r>
            <a:r>
              <a:rPr dirty="0" sz="1850" spc="-5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and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styling</a:t>
            </a:r>
            <a:endParaRPr sz="18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5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marL="266065" indent="-253365">
              <a:lnSpc>
                <a:spcPct val="100000"/>
              </a:lnSpc>
              <a:buFont typeface="Microsoft Sans Serif"/>
              <a:buChar char="‣"/>
              <a:tabLst>
                <a:tab pos="266065" algn="l"/>
              </a:tabLst>
            </a:pPr>
            <a:r>
              <a:rPr dirty="0" sz="1850" spc="-40">
                <a:latin typeface="Arial"/>
                <a:cs typeface="Arial"/>
              </a:rPr>
              <a:t>CSS</a:t>
            </a:r>
            <a:r>
              <a:rPr dirty="0" sz="1850" spc="-9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Paged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 spc="-20">
                <a:latin typeface="Arial"/>
                <a:cs typeface="Arial"/>
              </a:rPr>
              <a:t>Media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vs.</a:t>
            </a:r>
            <a:r>
              <a:rPr dirty="0" sz="1850" spc="-85">
                <a:latin typeface="Arial"/>
                <a:cs typeface="Arial"/>
              </a:rPr>
              <a:t> </a:t>
            </a:r>
            <a:r>
              <a:rPr dirty="0" sz="1850" spc="-70">
                <a:latin typeface="Arial"/>
                <a:cs typeface="Arial"/>
              </a:rPr>
              <a:t>XSL-</a:t>
            </a:r>
            <a:r>
              <a:rPr dirty="0" sz="1850" spc="-25">
                <a:latin typeface="Arial"/>
                <a:cs typeface="Arial"/>
              </a:rPr>
              <a:t>FO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lvl="1" marL="621665" indent="-266065">
              <a:lnSpc>
                <a:spcPct val="100000"/>
              </a:lnSpc>
              <a:buClr>
                <a:srgbClr val="929292"/>
              </a:buClr>
              <a:buSzPct val="89189"/>
              <a:buFont typeface="Microsoft Sans Serif"/>
              <a:buChar char="‣"/>
              <a:tabLst>
                <a:tab pos="621665" algn="l"/>
              </a:tabLst>
            </a:pPr>
            <a:r>
              <a:rPr dirty="0" sz="1850" spc="-45">
                <a:latin typeface="Arial"/>
                <a:cs typeface="Arial"/>
              </a:rPr>
              <a:t>easy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approachability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in</a:t>
            </a:r>
            <a:r>
              <a:rPr dirty="0" sz="1850" spc="-5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general</a:t>
            </a:r>
            <a:endParaRPr sz="18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5"/>
              </a:spcBef>
              <a:buFont typeface="Microsoft Sans Serif"/>
              <a:buChar char="‣"/>
            </a:pPr>
            <a:endParaRPr sz="1850">
              <a:latin typeface="Arial"/>
              <a:cs typeface="Arial"/>
            </a:endParaRPr>
          </a:p>
          <a:p>
            <a:pPr lvl="1" marL="621665" indent="-266065">
              <a:lnSpc>
                <a:spcPct val="100000"/>
              </a:lnSpc>
              <a:buClr>
                <a:srgbClr val="929292"/>
              </a:buClr>
              <a:buSzPct val="89189"/>
              <a:buFont typeface="Microsoft Sans Serif"/>
              <a:buChar char="‣"/>
              <a:tabLst>
                <a:tab pos="621665" algn="l"/>
              </a:tabLst>
            </a:pPr>
            <a:r>
              <a:rPr dirty="0" sz="1850" spc="-25">
                <a:latin typeface="Arial"/>
                <a:cs typeface="Arial"/>
              </a:rPr>
              <a:t>less</a:t>
            </a:r>
            <a:r>
              <a:rPr dirty="0" sz="1850" spc="-10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complex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than</a:t>
            </a:r>
            <a:r>
              <a:rPr dirty="0" sz="1850" spc="-70">
                <a:latin typeface="Arial"/>
                <a:cs typeface="Arial"/>
              </a:rPr>
              <a:t> XSL-</a:t>
            </a:r>
            <a:r>
              <a:rPr dirty="0" sz="1850" spc="-30">
                <a:latin typeface="Arial"/>
                <a:cs typeface="Arial"/>
              </a:rPr>
              <a:t>FO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 spc="-80">
                <a:latin typeface="Arial"/>
                <a:cs typeface="Arial"/>
              </a:rPr>
              <a:t>(CSS</a:t>
            </a:r>
            <a:r>
              <a:rPr dirty="0" sz="1850" spc="-4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as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foundation</a:t>
            </a:r>
            <a:r>
              <a:rPr dirty="0" sz="1850" spc="-7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is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common</a:t>
            </a:r>
            <a:r>
              <a:rPr dirty="0" sz="1850" spc="-7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knowledge)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6376670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"CSS</a:t>
            </a:r>
            <a:r>
              <a:rPr dirty="0" spc="-245"/>
              <a:t> </a:t>
            </a:r>
            <a:r>
              <a:rPr dirty="0" spc="-215"/>
              <a:t>PAGED</a:t>
            </a:r>
            <a:r>
              <a:rPr dirty="0" spc="-50"/>
              <a:t> </a:t>
            </a:r>
            <a:r>
              <a:rPr dirty="0" spc="-85"/>
              <a:t>MEDIA"</a:t>
            </a:r>
            <a:r>
              <a:rPr dirty="0" spc="-155"/>
              <a:t> </a:t>
            </a:r>
            <a:r>
              <a:rPr dirty="0" spc="-90"/>
              <a:t>TOOLS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80416"/>
            <a:ext cx="3639185" cy="421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30"/>
              </a:spcBef>
              <a:buFont typeface="Tahoma"/>
              <a:buChar char="‣"/>
              <a:tabLst>
                <a:tab pos="354330" algn="l"/>
              </a:tabLst>
            </a:pPr>
            <a:r>
              <a:rPr dirty="0" sz="2450" spc="-10" b="1">
                <a:latin typeface="Arial"/>
                <a:cs typeface="Arial"/>
              </a:rPr>
              <a:t>WeasyPrint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Tahoma"/>
              <a:buChar char="‣"/>
            </a:pPr>
            <a:endParaRPr sz="2450">
              <a:latin typeface="Arial"/>
              <a:cs typeface="Arial"/>
            </a:endParaRPr>
          </a:p>
          <a:p>
            <a:pPr marL="354330" indent="-341630">
              <a:lnSpc>
                <a:spcPct val="100000"/>
              </a:lnSpc>
              <a:buFont typeface="Tahoma"/>
              <a:buChar char="‣"/>
              <a:tabLst>
                <a:tab pos="354330" algn="l"/>
              </a:tabLst>
            </a:pPr>
            <a:r>
              <a:rPr dirty="0" sz="2450" spc="-10" b="1">
                <a:latin typeface="Arial"/>
                <a:cs typeface="Arial"/>
              </a:rPr>
              <a:t>PrinceXML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Tahoma"/>
              <a:buChar char="‣"/>
            </a:pPr>
            <a:endParaRPr sz="2450">
              <a:latin typeface="Arial"/>
              <a:cs typeface="Arial"/>
            </a:endParaRPr>
          </a:p>
          <a:p>
            <a:pPr marL="354330" indent="-341630">
              <a:lnSpc>
                <a:spcPct val="100000"/>
              </a:lnSpc>
              <a:buFont typeface="Tahoma"/>
              <a:buChar char="‣"/>
              <a:tabLst>
                <a:tab pos="354330" algn="l"/>
              </a:tabLst>
            </a:pPr>
            <a:r>
              <a:rPr dirty="0" sz="2450" spc="-10" b="1">
                <a:latin typeface="Arial"/>
                <a:cs typeface="Arial"/>
              </a:rPr>
              <a:t>PDFreactor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Tahoma"/>
              <a:buChar char="‣"/>
            </a:pPr>
            <a:endParaRPr sz="2450">
              <a:latin typeface="Arial"/>
              <a:cs typeface="Arial"/>
            </a:endParaRPr>
          </a:p>
          <a:p>
            <a:pPr marL="354330" indent="-341630">
              <a:lnSpc>
                <a:spcPct val="100000"/>
              </a:lnSpc>
              <a:buFont typeface="Tahoma"/>
              <a:buChar char="‣"/>
              <a:tabLst>
                <a:tab pos="354330" algn="l"/>
              </a:tabLst>
            </a:pPr>
            <a:r>
              <a:rPr dirty="0" sz="2450" spc="-10" b="1">
                <a:latin typeface="Arial"/>
                <a:cs typeface="Arial"/>
              </a:rPr>
              <a:t>Antennahouse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Tahoma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pdfChip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Tahoma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60">
                <a:latin typeface="Arial"/>
                <a:cs typeface="Arial"/>
              </a:rPr>
              <a:t>Versatype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90">
                <a:latin typeface="Arial"/>
                <a:cs typeface="Arial"/>
              </a:rPr>
              <a:t>(ex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65">
                <a:latin typeface="Arial"/>
                <a:cs typeface="Arial"/>
              </a:rPr>
              <a:t>Vivliostyle)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4933" y="1245811"/>
            <a:ext cx="8043533" cy="59947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0"/>
              <a:t>TOOLS</a:t>
            </a:r>
            <a:r>
              <a:rPr dirty="0" spc="-95"/>
              <a:t> </a:t>
            </a:r>
            <a:r>
              <a:rPr dirty="0" spc="140"/>
              <a:t>-</a:t>
            </a:r>
            <a:r>
              <a:rPr dirty="0" spc="-95"/>
              <a:t> </a:t>
            </a:r>
            <a:r>
              <a:rPr dirty="0" spc="-120"/>
              <a:t>PRICING</a:t>
            </a:r>
            <a:r>
              <a:rPr dirty="0" spc="-90"/>
              <a:t> </a:t>
            </a:r>
            <a:r>
              <a:rPr dirty="0" spc="-145"/>
              <a:t>VS</a:t>
            </a:r>
            <a:r>
              <a:rPr dirty="0" spc="-95"/>
              <a:t> </a:t>
            </a:r>
            <a:r>
              <a:rPr dirty="0" spc="-220"/>
              <a:t>FEATURES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0"/>
              <a:t>TOOLS</a:t>
            </a:r>
            <a:r>
              <a:rPr dirty="0" spc="-95"/>
              <a:t> </a:t>
            </a:r>
            <a:r>
              <a:rPr dirty="0" spc="140"/>
              <a:t>-</a:t>
            </a:r>
            <a:r>
              <a:rPr dirty="0" spc="-95"/>
              <a:t> </a:t>
            </a:r>
            <a:r>
              <a:rPr dirty="0" spc="-120"/>
              <a:t>PRICING</a:t>
            </a:r>
            <a:r>
              <a:rPr dirty="0" spc="-90"/>
              <a:t> </a:t>
            </a:r>
            <a:r>
              <a:rPr dirty="0" spc="-145"/>
              <a:t>VS</a:t>
            </a:r>
            <a:r>
              <a:rPr dirty="0" spc="-95"/>
              <a:t> </a:t>
            </a:r>
            <a:r>
              <a:rPr dirty="0" spc="-220"/>
              <a:t>FEATURES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106913" y="1592502"/>
          <a:ext cx="8693150" cy="487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4664"/>
                <a:gridCol w="865505"/>
                <a:gridCol w="1673859"/>
                <a:gridCol w="1434464"/>
                <a:gridCol w="1434464"/>
                <a:gridCol w="1434465"/>
              </a:tblGrid>
              <a:tr h="601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98089"/>
                    </a:solidFill>
                  </a:tcPr>
                </a:tc>
                <a:tc>
                  <a:txBody>
                    <a:bodyPr/>
                    <a:lstStyle/>
                    <a:p>
                      <a:pPr marL="209550" marR="114935" indent="-76200">
                        <a:lnSpc>
                          <a:spcPct val="107500"/>
                        </a:lnSpc>
                        <a:spcBef>
                          <a:spcPts val="259"/>
                        </a:spcBef>
                      </a:pPr>
                      <a:r>
                        <a:rPr dirty="0" sz="15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Weasy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print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3301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9808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Prince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77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9808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PDFreactor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77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98089"/>
                    </a:solidFill>
                  </a:tcPr>
                </a:tc>
                <a:tc>
                  <a:txBody>
                    <a:bodyPr/>
                    <a:lstStyle/>
                    <a:p>
                      <a:pPr marL="427355" marR="278130" indent="-139700">
                        <a:lnSpc>
                          <a:spcPct val="107500"/>
                        </a:lnSpc>
                        <a:spcBef>
                          <a:spcPts val="259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Antenna- house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3301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98089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(pdfChip)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77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98089"/>
                    </a:solidFill>
                  </a:tcPr>
                </a:tc>
              </a:tr>
              <a:tr h="1097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272415" marR="263525" indent="190500">
                        <a:lnSpc>
                          <a:spcPct val="107500"/>
                        </a:lnSpc>
                        <a:spcBef>
                          <a:spcPts val="5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Personal (commercial)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R="44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free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99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R="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495</a:t>
                      </a:r>
                      <a:r>
                        <a:rPr dirty="0" sz="155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25">
                          <a:latin typeface="Arial"/>
                          <a:cs typeface="Arial"/>
                        </a:rPr>
                        <a:t>USD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99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23685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1.250 </a:t>
                      </a:r>
                      <a:r>
                        <a:rPr dirty="0" sz="1550" spc="-25">
                          <a:latin typeface="Arial"/>
                          <a:cs typeface="Arial"/>
                        </a:rPr>
                        <a:t>USD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99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</a:tr>
              <a:tr h="1097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9215" marR="57785" indent="393700">
                        <a:lnSpc>
                          <a:spcPct val="102200"/>
                        </a:lnSpc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Personal (non</a:t>
                      </a:r>
                      <a:r>
                        <a:rPr dirty="0" sz="1550" spc="-9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commercial)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736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R="44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free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93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R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free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93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free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93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</a:tr>
              <a:tr h="949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Server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R="4445">
                        <a:lnSpc>
                          <a:spcPct val="100000"/>
                        </a:lnSpc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free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423545" marR="349250" indent="-63500">
                        <a:lnSpc>
                          <a:spcPts val="1800"/>
                        </a:lnSpc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3.800 </a:t>
                      </a:r>
                      <a:r>
                        <a:rPr dirty="0" sz="1550" spc="-40">
                          <a:latin typeface="Arial"/>
                          <a:cs typeface="Arial"/>
                        </a:rPr>
                        <a:t>USD </a:t>
                      </a:r>
                      <a:r>
                        <a:rPr dirty="0" sz="1550">
                          <a:latin typeface="Arial"/>
                          <a:cs typeface="Arial"/>
                        </a:rPr>
                        <a:t>(∞</a:t>
                      </a:r>
                      <a:r>
                        <a:rPr dirty="0" sz="15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10">
                          <a:latin typeface="Arial"/>
                          <a:cs typeface="Arial"/>
                        </a:rPr>
                        <a:t>CPU?)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30"/>
                        </a:lnSpc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2.950 </a:t>
                      </a:r>
                      <a:r>
                        <a:rPr dirty="0" sz="1550" spc="-25">
                          <a:latin typeface="Arial"/>
                          <a:cs typeface="Arial"/>
                        </a:rPr>
                        <a:t>USD</a:t>
                      </a:r>
                      <a:endParaRPr sz="15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830"/>
                        </a:lnSpc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(4</a:t>
                      </a:r>
                      <a:r>
                        <a:rPr dirty="0" sz="155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20">
                          <a:latin typeface="Arial"/>
                          <a:cs typeface="Arial"/>
                        </a:rPr>
                        <a:t>CPU)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00355" marR="233679" indent="-63500">
                        <a:lnSpc>
                          <a:spcPts val="1800"/>
                        </a:lnSpc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5.000 </a:t>
                      </a:r>
                      <a:r>
                        <a:rPr dirty="0" sz="1550" spc="-40">
                          <a:latin typeface="Arial"/>
                          <a:cs typeface="Arial"/>
                        </a:rPr>
                        <a:t>USD </a:t>
                      </a:r>
                      <a:r>
                        <a:rPr dirty="0" sz="1550">
                          <a:latin typeface="Arial"/>
                          <a:cs typeface="Arial"/>
                        </a:rPr>
                        <a:t>(1st</a:t>
                      </a:r>
                      <a:r>
                        <a:rPr dirty="0" sz="155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20">
                          <a:latin typeface="Arial"/>
                          <a:cs typeface="Arial"/>
                        </a:rPr>
                        <a:t>CPU)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89890">
                        <a:lnSpc>
                          <a:spcPts val="1830"/>
                        </a:lnSpc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5.000 </a:t>
                      </a:r>
                      <a:r>
                        <a:rPr dirty="0" sz="1550" spc="-50">
                          <a:latin typeface="Arial"/>
                          <a:cs typeface="Arial"/>
                        </a:rPr>
                        <a:t>€</a:t>
                      </a:r>
                      <a:endParaRPr sz="1550">
                        <a:latin typeface="Arial"/>
                        <a:cs typeface="Arial"/>
                      </a:endParaRPr>
                    </a:p>
                    <a:p>
                      <a:pPr marL="262890">
                        <a:lnSpc>
                          <a:spcPts val="1830"/>
                        </a:lnSpc>
                      </a:pPr>
                      <a:r>
                        <a:rPr dirty="0" sz="1550" spc="85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550">
                          <a:latin typeface="Arial"/>
                          <a:cs typeface="Arial"/>
                        </a:rPr>
                        <a:t> 25.000 </a:t>
                      </a:r>
                      <a:r>
                        <a:rPr dirty="0" sz="1550" spc="-50">
                          <a:latin typeface="Arial"/>
                          <a:cs typeface="Arial"/>
                        </a:rPr>
                        <a:t>€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95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</a:tr>
              <a:tr h="1129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L="5715">
                        <a:lnSpc>
                          <a:spcPct val="100000"/>
                        </a:lnSpc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Server</a:t>
                      </a:r>
                      <a:r>
                        <a:rPr dirty="0" sz="15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(EDU)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R="44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20">
                          <a:latin typeface="Arial"/>
                          <a:cs typeface="Arial"/>
                        </a:rPr>
                        <a:t>free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1.900 </a:t>
                      </a:r>
                      <a:r>
                        <a:rPr dirty="0" sz="1550" spc="-25">
                          <a:latin typeface="Arial"/>
                          <a:cs typeface="Arial"/>
                        </a:rPr>
                        <a:t>USD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236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>
                          <a:latin typeface="Arial"/>
                          <a:cs typeface="Arial"/>
                        </a:rPr>
                        <a:t>2.065 </a:t>
                      </a:r>
                      <a:r>
                        <a:rPr dirty="0" sz="1550" spc="-25">
                          <a:latin typeface="Arial"/>
                          <a:cs typeface="Arial"/>
                        </a:rPr>
                        <a:t>USD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5B5C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9900" y="2775605"/>
            <a:ext cx="4665345" cy="171703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0" marR="5080" indent="-368300">
              <a:lnSpc>
                <a:spcPts val="6800"/>
              </a:lnSpc>
            </a:pPr>
            <a:r>
              <a:rPr dirty="0" sz="5400" spc="-110"/>
              <a:t>Some</a:t>
            </a:r>
            <a:r>
              <a:rPr dirty="0" sz="5400" spc="-260"/>
              <a:t> </a:t>
            </a:r>
            <a:r>
              <a:rPr dirty="0" sz="5400" spc="-195"/>
              <a:t>examples </a:t>
            </a:r>
            <a:r>
              <a:rPr dirty="0" sz="5400" spc="-80"/>
              <a:t>and</a:t>
            </a:r>
            <a:r>
              <a:rPr dirty="0" sz="5400" spc="-290"/>
              <a:t> </a:t>
            </a:r>
            <a:r>
              <a:rPr dirty="0" sz="5400" spc="-80"/>
              <a:t>use</a:t>
            </a:r>
            <a:r>
              <a:rPr dirty="0" sz="5400" spc="-285"/>
              <a:t> </a:t>
            </a:r>
            <a:r>
              <a:rPr dirty="0" sz="5400" spc="-20"/>
              <a:t>case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60"/>
              <a:t>EXAMPLE:</a:t>
            </a:r>
            <a:r>
              <a:rPr dirty="0" spc="-65"/>
              <a:t> </a:t>
            </a:r>
            <a:r>
              <a:rPr dirty="0" spc="-190"/>
              <a:t>CATALOG</a:t>
            </a:r>
            <a:r>
              <a:rPr dirty="0" spc="-50"/>
              <a:t> </a:t>
            </a:r>
            <a:r>
              <a:rPr dirty="0" spc="-110"/>
              <a:t>PRODUCTION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5398291" y="1208900"/>
            <a:ext cx="4160520" cy="5833745"/>
            <a:chOff x="5398291" y="1208900"/>
            <a:chExt cx="4160520" cy="583374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291" y="1208900"/>
              <a:ext cx="4160276" cy="583367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7527" y="1238467"/>
              <a:ext cx="4061801" cy="5735121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176304" y="1208900"/>
            <a:ext cx="4143375" cy="5833745"/>
            <a:chOff x="1176304" y="1208900"/>
            <a:chExt cx="4143375" cy="583374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6304" y="1208900"/>
              <a:ext cx="4142947" cy="583366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25541" y="1238467"/>
              <a:ext cx="4044472" cy="573511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193800" y="7115389"/>
            <a:ext cx="3378835" cy="25844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550" spc="-20">
                <a:solidFill>
                  <a:srgbClr val="5E5E5E"/>
                </a:solidFill>
                <a:latin typeface="Arial"/>
                <a:cs typeface="Arial"/>
              </a:rPr>
              <a:t>Source:</a:t>
            </a:r>
            <a:r>
              <a:rPr dirty="0" sz="1550" spc="-5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5E5E5E"/>
                </a:solidFill>
                <a:latin typeface="Arial"/>
                <a:cs typeface="Arial"/>
              </a:rPr>
              <a:t>Bösch</a:t>
            </a:r>
            <a:r>
              <a:rPr dirty="0" sz="1550" spc="-5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40">
                <a:solidFill>
                  <a:srgbClr val="5E5E5E"/>
                </a:solidFill>
                <a:latin typeface="Arial"/>
                <a:cs typeface="Arial"/>
              </a:rPr>
              <a:t>Preisliste</a:t>
            </a:r>
            <a:r>
              <a:rPr dirty="0" sz="1550" spc="-5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40">
                <a:solidFill>
                  <a:srgbClr val="5E5E5E"/>
                </a:solidFill>
                <a:latin typeface="Arial"/>
                <a:cs typeface="Arial"/>
              </a:rPr>
              <a:t>via</a:t>
            </a:r>
            <a:r>
              <a:rPr dirty="0" sz="1550" spc="-5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30">
                <a:solidFill>
                  <a:srgbClr val="5E5E5E"/>
                </a:solidFill>
                <a:latin typeface="Arial"/>
                <a:cs typeface="Arial"/>
              </a:rPr>
              <a:t>PDFreactor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150" spc="-155"/>
              <a:t>EXAMPLE:</a:t>
            </a:r>
            <a:r>
              <a:rPr dirty="0" sz="3150" spc="15"/>
              <a:t> </a:t>
            </a:r>
            <a:r>
              <a:rPr dirty="0" sz="3150" spc="-210"/>
              <a:t>LAYOUT-</a:t>
            </a:r>
            <a:r>
              <a:rPr dirty="0" sz="3150" spc="-185"/>
              <a:t>ORIENTED</a:t>
            </a:r>
            <a:r>
              <a:rPr dirty="0" sz="3150" spc="30"/>
              <a:t> </a:t>
            </a:r>
            <a:r>
              <a:rPr dirty="0" sz="3150" spc="-100"/>
              <a:t>PUBLICATION</a:t>
            </a:r>
            <a:endParaRPr sz="3150"/>
          </a:p>
        </p:txBody>
      </p:sp>
      <p:grpSp>
        <p:nvGrpSpPr>
          <p:cNvPr id="4" name="object 4" descr=""/>
          <p:cNvGrpSpPr/>
          <p:nvPr/>
        </p:nvGrpSpPr>
        <p:grpSpPr>
          <a:xfrm>
            <a:off x="1215547" y="1215989"/>
            <a:ext cx="4115435" cy="5831840"/>
            <a:chOff x="1215547" y="1215989"/>
            <a:chExt cx="4115435" cy="583184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5547" y="1215989"/>
              <a:ext cx="4115316" cy="583181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4784" y="1245557"/>
              <a:ext cx="4016842" cy="5733243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5377559" y="1216668"/>
            <a:ext cx="4112260" cy="5816600"/>
            <a:chOff x="5377559" y="1216668"/>
            <a:chExt cx="4112260" cy="5816600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7559" y="1216668"/>
              <a:ext cx="4111779" cy="581641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6797" y="1246235"/>
              <a:ext cx="4013305" cy="5717856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57300" y="7204289"/>
            <a:ext cx="3087370" cy="25844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550" spc="-20">
                <a:solidFill>
                  <a:srgbClr val="5E5E5E"/>
                </a:solidFill>
                <a:latin typeface="Arial"/>
                <a:cs typeface="Arial"/>
              </a:rPr>
              <a:t>Source:</a:t>
            </a:r>
            <a:r>
              <a:rPr dirty="0" sz="1550" spc="-4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30">
                <a:solidFill>
                  <a:srgbClr val="5E5E5E"/>
                </a:solidFill>
                <a:latin typeface="Arial"/>
                <a:cs typeface="Arial"/>
              </a:rPr>
              <a:t>Konzepte-</a:t>
            </a:r>
            <a:r>
              <a:rPr dirty="0" sz="1550">
                <a:solidFill>
                  <a:srgbClr val="5E5E5E"/>
                </a:solidFill>
                <a:latin typeface="Arial"/>
                <a:cs typeface="Arial"/>
              </a:rPr>
              <a:t>IS</a:t>
            </a:r>
            <a:r>
              <a:rPr dirty="0" sz="1550" spc="-3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40">
                <a:solidFill>
                  <a:srgbClr val="5E5E5E"/>
                </a:solidFill>
                <a:latin typeface="Arial"/>
                <a:cs typeface="Arial"/>
              </a:rPr>
              <a:t>via</a:t>
            </a:r>
            <a:r>
              <a:rPr dirty="0" sz="1550" spc="-35">
                <a:solidFill>
                  <a:srgbClr val="5E5E5E"/>
                </a:solidFill>
                <a:latin typeface="Arial"/>
                <a:cs typeface="Arial"/>
              </a:rPr>
              <a:t> PDFreactor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-155"/>
              <a:t>EXAMPLE:</a:t>
            </a:r>
            <a:r>
              <a:rPr dirty="0" sz="3800" spc="-45"/>
              <a:t> </a:t>
            </a:r>
            <a:r>
              <a:rPr dirty="0" sz="3800" spc="-190"/>
              <a:t>INTERNATIONAL</a:t>
            </a:r>
            <a:r>
              <a:rPr dirty="0" sz="3800" spc="-40"/>
              <a:t> </a:t>
            </a:r>
            <a:r>
              <a:rPr dirty="0" sz="3800" spc="-160"/>
              <a:t>STUDIES</a:t>
            </a:r>
            <a:endParaRPr sz="3800"/>
          </a:p>
        </p:txBody>
      </p:sp>
      <p:grpSp>
        <p:nvGrpSpPr>
          <p:cNvPr id="4" name="object 4" descr=""/>
          <p:cNvGrpSpPr/>
          <p:nvPr/>
        </p:nvGrpSpPr>
        <p:grpSpPr>
          <a:xfrm>
            <a:off x="5376242" y="1212909"/>
            <a:ext cx="4121150" cy="5835015"/>
            <a:chOff x="5376242" y="1212909"/>
            <a:chExt cx="4121150" cy="583501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6242" y="1212909"/>
              <a:ext cx="4120774" cy="583459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5479" y="1242478"/>
              <a:ext cx="4022299" cy="5736033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210766" y="1212909"/>
            <a:ext cx="4116704" cy="5835015"/>
            <a:chOff x="1210766" y="1212909"/>
            <a:chExt cx="4116704" cy="583501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0766" y="1212909"/>
              <a:ext cx="4116238" cy="583459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0003" y="1242478"/>
              <a:ext cx="4017764" cy="5736033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550" spc="-20" b="0">
                <a:solidFill>
                  <a:srgbClr val="5E5E5E"/>
                </a:solidFill>
                <a:latin typeface="Arial"/>
                <a:cs typeface="Arial"/>
              </a:rPr>
              <a:t>Source:</a:t>
            </a:r>
            <a:r>
              <a:rPr dirty="0" sz="1550" spc="-90" b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10" b="0">
                <a:solidFill>
                  <a:srgbClr val="5E5E5E"/>
                </a:solidFill>
                <a:latin typeface="Arial"/>
                <a:cs typeface="Arial"/>
              </a:rPr>
              <a:t>Stiftung</a:t>
            </a:r>
            <a:r>
              <a:rPr dirty="0" sz="1550" spc="-60" b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10" b="0">
                <a:solidFill>
                  <a:srgbClr val="5E5E5E"/>
                </a:solidFill>
                <a:latin typeface="Arial"/>
                <a:cs typeface="Arial"/>
              </a:rPr>
              <a:t>Wirtschaft</a:t>
            </a:r>
            <a:r>
              <a:rPr dirty="0" sz="1550" spc="-50" b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b="0">
                <a:solidFill>
                  <a:srgbClr val="5E5E5E"/>
                </a:solidFill>
                <a:latin typeface="Arial"/>
                <a:cs typeface="Arial"/>
              </a:rPr>
              <a:t>und</a:t>
            </a:r>
            <a:r>
              <a:rPr dirty="0" sz="1550" spc="-55" b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30" b="0">
                <a:solidFill>
                  <a:srgbClr val="5E5E5E"/>
                </a:solidFill>
                <a:latin typeface="Arial"/>
                <a:cs typeface="Arial"/>
              </a:rPr>
              <a:t>Politik</a:t>
            </a:r>
            <a:r>
              <a:rPr dirty="0" sz="1550" spc="-55" b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90" b="0">
                <a:solidFill>
                  <a:srgbClr val="5E5E5E"/>
                </a:solidFill>
                <a:latin typeface="Arial"/>
                <a:cs typeface="Arial"/>
              </a:rPr>
              <a:t>(SWP)</a:t>
            </a:r>
            <a:r>
              <a:rPr dirty="0" sz="1550" spc="-15" b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85" b="0">
                <a:solidFill>
                  <a:srgbClr val="5E5E5E"/>
                </a:solidFill>
                <a:latin typeface="Arial"/>
                <a:cs typeface="Arial"/>
              </a:rPr>
              <a:t>via</a:t>
            </a:r>
            <a:fld id="{81D60167-4931-47E6-BA6A-407CBD079E47}" type="slidenum">
              <a:rPr dirty="0" baseline="8888" sz="1875" spc="-127"/>
              <a:t>14</a:t>
            </a:fld>
            <a:r>
              <a:rPr dirty="0" sz="1550" spc="-85" b="0">
                <a:solidFill>
                  <a:srgbClr val="5E5E5E"/>
                </a:solidFill>
                <a:latin typeface="Arial"/>
                <a:cs typeface="Arial"/>
              </a:rPr>
              <a:t>Antennahouse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044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950" spc="-100"/>
              <a:t>EXAMPLE:</a:t>
            </a:r>
            <a:r>
              <a:rPr dirty="0" sz="2950" spc="-50"/>
              <a:t> </a:t>
            </a:r>
            <a:r>
              <a:rPr dirty="0" sz="2950" spc="-150"/>
              <a:t>DATABASE-</a:t>
            </a:r>
            <a:r>
              <a:rPr dirty="0" sz="2950" spc="-75"/>
              <a:t>DRIVING</a:t>
            </a:r>
            <a:r>
              <a:rPr dirty="0" sz="2950" spc="-40"/>
              <a:t> </a:t>
            </a:r>
            <a:r>
              <a:rPr dirty="0" sz="2950" spc="-90"/>
              <a:t>PUBLICATIONS</a:t>
            </a:r>
            <a:endParaRPr sz="2950"/>
          </a:p>
        </p:txBody>
      </p:sp>
      <p:grpSp>
        <p:nvGrpSpPr>
          <p:cNvPr id="4" name="object 4" descr=""/>
          <p:cNvGrpSpPr/>
          <p:nvPr/>
        </p:nvGrpSpPr>
        <p:grpSpPr>
          <a:xfrm>
            <a:off x="5386957" y="1201984"/>
            <a:ext cx="4126229" cy="5831840"/>
            <a:chOff x="5386957" y="1201984"/>
            <a:chExt cx="4126229" cy="583184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6957" y="1201984"/>
              <a:ext cx="4125617" cy="583150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6195" y="1231551"/>
              <a:ext cx="4027143" cy="5732948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236213" y="1198939"/>
            <a:ext cx="4077335" cy="5838190"/>
            <a:chOff x="1236213" y="1198939"/>
            <a:chExt cx="4077335" cy="5838190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6213" y="1198939"/>
              <a:ext cx="4076729" cy="583759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5450" y="1228506"/>
              <a:ext cx="3978254" cy="5739038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44600" y="7204289"/>
            <a:ext cx="4766945" cy="25844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550" spc="-20">
                <a:solidFill>
                  <a:srgbClr val="5E5E5E"/>
                </a:solidFill>
                <a:latin typeface="Arial"/>
                <a:cs typeface="Arial"/>
              </a:rPr>
              <a:t>Source: </a:t>
            </a:r>
            <a:r>
              <a:rPr dirty="0" sz="1550" spc="-80">
                <a:solidFill>
                  <a:srgbClr val="5E5E5E"/>
                </a:solidFill>
                <a:latin typeface="Arial"/>
                <a:cs typeface="Arial"/>
              </a:rPr>
              <a:t>EUROPEAN</a:t>
            </a:r>
            <a:r>
              <a:rPr dirty="0" sz="1550" spc="-1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65">
                <a:solidFill>
                  <a:srgbClr val="5E5E5E"/>
                </a:solidFill>
                <a:latin typeface="Arial"/>
                <a:cs typeface="Arial"/>
              </a:rPr>
              <a:t>PHARMACOPOEIA</a:t>
            </a:r>
            <a:r>
              <a:rPr dirty="0" sz="1550" spc="-2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40">
                <a:solidFill>
                  <a:srgbClr val="5E5E5E"/>
                </a:solidFill>
                <a:latin typeface="Arial"/>
                <a:cs typeface="Arial"/>
              </a:rPr>
              <a:t>via</a:t>
            </a:r>
            <a:r>
              <a:rPr dirty="0" sz="1550" spc="-1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550" spc="-145">
                <a:solidFill>
                  <a:srgbClr val="5E5E5E"/>
                </a:solidFill>
                <a:latin typeface="Arial"/>
                <a:cs typeface="Arial"/>
              </a:rPr>
              <a:t>PD</a:t>
            </a:r>
            <a:r>
              <a:rPr dirty="0" baseline="4444" sz="1875" spc="-217" b="0">
                <a:latin typeface="Lato Light"/>
                <a:cs typeface="Lato Light"/>
              </a:rPr>
              <a:t>1</a:t>
            </a:r>
            <a:r>
              <a:rPr dirty="0" sz="1550" spc="-145">
                <a:solidFill>
                  <a:srgbClr val="5E5E5E"/>
                </a:solidFill>
                <a:latin typeface="Arial"/>
                <a:cs typeface="Arial"/>
              </a:rPr>
              <a:t>F</a:t>
            </a:r>
            <a:r>
              <a:rPr dirty="0" baseline="4444" sz="1875" spc="-217" b="0">
                <a:latin typeface="Lato Light"/>
                <a:cs typeface="Lato Light"/>
              </a:rPr>
              <a:t>5</a:t>
            </a:r>
            <a:r>
              <a:rPr dirty="0" sz="1550" spc="-145">
                <a:solidFill>
                  <a:srgbClr val="5E5E5E"/>
                </a:solidFill>
                <a:latin typeface="Arial"/>
                <a:cs typeface="Arial"/>
              </a:rPr>
              <a:t>reactor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448300" y="1395546"/>
            <a:ext cx="4194810" cy="47332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40"/>
              </a:spcBef>
              <a:buFont typeface="Microsoft Sans Serif"/>
              <a:buChar char="‣"/>
              <a:tabLst>
                <a:tab pos="240665" algn="l"/>
              </a:tabLst>
            </a:pPr>
            <a:r>
              <a:rPr dirty="0" sz="1600" spc="-30">
                <a:latin typeface="Arial"/>
                <a:cs typeface="Arial"/>
              </a:rPr>
              <a:t>vendor-</a:t>
            </a:r>
            <a:r>
              <a:rPr dirty="0" sz="1600">
                <a:latin typeface="Arial"/>
                <a:cs typeface="Arial"/>
              </a:rPr>
              <a:t>neutral</a:t>
            </a:r>
            <a:r>
              <a:rPr dirty="0" sz="1600" spc="-10">
                <a:latin typeface="Arial"/>
                <a:cs typeface="Arial"/>
              </a:rPr>
              <a:t> information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about</a:t>
            </a:r>
            <a:r>
              <a:rPr dirty="0" sz="1600" spc="-10">
                <a:latin typeface="Arial"/>
                <a:cs typeface="Arial"/>
              </a:rPr>
              <a:t> "PrintCSS"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240665" algn="l"/>
              </a:tabLst>
            </a:pPr>
            <a:r>
              <a:rPr dirty="0" sz="1600" spc="-10">
                <a:latin typeface="Arial"/>
                <a:cs typeface="Arial"/>
              </a:rPr>
              <a:t>information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about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tools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240665" algn="l"/>
              </a:tabLst>
            </a:pPr>
            <a:r>
              <a:rPr dirty="0" sz="1600">
                <a:latin typeface="Arial"/>
                <a:cs typeface="Arial"/>
              </a:rPr>
              <a:t>tested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tools: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lvl="1" marL="583565" indent="-2279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625"/>
              <a:buFont typeface="Microsoft Sans Serif"/>
              <a:buChar char="‣"/>
              <a:tabLst>
                <a:tab pos="583565" algn="l"/>
              </a:tabLst>
            </a:pPr>
            <a:r>
              <a:rPr dirty="0" sz="1600" spc="-10">
                <a:latin typeface="Arial"/>
                <a:cs typeface="Arial"/>
              </a:rPr>
              <a:t>PrinceXML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35"/>
              </a:spcBef>
              <a:buClr>
                <a:srgbClr val="929292"/>
              </a:buClr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lvl="1" marL="583565" indent="-2279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625"/>
              <a:buFont typeface="Microsoft Sans Serif"/>
              <a:buChar char="‣"/>
              <a:tabLst>
                <a:tab pos="583565" algn="l"/>
              </a:tabLst>
            </a:pPr>
            <a:r>
              <a:rPr dirty="0" sz="1600" spc="-10">
                <a:latin typeface="Arial"/>
                <a:cs typeface="Arial"/>
              </a:rPr>
              <a:t>Antennahouse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35"/>
              </a:spcBef>
              <a:buClr>
                <a:srgbClr val="929292"/>
              </a:buClr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lvl="1" marL="583565" indent="-2279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625"/>
              <a:buFont typeface="Microsoft Sans Serif"/>
              <a:buChar char="‣"/>
              <a:tabLst>
                <a:tab pos="583565" algn="l"/>
              </a:tabLst>
            </a:pPr>
            <a:r>
              <a:rPr dirty="0" sz="1600" spc="-10">
                <a:latin typeface="Arial"/>
                <a:cs typeface="Arial"/>
              </a:rPr>
              <a:t>PDFreactor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35"/>
              </a:spcBef>
              <a:buClr>
                <a:srgbClr val="929292"/>
              </a:buClr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lvl="1" marL="583565" indent="-2279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625"/>
              <a:buFont typeface="Microsoft Sans Serif"/>
              <a:buChar char="‣"/>
              <a:tabLst>
                <a:tab pos="583565" algn="l"/>
              </a:tabLst>
            </a:pPr>
            <a:r>
              <a:rPr dirty="0" sz="1600" spc="-10">
                <a:latin typeface="Arial"/>
                <a:cs typeface="Arial"/>
              </a:rPr>
              <a:t>WeasyPrint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40"/>
              </a:spcBef>
              <a:buClr>
                <a:srgbClr val="929292"/>
              </a:buClr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‣"/>
              <a:tabLst>
                <a:tab pos="240665" algn="l"/>
              </a:tabLst>
            </a:pPr>
            <a:r>
              <a:rPr dirty="0" sz="1600">
                <a:latin typeface="Arial"/>
                <a:cs typeface="Arial"/>
              </a:rPr>
              <a:t>tutorial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lessons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‣"/>
              <a:tabLst>
                <a:tab pos="240665" algn="l"/>
              </a:tabLst>
            </a:pPr>
            <a:r>
              <a:rPr dirty="0" sz="1600">
                <a:latin typeface="Arial"/>
                <a:cs typeface="Arial"/>
              </a:rPr>
              <a:t>"PrintCSS"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related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resources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Microsoft Sans Serif"/>
              <a:buChar char="‣"/>
            </a:pPr>
            <a:endParaRPr sz="1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‣"/>
              <a:tabLst>
                <a:tab pos="240665" algn="l"/>
              </a:tabLst>
            </a:pPr>
            <a:r>
              <a:rPr dirty="0" u="sng" sz="160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www.print-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css.rocks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1964" y="1304422"/>
            <a:ext cx="3149869" cy="4438738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222440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20"/>
              <a:t>LESSONS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781998"/>
            <a:ext cx="10083800" cy="3986803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80"/>
              <a:t>CONVERTER</a:t>
            </a:r>
            <a:r>
              <a:rPr dirty="0" spc="-35"/>
              <a:t> </a:t>
            </a:r>
            <a:r>
              <a:rPr dirty="0" spc="-190"/>
              <a:t>RESULTS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517340"/>
            <a:ext cx="10083800" cy="4831501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282892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55"/>
              <a:t>HTML</a:t>
            </a:r>
            <a:r>
              <a:rPr dirty="0" spc="-195"/>
              <a:t> </a:t>
            </a:r>
            <a:r>
              <a:rPr dirty="0" spc="-114"/>
              <a:t>INPUT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2074665"/>
            <a:ext cx="10083800" cy="3401467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2506980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30"/>
              <a:t>CSS</a:t>
            </a:r>
            <a:r>
              <a:rPr dirty="0" spc="-225"/>
              <a:t> </a:t>
            </a:r>
            <a:r>
              <a:rPr dirty="0" spc="-130"/>
              <a:t>INPUT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555" y="1518437"/>
            <a:ext cx="10054289" cy="552007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7300" y="2775605"/>
            <a:ext cx="5631815" cy="171703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6200" marR="5080" indent="-63500">
              <a:lnSpc>
                <a:spcPts val="6800"/>
              </a:lnSpc>
            </a:pPr>
            <a:r>
              <a:rPr dirty="0" sz="5400" spc="-105"/>
              <a:t>Basic</a:t>
            </a:r>
            <a:r>
              <a:rPr dirty="0" sz="5400" spc="-270"/>
              <a:t> </a:t>
            </a:r>
            <a:r>
              <a:rPr dirty="0" sz="5400" spc="-80"/>
              <a:t>and</a:t>
            </a:r>
            <a:r>
              <a:rPr dirty="0" sz="5400" spc="-290"/>
              <a:t> </a:t>
            </a:r>
            <a:r>
              <a:rPr dirty="0" sz="5400" spc="-85"/>
              <a:t>common </a:t>
            </a:r>
            <a:r>
              <a:rPr dirty="0" sz="5400" spc="-220"/>
              <a:t>"PrintCSS"</a:t>
            </a:r>
            <a:r>
              <a:rPr dirty="0" sz="5400" spc="-130"/>
              <a:t> </a:t>
            </a:r>
            <a:r>
              <a:rPr dirty="0" sz="5400" spc="-145"/>
              <a:t>features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55"/>
              <a:t>MULTI-</a:t>
            </a:r>
            <a:r>
              <a:rPr dirty="0" spc="-60"/>
              <a:t>COLUMNS</a:t>
            </a:r>
            <a:r>
              <a:rPr dirty="0" spc="-165"/>
              <a:t> </a:t>
            </a:r>
            <a:r>
              <a:rPr dirty="0" spc="-35"/>
              <a:t>AND</a:t>
            </a:r>
            <a:r>
              <a:rPr dirty="0" spc="-160"/>
              <a:t> </a:t>
            </a:r>
            <a:r>
              <a:rPr dirty="0" spc="-150"/>
              <a:t>FOOTNOTES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5120255" y="1261648"/>
            <a:ext cx="4451350" cy="5960110"/>
            <a:chOff x="5120255" y="1261648"/>
            <a:chExt cx="4451350" cy="596011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0255" y="4096948"/>
              <a:ext cx="4451355" cy="312436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9493" y="4126515"/>
              <a:ext cx="4352880" cy="302581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9907" y="1261648"/>
              <a:ext cx="4341900" cy="279641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9143" y="1291215"/>
              <a:ext cx="4243425" cy="2697862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066800" y="1631216"/>
            <a:ext cx="17399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250"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0800" y="1667199"/>
            <a:ext cx="317500" cy="31750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710821" y="1618516"/>
            <a:ext cx="291973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-10">
                <a:latin typeface="Arial"/>
                <a:cs typeface="Arial"/>
              </a:rPr>
              <a:t>multi-</a:t>
            </a:r>
            <a:r>
              <a:rPr dirty="0" sz="2450">
                <a:latin typeface="Arial"/>
                <a:cs typeface="Arial"/>
              </a:rPr>
              <a:t>column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support</a:t>
            </a:r>
            <a:endParaRPr sz="245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0800" y="2467299"/>
            <a:ext cx="317500" cy="3175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63700" y="4359599"/>
            <a:ext cx="317500" cy="3175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66490" y="5171606"/>
            <a:ext cx="291703" cy="293687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066800" y="2418616"/>
            <a:ext cx="2934335" cy="3096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656590" indent="-643890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656590" algn="l"/>
              </a:tabLst>
            </a:pPr>
            <a:r>
              <a:rPr dirty="0" sz="2450">
                <a:latin typeface="Arial"/>
                <a:cs typeface="Arial"/>
              </a:rPr>
              <a:t>footnote</a:t>
            </a:r>
            <a:r>
              <a:rPr dirty="0" sz="2450" spc="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support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3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4000" marR="10795" indent="-241300">
              <a:lnSpc>
                <a:spcPts val="2700"/>
              </a:lnSpc>
              <a:buFont typeface="Microsoft Sans Serif"/>
              <a:buChar char="‣"/>
              <a:tabLst>
                <a:tab pos="254000" algn="l"/>
              </a:tabLst>
            </a:pPr>
            <a:r>
              <a:rPr dirty="0" sz="2450">
                <a:latin typeface="Arial"/>
                <a:cs typeface="Arial"/>
              </a:rPr>
              <a:t>footnotes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within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the </a:t>
            </a:r>
            <a:r>
              <a:rPr dirty="0" sz="2450" spc="-10">
                <a:latin typeface="Arial"/>
                <a:cs typeface="Arial"/>
              </a:rPr>
              <a:t>same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column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999490" indent="-64389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999490" algn="l"/>
              </a:tabLst>
            </a:pPr>
            <a:r>
              <a:rPr dirty="0" sz="2450">
                <a:latin typeface="Arial"/>
                <a:cs typeface="Arial"/>
              </a:rPr>
              <a:t>AH,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Prince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45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1087120" indent="-73152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1087120" algn="l"/>
              </a:tabLst>
            </a:pPr>
            <a:r>
              <a:rPr dirty="0" sz="2450" spc="-10">
                <a:latin typeface="Arial"/>
                <a:cs typeface="Arial"/>
              </a:rPr>
              <a:t>PDFreactor</a:t>
            </a:r>
            <a:endParaRPr sz="24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355536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25"/>
              <a:t>BASELINE </a:t>
            </a:r>
            <a:r>
              <a:rPr dirty="0" spc="-140"/>
              <a:t>GRID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427689"/>
            <a:ext cx="4231005" cy="1473200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marL="139065" indent="-126364">
              <a:lnSpc>
                <a:spcPct val="100000"/>
              </a:lnSpc>
              <a:spcBef>
                <a:spcPts val="1435"/>
              </a:spcBef>
              <a:buSzPct val="95121"/>
              <a:buFont typeface="Microsoft Sans Serif"/>
              <a:buChar char="‣"/>
              <a:tabLst>
                <a:tab pos="139065" algn="l"/>
              </a:tabLst>
            </a:pPr>
            <a:r>
              <a:rPr dirty="0" sz="2050" spc="-25">
                <a:latin typeface="Arial"/>
                <a:cs typeface="Arial"/>
              </a:rPr>
              <a:t>Placement</a:t>
            </a:r>
            <a:r>
              <a:rPr dirty="0" sz="2050" spc="-7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of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text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within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given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grid</a:t>
            </a:r>
            <a:endParaRPr sz="2050">
              <a:latin typeface="Arial"/>
              <a:cs typeface="Arial"/>
            </a:endParaRPr>
          </a:p>
          <a:p>
            <a:pPr marL="139065" indent="-126364">
              <a:lnSpc>
                <a:spcPct val="100000"/>
              </a:lnSpc>
              <a:spcBef>
                <a:spcPts val="1340"/>
              </a:spcBef>
              <a:buSzPct val="95121"/>
              <a:buFont typeface="Microsoft Sans Serif"/>
              <a:buChar char="‣"/>
              <a:tabLst>
                <a:tab pos="139065" algn="l"/>
              </a:tabLst>
            </a:pPr>
            <a:r>
              <a:rPr dirty="0" sz="2050">
                <a:latin typeface="Arial"/>
                <a:cs typeface="Arial"/>
              </a:rPr>
              <a:t>supported</a:t>
            </a:r>
            <a:r>
              <a:rPr dirty="0" sz="2050" spc="-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by</a:t>
            </a:r>
            <a:r>
              <a:rPr dirty="0" sz="2050" spc="-35">
                <a:latin typeface="Arial"/>
                <a:cs typeface="Arial"/>
              </a:rPr>
              <a:t> all </a:t>
            </a:r>
            <a:r>
              <a:rPr dirty="0" sz="2050" spc="-10">
                <a:latin typeface="Arial"/>
                <a:cs typeface="Arial"/>
              </a:rPr>
              <a:t>tools</a:t>
            </a:r>
            <a:endParaRPr sz="2050">
              <a:latin typeface="Arial"/>
              <a:cs typeface="Arial"/>
            </a:endParaRPr>
          </a:p>
          <a:p>
            <a:pPr marL="139065" indent="-126364">
              <a:lnSpc>
                <a:spcPct val="100000"/>
              </a:lnSpc>
              <a:spcBef>
                <a:spcPts val="1340"/>
              </a:spcBef>
              <a:buSzPct val="95121"/>
              <a:buFont typeface="Microsoft Sans Serif"/>
              <a:buChar char="‣"/>
              <a:tabLst>
                <a:tab pos="139065" algn="l"/>
              </a:tabLst>
            </a:pPr>
            <a:r>
              <a:rPr dirty="0" sz="2050" spc="-35">
                <a:latin typeface="Arial"/>
                <a:cs typeface="Arial"/>
              </a:rPr>
              <a:t>vendor-</a:t>
            </a:r>
            <a:r>
              <a:rPr dirty="0" sz="2050">
                <a:latin typeface="Arial"/>
                <a:cs typeface="Arial"/>
              </a:rPr>
              <a:t>specific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implementation</a:t>
            </a:r>
            <a:endParaRPr sz="20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31840" y="3056507"/>
            <a:ext cx="3260725" cy="4504055"/>
            <a:chOff x="1131840" y="3056507"/>
            <a:chExt cx="3260725" cy="45040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1840" y="3056507"/>
              <a:ext cx="3260727" cy="450349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1077" y="3086074"/>
              <a:ext cx="3162251" cy="4455939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4679210" y="3070405"/>
            <a:ext cx="5198110" cy="4490085"/>
            <a:chOff x="4679210" y="3070405"/>
            <a:chExt cx="5198110" cy="449008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9210" y="3070405"/>
              <a:ext cx="5198005" cy="448959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8447" y="3072943"/>
              <a:ext cx="5099531" cy="4482101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286575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00"/>
              <a:t>FLOATS</a:t>
            </a:r>
            <a:r>
              <a:rPr dirty="0" spc="-60"/>
              <a:t> </a:t>
            </a:r>
            <a:r>
              <a:rPr dirty="0" spc="-65"/>
              <a:t>(1/3)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78474"/>
            <a:ext cx="7894320" cy="542290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04800" marR="5080" indent="-292100">
              <a:lnSpc>
                <a:spcPts val="3200"/>
              </a:lnSpc>
              <a:spcBef>
                <a:spcPts val="535"/>
              </a:spcBef>
              <a:buFont typeface="Microsoft Sans Serif"/>
              <a:buChar char="‣"/>
              <a:tabLst>
                <a:tab pos="304800" algn="l"/>
              </a:tabLst>
            </a:pPr>
            <a:r>
              <a:rPr dirty="0" sz="3000" spc="-70">
                <a:latin typeface="Arial"/>
                <a:cs typeface="Arial"/>
              </a:rPr>
              <a:t>(automatic)</a:t>
            </a:r>
            <a:r>
              <a:rPr dirty="0" sz="3000" spc="-110">
                <a:latin typeface="Arial"/>
                <a:cs typeface="Arial"/>
              </a:rPr>
              <a:t> </a:t>
            </a:r>
            <a:r>
              <a:rPr dirty="0" sz="3000" spc="-20">
                <a:latin typeface="Arial"/>
                <a:cs typeface="Arial"/>
              </a:rPr>
              <a:t>moving</a:t>
            </a:r>
            <a:r>
              <a:rPr dirty="0" sz="3000" spc="-10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of</a:t>
            </a:r>
            <a:r>
              <a:rPr dirty="0" sz="3000" spc="-10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block</a:t>
            </a:r>
            <a:r>
              <a:rPr dirty="0" sz="3000" spc="-105">
                <a:latin typeface="Arial"/>
                <a:cs typeface="Arial"/>
              </a:rPr>
              <a:t> </a:t>
            </a:r>
            <a:r>
              <a:rPr dirty="0" sz="3000" spc="-60">
                <a:latin typeface="Arial"/>
                <a:cs typeface="Arial"/>
              </a:rPr>
              <a:t>elements</a:t>
            </a:r>
            <a:r>
              <a:rPr dirty="0" sz="3000" spc="-105">
                <a:latin typeface="Arial"/>
                <a:cs typeface="Arial"/>
              </a:rPr>
              <a:t> </a:t>
            </a:r>
            <a:r>
              <a:rPr dirty="0" sz="3000" spc="-60">
                <a:latin typeface="Arial"/>
                <a:cs typeface="Arial"/>
              </a:rPr>
              <a:t>(images, </a:t>
            </a:r>
            <a:r>
              <a:rPr dirty="0" sz="3000" spc="-30">
                <a:latin typeface="Arial"/>
                <a:cs typeface="Arial"/>
              </a:rPr>
              <a:t>tables,</a:t>
            </a:r>
            <a:r>
              <a:rPr dirty="0" sz="3000" spc="-15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inserts)</a:t>
            </a:r>
            <a:endParaRPr sz="3000">
              <a:latin typeface="Arial"/>
              <a:cs typeface="Arial"/>
            </a:endParaRPr>
          </a:p>
          <a:p>
            <a:pPr lvl="1" marL="646430" indent="-290830">
              <a:lnSpc>
                <a:spcPct val="100000"/>
              </a:lnSpc>
              <a:spcBef>
                <a:spcPts val="2360"/>
              </a:spcBef>
              <a:buClr>
                <a:srgbClr val="929292"/>
              </a:buClr>
              <a:buSzPct val="90000"/>
              <a:buFont typeface="Microsoft Sans Serif"/>
              <a:buChar char="‣"/>
              <a:tabLst>
                <a:tab pos="646430" algn="l"/>
              </a:tabLst>
            </a:pPr>
            <a:r>
              <a:rPr dirty="0" sz="3000" spc="-10">
                <a:latin typeface="Arial"/>
                <a:cs typeface="Arial"/>
              </a:rPr>
              <a:t>within</a:t>
            </a:r>
            <a:r>
              <a:rPr dirty="0" sz="3000" spc="-16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the</a:t>
            </a:r>
            <a:r>
              <a:rPr dirty="0" sz="3000" spc="-155">
                <a:latin typeface="Arial"/>
                <a:cs typeface="Arial"/>
              </a:rPr>
              <a:t> </a:t>
            </a:r>
            <a:r>
              <a:rPr dirty="0" sz="3000" spc="-25">
                <a:latin typeface="Arial"/>
                <a:cs typeface="Arial"/>
              </a:rPr>
              <a:t>current</a:t>
            </a:r>
            <a:r>
              <a:rPr dirty="0" sz="3000" spc="-155">
                <a:latin typeface="Arial"/>
                <a:cs typeface="Arial"/>
              </a:rPr>
              <a:t> </a:t>
            </a:r>
            <a:r>
              <a:rPr dirty="0" sz="3000" spc="-20"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lvl="1" marL="646430" indent="-290830">
              <a:lnSpc>
                <a:spcPct val="100000"/>
              </a:lnSpc>
              <a:spcBef>
                <a:spcPts val="2300"/>
              </a:spcBef>
              <a:buClr>
                <a:srgbClr val="929292"/>
              </a:buClr>
              <a:buSzPct val="90000"/>
              <a:buFont typeface="Microsoft Sans Serif"/>
              <a:buChar char="‣"/>
              <a:tabLst>
                <a:tab pos="646430" algn="l"/>
              </a:tabLst>
            </a:pPr>
            <a:r>
              <a:rPr dirty="0" sz="3000" spc="-10">
                <a:latin typeface="Arial"/>
                <a:cs typeface="Arial"/>
              </a:rPr>
              <a:t>within</a:t>
            </a:r>
            <a:r>
              <a:rPr dirty="0" sz="3000" spc="-17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the</a:t>
            </a:r>
            <a:r>
              <a:rPr dirty="0" sz="3000" spc="-165">
                <a:latin typeface="Arial"/>
                <a:cs typeface="Arial"/>
              </a:rPr>
              <a:t> </a:t>
            </a:r>
            <a:r>
              <a:rPr dirty="0" sz="3000" spc="-25">
                <a:latin typeface="Arial"/>
                <a:cs typeface="Arial"/>
              </a:rPr>
              <a:t>current</a:t>
            </a:r>
            <a:r>
              <a:rPr dirty="0" sz="3000" spc="-17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column</a:t>
            </a:r>
            <a:r>
              <a:rPr dirty="0" sz="3000" spc="-165">
                <a:latin typeface="Arial"/>
                <a:cs typeface="Arial"/>
              </a:rPr>
              <a:t> </a:t>
            </a:r>
            <a:r>
              <a:rPr dirty="0" sz="3000" spc="-25">
                <a:latin typeface="Arial"/>
                <a:cs typeface="Arial"/>
              </a:rPr>
              <a:t>set</a:t>
            </a:r>
            <a:endParaRPr sz="3000">
              <a:latin typeface="Arial"/>
              <a:cs typeface="Arial"/>
            </a:endParaRPr>
          </a:p>
          <a:p>
            <a:pPr lvl="1" marL="646430" indent="-290830">
              <a:lnSpc>
                <a:spcPct val="100000"/>
              </a:lnSpc>
              <a:spcBef>
                <a:spcPts val="2400"/>
              </a:spcBef>
              <a:buClr>
                <a:srgbClr val="929292"/>
              </a:buClr>
              <a:buSzPct val="90000"/>
              <a:buFont typeface="Microsoft Sans Serif"/>
              <a:buChar char="‣"/>
              <a:tabLst>
                <a:tab pos="646430" algn="l"/>
              </a:tabLst>
            </a:pPr>
            <a:r>
              <a:rPr dirty="0" sz="3000">
                <a:latin typeface="Arial"/>
                <a:cs typeface="Arial"/>
              </a:rPr>
              <a:t>to</a:t>
            </a:r>
            <a:r>
              <a:rPr dirty="0" sz="3000" spc="-9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the</a:t>
            </a:r>
            <a:r>
              <a:rPr dirty="0" sz="3000" spc="-9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next</a:t>
            </a:r>
            <a:r>
              <a:rPr dirty="0" sz="3000" spc="-95">
                <a:latin typeface="Arial"/>
                <a:cs typeface="Arial"/>
              </a:rPr>
              <a:t> </a:t>
            </a:r>
            <a:r>
              <a:rPr dirty="0" sz="3000" spc="-20">
                <a:latin typeface="Arial"/>
                <a:cs typeface="Arial"/>
              </a:rPr>
              <a:t>page</a:t>
            </a:r>
            <a:endParaRPr sz="3000">
              <a:latin typeface="Arial"/>
              <a:cs typeface="Arial"/>
            </a:endParaRPr>
          </a:p>
          <a:p>
            <a:pPr lvl="1" marL="646430" indent="-290830">
              <a:lnSpc>
                <a:spcPct val="100000"/>
              </a:lnSpc>
              <a:spcBef>
                <a:spcPts val="2300"/>
              </a:spcBef>
              <a:buClr>
                <a:srgbClr val="929292"/>
              </a:buClr>
              <a:buSzPct val="90000"/>
              <a:buFont typeface="Microsoft Sans Serif"/>
              <a:buChar char="‣"/>
              <a:tabLst>
                <a:tab pos="646430" algn="l"/>
              </a:tabLst>
            </a:pPr>
            <a:r>
              <a:rPr dirty="0" sz="3000" spc="-25">
                <a:latin typeface="Arial"/>
                <a:cs typeface="Arial"/>
              </a:rPr>
              <a:t>colspan</a:t>
            </a:r>
            <a:r>
              <a:rPr dirty="0" sz="3000" spc="-14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optional</a:t>
            </a:r>
            <a:endParaRPr sz="3000">
              <a:latin typeface="Arial"/>
              <a:cs typeface="Arial"/>
            </a:endParaRPr>
          </a:p>
          <a:p>
            <a:pPr marL="304800" indent="-292100">
              <a:lnSpc>
                <a:spcPct val="100000"/>
              </a:lnSpc>
              <a:spcBef>
                <a:spcPts val="2400"/>
              </a:spcBef>
              <a:buFont typeface="Microsoft Sans Serif"/>
              <a:buChar char="‣"/>
              <a:tabLst>
                <a:tab pos="304800" algn="l"/>
              </a:tabLst>
            </a:pPr>
            <a:r>
              <a:rPr dirty="0" sz="3000">
                <a:latin typeface="Arial"/>
                <a:cs typeface="Arial"/>
              </a:rPr>
              <a:t>AH:</a:t>
            </a:r>
            <a:r>
              <a:rPr dirty="0" sz="3000" spc="-114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most</a:t>
            </a:r>
            <a:r>
              <a:rPr dirty="0" sz="3000" spc="-114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complete,</a:t>
            </a:r>
            <a:r>
              <a:rPr dirty="0" sz="3000" spc="-114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but</a:t>
            </a:r>
            <a:r>
              <a:rPr dirty="0" sz="3000" spc="-114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complex</a:t>
            </a:r>
            <a:r>
              <a:rPr dirty="0" sz="3000" spc="-114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extension</a:t>
            </a:r>
            <a:endParaRPr sz="3000">
              <a:latin typeface="Arial"/>
              <a:cs typeface="Arial"/>
            </a:endParaRPr>
          </a:p>
          <a:p>
            <a:pPr marL="304800" indent="-292100">
              <a:lnSpc>
                <a:spcPct val="100000"/>
              </a:lnSpc>
              <a:spcBef>
                <a:spcPts val="2300"/>
              </a:spcBef>
              <a:buFont typeface="Microsoft Sans Serif"/>
              <a:buChar char="‣"/>
              <a:tabLst>
                <a:tab pos="304800" algn="l"/>
              </a:tabLst>
            </a:pPr>
            <a:r>
              <a:rPr dirty="0" sz="3000" spc="-45">
                <a:latin typeface="Arial"/>
                <a:cs typeface="Arial"/>
              </a:rPr>
              <a:t>Prince,</a:t>
            </a:r>
            <a:r>
              <a:rPr dirty="0" sz="3000" spc="-165">
                <a:latin typeface="Arial"/>
                <a:cs typeface="Arial"/>
              </a:rPr>
              <a:t> </a:t>
            </a:r>
            <a:r>
              <a:rPr dirty="0" sz="3000" spc="-60">
                <a:latin typeface="Arial"/>
                <a:cs typeface="Arial"/>
              </a:rPr>
              <a:t>PDFreactor:</a:t>
            </a:r>
            <a:r>
              <a:rPr dirty="0" sz="3000" spc="-150">
                <a:latin typeface="Arial"/>
                <a:cs typeface="Arial"/>
              </a:rPr>
              <a:t> </a:t>
            </a:r>
            <a:r>
              <a:rPr dirty="0" sz="3000" spc="-35">
                <a:latin typeface="Arial"/>
                <a:cs typeface="Arial"/>
              </a:rPr>
              <a:t>partial</a:t>
            </a:r>
            <a:r>
              <a:rPr dirty="0" sz="3000" spc="-15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support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286575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00"/>
              <a:t>FLOATS</a:t>
            </a:r>
            <a:r>
              <a:rPr dirty="0" spc="-60"/>
              <a:t> </a:t>
            </a:r>
            <a:r>
              <a:rPr dirty="0" spc="-65"/>
              <a:t>(2/3)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1163713" y="1204084"/>
            <a:ext cx="8305165" cy="5815965"/>
            <a:chOff x="1163713" y="1204084"/>
            <a:chExt cx="8305165" cy="581596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6609" y="1204084"/>
              <a:ext cx="4082063" cy="581552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846" y="1233651"/>
              <a:ext cx="3983588" cy="571696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3713" y="1208664"/>
              <a:ext cx="4149140" cy="580636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2950" y="1238231"/>
              <a:ext cx="4050666" cy="570780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01775" y="4101989"/>
              <a:ext cx="808355" cy="0"/>
            </a:xfrm>
            <a:custGeom>
              <a:avLst/>
              <a:gdLst/>
              <a:ahLst/>
              <a:cxnLst/>
              <a:rect l="l" t="t" r="r" b="b"/>
              <a:pathLst>
                <a:path w="808354" h="0">
                  <a:moveTo>
                    <a:pt x="0" y="0"/>
                  </a:moveTo>
                  <a:lnTo>
                    <a:pt x="734447" y="0"/>
                  </a:lnTo>
                  <a:lnTo>
                    <a:pt x="808303" y="0"/>
                  </a:lnTo>
                </a:path>
              </a:pathLst>
            </a:custGeom>
            <a:ln w="147835">
              <a:solidFill>
                <a:srgbClr val="34A5D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436222" y="3824058"/>
              <a:ext cx="555625" cy="556260"/>
            </a:xfrm>
            <a:custGeom>
              <a:avLst/>
              <a:gdLst/>
              <a:ahLst/>
              <a:cxnLst/>
              <a:rect l="l" t="t" r="r" b="b"/>
              <a:pathLst>
                <a:path w="555625" h="556260">
                  <a:moveTo>
                    <a:pt x="0" y="0"/>
                  </a:moveTo>
                  <a:lnTo>
                    <a:pt x="0" y="555862"/>
                  </a:lnTo>
                  <a:lnTo>
                    <a:pt x="555396" y="277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A5D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3111" y="335595"/>
            <a:ext cx="489436" cy="6897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286575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00"/>
              <a:t>FLOATS</a:t>
            </a:r>
            <a:r>
              <a:rPr dirty="0" spc="-60"/>
              <a:t> </a:t>
            </a:r>
            <a:r>
              <a:rPr dirty="0" spc="-65"/>
              <a:t>(3/3)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304799" y="1198846"/>
            <a:ext cx="9188450" cy="5846445"/>
            <a:chOff x="304799" y="1198846"/>
            <a:chExt cx="9188450" cy="584644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1166" y="1198846"/>
              <a:ext cx="4112025" cy="583588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0403" y="1228413"/>
              <a:ext cx="4013550" cy="573733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8583" y="1209040"/>
              <a:ext cx="4054942" cy="583588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7820" y="1238607"/>
              <a:ext cx="3956467" cy="573733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967659" y="4228763"/>
              <a:ext cx="686435" cy="0"/>
            </a:xfrm>
            <a:custGeom>
              <a:avLst/>
              <a:gdLst/>
              <a:ahLst/>
              <a:cxnLst/>
              <a:rect l="l" t="t" r="r" b="b"/>
              <a:pathLst>
                <a:path w="686435" h="0">
                  <a:moveTo>
                    <a:pt x="0" y="0"/>
                  </a:moveTo>
                  <a:lnTo>
                    <a:pt x="612070" y="0"/>
                  </a:lnTo>
                  <a:lnTo>
                    <a:pt x="685926" y="0"/>
                  </a:lnTo>
                </a:path>
              </a:pathLst>
            </a:custGeom>
            <a:ln w="147835">
              <a:solidFill>
                <a:srgbClr val="34A5D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579729" y="3950831"/>
              <a:ext cx="555625" cy="556260"/>
            </a:xfrm>
            <a:custGeom>
              <a:avLst/>
              <a:gdLst/>
              <a:ahLst/>
              <a:cxnLst/>
              <a:rect l="l" t="t" r="r" b="b"/>
              <a:pathLst>
                <a:path w="555625" h="556260">
                  <a:moveTo>
                    <a:pt x="0" y="0"/>
                  </a:moveTo>
                  <a:lnTo>
                    <a:pt x="0" y="555863"/>
                  </a:lnTo>
                  <a:lnTo>
                    <a:pt x="555396" y="277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A5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4799" y="2888383"/>
              <a:ext cx="450215" cy="0"/>
            </a:xfrm>
            <a:custGeom>
              <a:avLst/>
              <a:gdLst/>
              <a:ahLst/>
              <a:cxnLst/>
              <a:rect l="l" t="t" r="r" b="b"/>
              <a:pathLst>
                <a:path w="450215" h="0">
                  <a:moveTo>
                    <a:pt x="0" y="0"/>
                  </a:moveTo>
                  <a:lnTo>
                    <a:pt x="331772" y="0"/>
                  </a:lnTo>
                  <a:lnTo>
                    <a:pt x="449942" y="0"/>
                  </a:lnTo>
                </a:path>
              </a:pathLst>
            </a:custGeom>
            <a:ln w="236537">
              <a:solidFill>
                <a:srgbClr val="34A5D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36572" y="2450789"/>
              <a:ext cx="875030" cy="875665"/>
            </a:xfrm>
            <a:custGeom>
              <a:avLst/>
              <a:gdLst/>
              <a:ahLst/>
              <a:cxnLst/>
              <a:rect l="l" t="t" r="r" b="b"/>
              <a:pathLst>
                <a:path w="875030" h="875664">
                  <a:moveTo>
                    <a:pt x="0" y="0"/>
                  </a:moveTo>
                  <a:lnTo>
                    <a:pt x="0" y="875188"/>
                  </a:lnTo>
                  <a:lnTo>
                    <a:pt x="874454" y="437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A5D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IMAGES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5680075" cy="4201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53365" indent="-2406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253365" algn="l"/>
              </a:tabLst>
            </a:pPr>
            <a:r>
              <a:rPr dirty="0" sz="2450">
                <a:latin typeface="Arial"/>
                <a:cs typeface="Arial"/>
              </a:rPr>
              <a:t>Bitmap</a:t>
            </a:r>
            <a:r>
              <a:rPr dirty="0" sz="2450" spc="-15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images: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JPEG,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PNG,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80">
                <a:latin typeface="Arial"/>
                <a:cs typeface="Arial"/>
              </a:rPr>
              <a:t>GIF,</a:t>
            </a:r>
            <a:r>
              <a:rPr dirty="0" sz="2450" spc="1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TIFF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z="2450" spc="-30">
                <a:latin typeface="Arial"/>
                <a:cs typeface="Arial"/>
              </a:rPr>
              <a:t>Vector</a:t>
            </a:r>
            <a:r>
              <a:rPr dirty="0" sz="2450" spc="-14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formats: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70">
                <a:latin typeface="Arial"/>
                <a:cs typeface="Arial"/>
              </a:rPr>
              <a:t>PDF,</a:t>
            </a:r>
            <a:r>
              <a:rPr dirty="0" sz="2450" spc="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SVG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z="2450">
                <a:latin typeface="Arial"/>
                <a:cs typeface="Arial"/>
              </a:rPr>
              <a:t>Color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spaces: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RGB,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CMYK,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ICC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profiles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z="2450" spc="-10">
                <a:latin typeface="Arial"/>
                <a:cs typeface="Arial"/>
              </a:rPr>
              <a:t>Problems: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596900" indent="-241300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596900" algn="l"/>
              </a:tabLst>
            </a:pPr>
            <a:r>
              <a:rPr dirty="0" sz="2450" spc="-20">
                <a:latin typeface="Arial"/>
                <a:cs typeface="Arial"/>
              </a:rPr>
              <a:t>auto-</a:t>
            </a:r>
            <a:r>
              <a:rPr dirty="0" sz="2450" spc="-10">
                <a:latin typeface="Arial"/>
                <a:cs typeface="Arial"/>
              </a:rPr>
              <a:t>placement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596900" indent="-24130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596900" algn="l"/>
              </a:tabLst>
            </a:pPr>
            <a:r>
              <a:rPr dirty="0" sz="2450">
                <a:latin typeface="Arial"/>
                <a:cs typeface="Arial"/>
              </a:rPr>
              <a:t>automatic</a:t>
            </a:r>
            <a:r>
              <a:rPr dirty="0" sz="2450" spc="-40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(down)-</a:t>
            </a:r>
            <a:r>
              <a:rPr dirty="0" sz="2450" spc="-10">
                <a:latin typeface="Arial"/>
                <a:cs typeface="Arial"/>
              </a:rPr>
              <a:t>scaling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90"/>
              <a:t>PAGINATION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4679315" cy="1915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53365" indent="-2406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253365" algn="l"/>
              </a:tabLst>
            </a:pPr>
            <a:r>
              <a:rPr dirty="0" sz="2450">
                <a:latin typeface="Arial"/>
                <a:cs typeface="Arial"/>
              </a:rPr>
              <a:t>automatic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pagination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z="2450" spc="-20">
                <a:latin typeface="Arial"/>
                <a:cs typeface="Arial"/>
              </a:rPr>
              <a:t>pagiation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hints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through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CSS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z="2450">
                <a:latin typeface="Arial"/>
                <a:cs typeface="Arial"/>
              </a:rPr>
              <a:t>support</a:t>
            </a:r>
            <a:r>
              <a:rPr dirty="0" sz="2450" spc="-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orphans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widows</a:t>
            </a:r>
            <a:endParaRPr sz="24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19569" y="4155962"/>
            <a:ext cx="3525520" cy="803275"/>
          </a:xfrm>
          <a:prstGeom prst="rect">
            <a:avLst/>
          </a:prstGeom>
          <a:ln w="9855">
            <a:solidFill>
              <a:srgbClr val="000000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48260">
              <a:lnSpc>
                <a:spcPct val="100000"/>
              </a:lnSpc>
              <a:spcBef>
                <a:spcPts val="250"/>
              </a:spcBef>
            </a:pPr>
            <a:r>
              <a:rPr dirty="0" sz="1550">
                <a:latin typeface="Arial"/>
                <a:cs typeface="Arial"/>
              </a:rPr>
              <a:t>div.chapter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{</a:t>
            </a:r>
            <a:endParaRPr sz="1550">
              <a:latin typeface="Arial"/>
              <a:cs typeface="Arial"/>
            </a:endParaRPr>
          </a:p>
          <a:p>
            <a:pPr marL="267335">
              <a:lnSpc>
                <a:spcPts val="1830"/>
              </a:lnSpc>
              <a:spcBef>
                <a:spcPts val="140"/>
              </a:spcBef>
            </a:pPr>
            <a:r>
              <a:rPr dirty="0" sz="1550" b="1">
                <a:latin typeface="Arial"/>
                <a:cs typeface="Arial"/>
              </a:rPr>
              <a:t>page-break-after:</a:t>
            </a:r>
            <a:r>
              <a:rPr dirty="0" sz="1550" spc="290" b="1">
                <a:latin typeface="Arial"/>
                <a:cs typeface="Arial"/>
              </a:rPr>
              <a:t> </a:t>
            </a:r>
            <a:r>
              <a:rPr dirty="0" sz="1550" spc="-10" b="1">
                <a:latin typeface="Arial"/>
                <a:cs typeface="Arial"/>
              </a:rPr>
              <a:t>always</a:t>
            </a:r>
            <a:r>
              <a:rPr dirty="0" sz="1550" spc="-10">
                <a:latin typeface="Arial"/>
                <a:cs typeface="Arial"/>
              </a:rPr>
              <a:t>;</a:t>
            </a:r>
            <a:endParaRPr sz="1550">
              <a:latin typeface="Arial"/>
              <a:cs typeface="Arial"/>
            </a:endParaRPr>
          </a:p>
          <a:p>
            <a:pPr marL="48260">
              <a:lnSpc>
                <a:spcPts val="1830"/>
              </a:lnSpc>
            </a:pPr>
            <a:r>
              <a:rPr dirty="0" sz="1550" spc="-50">
                <a:latin typeface="Arial"/>
                <a:cs typeface="Arial"/>
              </a:rPr>
              <a:t>}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19290" y="5177771"/>
            <a:ext cx="3526154" cy="822325"/>
          </a:xfrm>
          <a:prstGeom prst="rect">
            <a:avLst/>
          </a:prstGeom>
          <a:ln w="9855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marL="48895">
              <a:lnSpc>
                <a:spcPct val="100000"/>
              </a:lnSpc>
              <a:spcBef>
                <a:spcPts val="305"/>
              </a:spcBef>
            </a:pPr>
            <a:r>
              <a:rPr dirty="0" sz="1550" b="1">
                <a:latin typeface="Arial"/>
                <a:cs typeface="Arial"/>
              </a:rPr>
              <a:t>table</a:t>
            </a:r>
            <a:r>
              <a:rPr dirty="0" sz="1550" spc="35" b="1">
                <a:latin typeface="Arial"/>
                <a:cs typeface="Arial"/>
              </a:rPr>
              <a:t> </a:t>
            </a:r>
            <a:r>
              <a:rPr dirty="0" sz="1550" spc="-50" b="1">
                <a:latin typeface="Arial"/>
                <a:cs typeface="Arial"/>
              </a:rPr>
              <a:t>{</a:t>
            </a:r>
            <a:endParaRPr sz="1550">
              <a:latin typeface="Arial"/>
              <a:cs typeface="Arial"/>
            </a:endParaRPr>
          </a:p>
          <a:p>
            <a:pPr marL="267970">
              <a:lnSpc>
                <a:spcPct val="100000"/>
              </a:lnSpc>
              <a:spcBef>
                <a:spcPts val="140"/>
              </a:spcBef>
            </a:pPr>
            <a:r>
              <a:rPr dirty="0" sz="1550" b="1">
                <a:latin typeface="Arial"/>
                <a:cs typeface="Arial"/>
              </a:rPr>
              <a:t>page-break-inside:</a:t>
            </a:r>
            <a:r>
              <a:rPr dirty="0" sz="1550" spc="80" b="1">
                <a:latin typeface="Arial"/>
                <a:cs typeface="Arial"/>
              </a:rPr>
              <a:t> </a:t>
            </a:r>
            <a:r>
              <a:rPr dirty="0" sz="1550" spc="-10" b="1">
                <a:latin typeface="Arial"/>
                <a:cs typeface="Arial"/>
              </a:rPr>
              <a:t>avoid;</a:t>
            </a:r>
            <a:endParaRPr sz="1550">
              <a:latin typeface="Arial"/>
              <a:cs typeface="Arial"/>
            </a:endParaRPr>
          </a:p>
          <a:p>
            <a:pPr marL="48895">
              <a:lnSpc>
                <a:spcPct val="100000"/>
              </a:lnSpc>
              <a:spcBef>
                <a:spcPts val="40"/>
              </a:spcBef>
            </a:pPr>
            <a:r>
              <a:rPr dirty="0" sz="1550" spc="-50" b="1">
                <a:latin typeface="Arial"/>
                <a:cs typeface="Arial"/>
              </a:rPr>
              <a:t>}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78480" y="4146205"/>
            <a:ext cx="3526154" cy="822325"/>
          </a:xfrm>
          <a:prstGeom prst="rect">
            <a:avLst/>
          </a:prstGeom>
          <a:ln w="985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42545">
              <a:lnSpc>
                <a:spcPct val="100000"/>
              </a:lnSpc>
              <a:spcBef>
                <a:spcPts val="330"/>
              </a:spcBef>
            </a:pPr>
            <a:r>
              <a:rPr dirty="0" sz="1550" spc="-10" b="1">
                <a:latin typeface="Arial"/>
                <a:cs typeface="Arial"/>
              </a:rPr>
              <a:t>div.chapter</a:t>
            </a:r>
            <a:r>
              <a:rPr dirty="0" sz="1550" spc="-35" b="1">
                <a:latin typeface="Arial"/>
                <a:cs typeface="Arial"/>
              </a:rPr>
              <a:t> </a:t>
            </a:r>
            <a:r>
              <a:rPr dirty="0" sz="1550" spc="-50" b="1">
                <a:latin typeface="Arial"/>
                <a:cs typeface="Arial"/>
              </a:rPr>
              <a:t>{</a:t>
            </a:r>
            <a:endParaRPr sz="1550">
              <a:latin typeface="Arial"/>
              <a:cs typeface="Arial"/>
            </a:endParaRPr>
          </a:p>
          <a:p>
            <a:pPr marL="208279">
              <a:lnSpc>
                <a:spcPct val="100000"/>
              </a:lnSpc>
              <a:spcBef>
                <a:spcPts val="140"/>
              </a:spcBef>
            </a:pPr>
            <a:r>
              <a:rPr dirty="0" sz="1550" spc="110" b="1" strike="sngStrike">
                <a:latin typeface="Arial"/>
                <a:cs typeface="Arial"/>
              </a:rPr>
              <a:t> </a:t>
            </a:r>
            <a:r>
              <a:rPr dirty="0" sz="1550" b="1" strike="sngStrike">
                <a:latin typeface="Arial"/>
                <a:cs typeface="Arial"/>
              </a:rPr>
              <a:t>page-break-after:</a:t>
            </a:r>
            <a:r>
              <a:rPr dirty="0" sz="1550" spc="135" b="1" strike="sngStrike">
                <a:latin typeface="Arial"/>
                <a:cs typeface="Arial"/>
              </a:rPr>
              <a:t> </a:t>
            </a:r>
            <a:r>
              <a:rPr dirty="0" sz="1550" spc="-10" b="1" strike="sngStrike">
                <a:latin typeface="Arial"/>
                <a:cs typeface="Arial"/>
              </a:rPr>
              <a:t>never;</a:t>
            </a:r>
            <a:endParaRPr sz="155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  <a:spcBef>
                <a:spcPts val="40"/>
              </a:spcBef>
            </a:pPr>
            <a:r>
              <a:rPr dirty="0" sz="1550" spc="-50" b="1">
                <a:latin typeface="Arial"/>
                <a:cs typeface="Arial"/>
              </a:rPr>
              <a:t>}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78480" y="5172844"/>
            <a:ext cx="3526154" cy="1068705"/>
          </a:xfrm>
          <a:prstGeom prst="rect">
            <a:avLst/>
          </a:prstGeom>
          <a:ln w="9855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261620" marR="2212975" indent="-219075">
              <a:lnSpc>
                <a:spcPct val="107500"/>
              </a:lnSpc>
              <a:spcBef>
                <a:spcPts val="204"/>
              </a:spcBef>
            </a:pPr>
            <a:r>
              <a:rPr dirty="0" sz="1550" spc="-10" b="1">
                <a:latin typeface="Arial"/>
                <a:cs typeface="Arial"/>
              </a:rPr>
              <a:t>div.chapter</a:t>
            </a:r>
            <a:r>
              <a:rPr dirty="0" sz="1550" spc="-35" b="1">
                <a:latin typeface="Arial"/>
                <a:cs typeface="Arial"/>
              </a:rPr>
              <a:t> </a:t>
            </a:r>
            <a:r>
              <a:rPr dirty="0" sz="1550" spc="-50" b="1">
                <a:latin typeface="Arial"/>
                <a:cs typeface="Arial"/>
              </a:rPr>
              <a:t>{ </a:t>
            </a:r>
            <a:r>
              <a:rPr dirty="0" sz="1550" spc="-20" b="1">
                <a:latin typeface="Arial"/>
                <a:cs typeface="Arial"/>
              </a:rPr>
              <a:t>orphans:</a:t>
            </a:r>
            <a:r>
              <a:rPr dirty="0" sz="1550" spc="-40" b="1">
                <a:latin typeface="Arial"/>
                <a:cs typeface="Arial"/>
              </a:rPr>
              <a:t> </a:t>
            </a:r>
            <a:r>
              <a:rPr dirty="0" sz="1550" spc="-35" b="1">
                <a:latin typeface="Arial"/>
                <a:cs typeface="Arial"/>
              </a:rPr>
              <a:t>2;</a:t>
            </a:r>
            <a:endParaRPr sz="1550">
              <a:latin typeface="Arial"/>
              <a:cs typeface="Arial"/>
            </a:endParaRPr>
          </a:p>
          <a:p>
            <a:pPr marL="261620">
              <a:lnSpc>
                <a:spcPct val="100000"/>
              </a:lnSpc>
              <a:spcBef>
                <a:spcPts val="40"/>
              </a:spcBef>
            </a:pPr>
            <a:r>
              <a:rPr dirty="0" sz="1550" b="1">
                <a:latin typeface="Arial"/>
                <a:cs typeface="Arial"/>
              </a:rPr>
              <a:t>widows:</a:t>
            </a:r>
            <a:r>
              <a:rPr dirty="0" sz="1550" spc="-65" b="1">
                <a:latin typeface="Arial"/>
                <a:cs typeface="Arial"/>
              </a:rPr>
              <a:t> </a:t>
            </a:r>
            <a:r>
              <a:rPr dirty="0" sz="1550" spc="-25" b="1">
                <a:latin typeface="Arial"/>
                <a:cs typeface="Arial"/>
              </a:rPr>
              <a:t>3;</a:t>
            </a:r>
            <a:endParaRPr sz="155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  <a:spcBef>
                <a:spcPts val="40"/>
              </a:spcBef>
            </a:pPr>
            <a:r>
              <a:rPr dirty="0" sz="1550" spc="-50" b="1">
                <a:latin typeface="Arial"/>
                <a:cs typeface="Arial"/>
              </a:rPr>
              <a:t>}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158559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50"/>
              <a:t>FONTS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5770245" cy="3439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53365" indent="-2406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253365" algn="l"/>
              </a:tabLst>
            </a:pPr>
            <a:r>
              <a:rPr dirty="0" sz="2450">
                <a:latin typeface="Arial"/>
                <a:cs typeface="Arial"/>
              </a:rPr>
              <a:t>Support</a:t>
            </a:r>
            <a:r>
              <a:rPr dirty="0" sz="2450" spc="-1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-10">
                <a:latin typeface="Arial"/>
                <a:cs typeface="Arial"/>
              </a:rPr>
              <a:t> </a:t>
            </a:r>
            <a:r>
              <a:rPr dirty="0" sz="2450" spc="-50">
                <a:latin typeface="Arial"/>
                <a:cs typeface="Arial"/>
              </a:rPr>
              <a:t>all</a:t>
            </a:r>
            <a:r>
              <a:rPr dirty="0" sz="2450" spc="-1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common</a:t>
            </a:r>
            <a:r>
              <a:rPr dirty="0" sz="2450" spc="-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font</a:t>
            </a:r>
            <a:r>
              <a:rPr dirty="0" sz="2450" spc="-10">
                <a:latin typeface="Arial"/>
                <a:cs typeface="Arial"/>
              </a:rPr>
              <a:t> formats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596900" indent="-24130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596900" algn="l"/>
              </a:tabLst>
            </a:pPr>
            <a:r>
              <a:rPr dirty="0" sz="2450" spc="-10">
                <a:latin typeface="Arial"/>
                <a:cs typeface="Arial"/>
              </a:rPr>
              <a:t>Opentype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596900" indent="-24130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596900" algn="l"/>
              </a:tabLst>
            </a:pPr>
            <a:r>
              <a:rPr dirty="0" sz="2450" spc="-10">
                <a:latin typeface="Arial"/>
                <a:cs typeface="Arial"/>
              </a:rPr>
              <a:t>Truetype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5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596900" indent="-24130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596900" algn="l"/>
              </a:tabLst>
            </a:pPr>
            <a:r>
              <a:rPr dirty="0" sz="2450" spc="-20">
                <a:latin typeface="Arial"/>
                <a:cs typeface="Arial"/>
              </a:rPr>
              <a:t>Google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webfonts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253365" indent="-2406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253365" algn="l"/>
              </a:tabLst>
            </a:pPr>
            <a:r>
              <a:rPr dirty="0" sz="2450" spc="-10">
                <a:latin typeface="Arial"/>
                <a:cs typeface="Arial"/>
              </a:rPr>
              <a:t>Fonts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embedded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by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default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into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the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PDF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100"/>
              <a:t>RTL,</a:t>
            </a:r>
            <a:r>
              <a:rPr dirty="0" spc="-180"/>
              <a:t> </a:t>
            </a:r>
            <a:r>
              <a:rPr dirty="0" spc="-185"/>
              <a:t>VERTICAL</a:t>
            </a:r>
            <a:r>
              <a:rPr dirty="0" spc="-85"/>
              <a:t> </a:t>
            </a:r>
            <a:r>
              <a:rPr dirty="0" spc="-20"/>
              <a:t>RL,</a:t>
            </a:r>
            <a:r>
              <a:rPr dirty="0" spc="-155"/>
              <a:t> </a:t>
            </a:r>
            <a:r>
              <a:rPr dirty="0" spc="-145"/>
              <a:t>ASIAN</a:t>
            </a:r>
            <a:r>
              <a:rPr dirty="0" spc="-120"/>
              <a:t> </a:t>
            </a:r>
            <a:r>
              <a:rPr dirty="0" spc="-135"/>
              <a:t>CONTENT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53365" indent="-2406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253365" algn="l"/>
              </a:tabLst>
            </a:pPr>
            <a:r>
              <a:rPr dirty="0" spc="-65"/>
              <a:t>General</a:t>
            </a:r>
            <a:r>
              <a:rPr dirty="0" spc="-15"/>
              <a:t> </a:t>
            </a:r>
            <a:r>
              <a:rPr dirty="0"/>
              <a:t>support</a:t>
            </a:r>
            <a:r>
              <a:rPr dirty="0" spc="-10"/>
              <a:t> </a:t>
            </a:r>
            <a:r>
              <a:rPr dirty="0"/>
              <a:t>for</a:t>
            </a:r>
            <a:r>
              <a:rPr dirty="0" spc="-10"/>
              <a:t> </a:t>
            </a:r>
            <a:r>
              <a:rPr dirty="0"/>
              <a:t>right</a:t>
            </a:r>
            <a:r>
              <a:rPr dirty="0" spc="-10"/>
              <a:t> </a:t>
            </a:r>
            <a:r>
              <a:rPr dirty="0"/>
              <a:t>to</a:t>
            </a:r>
            <a:r>
              <a:rPr dirty="0" spc="-10"/>
              <a:t> </a:t>
            </a:r>
            <a:r>
              <a:rPr dirty="0" spc="-20"/>
              <a:t>left</a:t>
            </a: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pc="-65"/>
              <a:t>General</a:t>
            </a:r>
            <a:r>
              <a:rPr dirty="0" spc="-60"/>
              <a:t> </a:t>
            </a:r>
            <a:r>
              <a:rPr dirty="0"/>
              <a:t>support</a:t>
            </a:r>
            <a:r>
              <a:rPr dirty="0" spc="-55"/>
              <a:t> </a:t>
            </a:r>
            <a:r>
              <a:rPr dirty="0"/>
              <a:t>for</a:t>
            </a:r>
            <a:r>
              <a:rPr dirty="0" spc="-55"/>
              <a:t> </a:t>
            </a:r>
            <a:r>
              <a:rPr dirty="0" spc="-35"/>
              <a:t>vertical</a:t>
            </a:r>
            <a:r>
              <a:rPr dirty="0" spc="-60"/>
              <a:t> </a:t>
            </a:r>
            <a:r>
              <a:rPr dirty="0"/>
              <a:t>RL</a:t>
            </a:r>
            <a:r>
              <a:rPr dirty="0" spc="-55"/>
              <a:t> </a:t>
            </a:r>
            <a:r>
              <a:rPr dirty="0" spc="-10"/>
              <a:t>(JP/CN)</a:t>
            </a: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</a:p>
          <a:p>
            <a:pPr marL="253365" indent="-240665">
              <a:lnSpc>
                <a:spcPct val="100000"/>
              </a:lnSpc>
              <a:buFont typeface="Microsoft Sans Serif"/>
              <a:buChar char="‣"/>
              <a:tabLst>
                <a:tab pos="253365" algn="l"/>
              </a:tabLst>
            </a:pPr>
            <a:r>
              <a:rPr dirty="0" spc="-30"/>
              <a:t>Special</a:t>
            </a:r>
            <a:r>
              <a:rPr dirty="0" spc="-65"/>
              <a:t> </a:t>
            </a:r>
            <a:r>
              <a:rPr dirty="0"/>
              <a:t>fonts</a:t>
            </a:r>
            <a:r>
              <a:rPr dirty="0" spc="-65"/>
              <a:t> </a:t>
            </a:r>
            <a:r>
              <a:rPr dirty="0" spc="-50"/>
              <a:t>usually</a:t>
            </a:r>
            <a:r>
              <a:rPr dirty="0" spc="-60"/>
              <a:t> </a:t>
            </a:r>
            <a:r>
              <a:rPr dirty="0" spc="-30"/>
              <a:t>required</a:t>
            </a:r>
            <a:r>
              <a:rPr dirty="0" spc="-65"/>
              <a:t> </a:t>
            </a:r>
            <a:r>
              <a:rPr dirty="0"/>
              <a:t>with</a:t>
            </a:r>
            <a:r>
              <a:rPr dirty="0" spc="-60"/>
              <a:t> </a:t>
            </a:r>
            <a:r>
              <a:rPr dirty="0" spc="-30"/>
              <a:t>required</a:t>
            </a:r>
            <a:r>
              <a:rPr dirty="0" spc="-65"/>
              <a:t> </a:t>
            </a:r>
            <a:r>
              <a:rPr dirty="0"/>
              <a:t>code</a:t>
            </a:r>
            <a:r>
              <a:rPr dirty="0" spc="-65"/>
              <a:t> </a:t>
            </a:r>
            <a:r>
              <a:rPr dirty="0" spc="-10"/>
              <a:t>points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76314" y="4196133"/>
            <a:ext cx="6327775" cy="2192655"/>
            <a:chOff x="676314" y="4196133"/>
            <a:chExt cx="6327775" cy="21926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314" y="4196133"/>
              <a:ext cx="6327635" cy="219262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552" y="4225701"/>
              <a:ext cx="6229160" cy="2094066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7126978" y="4107232"/>
            <a:ext cx="2938780" cy="2281555"/>
            <a:chOff x="7126978" y="4107232"/>
            <a:chExt cx="2938780" cy="228155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6978" y="4107232"/>
              <a:ext cx="2938303" cy="228152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76214" y="4136799"/>
              <a:ext cx="2839827" cy="2182968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4500" y="2759767"/>
            <a:ext cx="7273290" cy="1701800"/>
          </a:xfrm>
          <a:prstGeom prst="rect"/>
        </p:spPr>
        <p:txBody>
          <a:bodyPr wrap="square" lIns="0" tIns="577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dirty="0" sz="5200" spc="-165"/>
              <a:t>Demo</a:t>
            </a:r>
            <a:r>
              <a:rPr dirty="0" sz="5200" spc="-175"/>
              <a:t> </a:t>
            </a:r>
            <a:r>
              <a:rPr dirty="0" sz="5200" spc="-20"/>
              <a:t>time</a:t>
            </a:r>
            <a:endParaRPr sz="5200"/>
          </a:p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dirty="0" sz="5200" spc="-170"/>
              <a:t>What</a:t>
            </a:r>
            <a:r>
              <a:rPr dirty="0" sz="5200" spc="-195"/>
              <a:t> </a:t>
            </a:r>
            <a:r>
              <a:rPr dirty="0" sz="5200"/>
              <a:t>do</a:t>
            </a:r>
            <a:r>
              <a:rPr dirty="0" sz="5200" spc="-240"/>
              <a:t> </a:t>
            </a:r>
            <a:r>
              <a:rPr dirty="0" sz="5200" spc="-114"/>
              <a:t>you</a:t>
            </a:r>
            <a:r>
              <a:rPr dirty="0" sz="5200" spc="-215"/>
              <a:t> </a:t>
            </a:r>
            <a:r>
              <a:rPr dirty="0" sz="5200" spc="-100"/>
              <a:t>want</a:t>
            </a:r>
            <a:r>
              <a:rPr dirty="0" sz="5200" spc="-215"/>
              <a:t> </a:t>
            </a:r>
            <a:r>
              <a:rPr dirty="0" sz="5200"/>
              <a:t>to</a:t>
            </a:r>
            <a:r>
              <a:rPr dirty="0" sz="5200" spc="-215"/>
              <a:t> </a:t>
            </a:r>
            <a:r>
              <a:rPr dirty="0" sz="5200" spc="-105"/>
              <a:t>see?</a:t>
            </a:r>
            <a:endParaRPr sz="52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5100" y="2775605"/>
            <a:ext cx="5292725" cy="171703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5400" spc="-310"/>
              <a:t>The</a:t>
            </a:r>
            <a:r>
              <a:rPr dirty="0" sz="5400" spc="-65"/>
              <a:t> </a:t>
            </a:r>
            <a:r>
              <a:rPr dirty="0" sz="5400" spc="-155"/>
              <a:t>missing</a:t>
            </a:r>
            <a:r>
              <a:rPr dirty="0" sz="5400" spc="-125"/>
              <a:t> </a:t>
            </a:r>
            <a:r>
              <a:rPr dirty="0" sz="5400" spc="-55"/>
              <a:t>parts.</a:t>
            </a:r>
            <a:endParaRPr sz="5400"/>
          </a:p>
          <a:p>
            <a:pPr algn="ctr" marR="10795">
              <a:lnSpc>
                <a:spcPct val="100000"/>
              </a:lnSpc>
              <a:spcBef>
                <a:spcPts val="320"/>
              </a:spcBef>
            </a:pPr>
            <a:r>
              <a:rPr dirty="0" sz="5400" spc="-310"/>
              <a:t>The</a:t>
            </a:r>
            <a:r>
              <a:rPr dirty="0" sz="5400" spc="-65"/>
              <a:t> </a:t>
            </a:r>
            <a:r>
              <a:rPr dirty="0" sz="5400"/>
              <a:t>bad</a:t>
            </a:r>
            <a:r>
              <a:rPr dirty="0" sz="5400" spc="-195"/>
              <a:t> </a:t>
            </a:r>
            <a:r>
              <a:rPr dirty="0" sz="5400" spc="-10"/>
              <a:t>parts.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5045710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5"/>
              <a:t>THE</a:t>
            </a:r>
            <a:r>
              <a:rPr dirty="0" spc="-105"/>
              <a:t> </a:t>
            </a:r>
            <a:r>
              <a:rPr dirty="0" spc="-120"/>
              <a:t>"STANDARD"</a:t>
            </a:r>
            <a:r>
              <a:rPr dirty="0" spc="-105"/>
              <a:t> </a:t>
            </a:r>
            <a:r>
              <a:rPr dirty="0" spc="-55"/>
              <a:t>(1/2)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47168"/>
            <a:ext cx="8548370" cy="490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marR="621030" indent="-227329">
              <a:lnSpc>
                <a:spcPct val="112100"/>
              </a:lnSpc>
              <a:spcBef>
                <a:spcPts val="95"/>
              </a:spcBef>
              <a:buFont typeface="Microsoft Sans Serif"/>
              <a:buChar char="‣"/>
              <a:tabLst>
                <a:tab pos="241300" algn="l"/>
                <a:tab pos="2040889" algn="l"/>
              </a:tabLst>
            </a:pPr>
            <a:r>
              <a:rPr dirty="0" sz="2750">
                <a:latin typeface="Arial"/>
                <a:cs typeface="Arial"/>
              </a:rPr>
              <a:t>the</a:t>
            </a:r>
            <a:r>
              <a:rPr dirty="0" sz="2750" spc="-140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W3C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"CSS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 spc="-20">
                <a:latin typeface="Arial"/>
                <a:cs typeface="Arial"/>
              </a:rPr>
              <a:t>Paged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Media"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standard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 spc="-30">
                <a:latin typeface="Arial"/>
                <a:cs typeface="Arial"/>
              </a:rPr>
              <a:t>defines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 spc="-25">
                <a:latin typeface="Arial"/>
                <a:cs typeface="Arial"/>
              </a:rPr>
              <a:t>the </a:t>
            </a:r>
            <a:r>
              <a:rPr dirty="0" sz="2750" spc="-25">
                <a:latin typeface="Arial"/>
                <a:cs typeface="Arial"/>
              </a:rPr>
              <a:t>	</a:t>
            </a:r>
            <a:r>
              <a:rPr dirty="0" sz="2750" spc="-10">
                <a:latin typeface="Arial"/>
                <a:cs typeface="Arial"/>
              </a:rPr>
              <a:t>foundation</a:t>
            </a:r>
            <a:r>
              <a:rPr dirty="0" sz="2750">
                <a:latin typeface="Arial"/>
                <a:cs typeface="Arial"/>
              </a:rPr>
              <a:t>	for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"PrintCSS"</a:t>
            </a:r>
            <a:endParaRPr sz="275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2600"/>
              </a:spcBef>
              <a:buFont typeface="Microsoft Sans Serif"/>
              <a:buChar char="‣"/>
              <a:tabLst>
                <a:tab pos="240029" algn="l"/>
              </a:tabLst>
            </a:pPr>
            <a:r>
              <a:rPr dirty="0" sz="2750" spc="-10">
                <a:latin typeface="Arial"/>
                <a:cs typeface="Arial"/>
              </a:rPr>
              <a:t>standards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and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30">
                <a:latin typeface="Arial"/>
                <a:cs typeface="Arial"/>
              </a:rPr>
              <a:t>specifications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50">
                <a:latin typeface="Arial"/>
                <a:cs typeface="Arial"/>
              </a:rPr>
              <a:t>are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45">
                <a:latin typeface="Arial"/>
                <a:cs typeface="Arial"/>
              </a:rPr>
              <a:t>years-</a:t>
            </a:r>
            <a:r>
              <a:rPr dirty="0" sz="2750">
                <a:latin typeface="Arial"/>
                <a:cs typeface="Arial"/>
              </a:rPr>
              <a:t>old,</a:t>
            </a:r>
            <a:r>
              <a:rPr dirty="0" sz="2750" spc="-90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draft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status</a:t>
            </a:r>
            <a:endParaRPr sz="2750">
              <a:latin typeface="Arial"/>
              <a:cs typeface="Arial"/>
            </a:endParaRPr>
          </a:p>
          <a:p>
            <a:pPr marL="240029" marR="1165860" indent="-227329">
              <a:lnSpc>
                <a:spcPct val="112100"/>
              </a:lnSpc>
              <a:spcBef>
                <a:spcPts val="2200"/>
              </a:spcBef>
              <a:buFont typeface="Microsoft Sans Serif"/>
              <a:buChar char="‣"/>
              <a:tabLst>
                <a:tab pos="241300" algn="l"/>
              </a:tabLst>
            </a:pPr>
            <a:r>
              <a:rPr dirty="0" sz="2750">
                <a:latin typeface="Arial"/>
                <a:cs typeface="Arial"/>
              </a:rPr>
              <a:t>status</a:t>
            </a:r>
            <a:r>
              <a:rPr dirty="0" sz="2750" spc="-100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of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drafts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30">
                <a:latin typeface="Arial"/>
                <a:cs typeface="Arial"/>
              </a:rPr>
              <a:t>unclear</a:t>
            </a:r>
            <a:r>
              <a:rPr dirty="0" sz="2750" spc="-100">
                <a:latin typeface="Arial"/>
                <a:cs typeface="Arial"/>
              </a:rPr>
              <a:t> </a:t>
            </a:r>
            <a:r>
              <a:rPr dirty="0" sz="2750" spc="-45">
                <a:latin typeface="Arial"/>
                <a:cs typeface="Arial"/>
              </a:rPr>
              <a:t>(unmaintained,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work-</a:t>
            </a:r>
            <a:r>
              <a:rPr dirty="0" sz="2750" spc="-25">
                <a:latin typeface="Arial"/>
                <a:cs typeface="Arial"/>
              </a:rPr>
              <a:t>in- </a:t>
            </a:r>
            <a:r>
              <a:rPr dirty="0" sz="2750" spc="-25">
                <a:latin typeface="Arial"/>
                <a:cs typeface="Arial"/>
              </a:rPr>
              <a:t>	</a:t>
            </a:r>
            <a:r>
              <a:rPr dirty="0" sz="2750" spc="-20">
                <a:latin typeface="Arial"/>
                <a:cs typeface="Arial"/>
              </a:rPr>
              <a:t>progress,</a:t>
            </a:r>
            <a:r>
              <a:rPr dirty="0" sz="2750" spc="-135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discontinued?)</a:t>
            </a:r>
            <a:endParaRPr sz="2750">
              <a:latin typeface="Arial"/>
              <a:cs typeface="Arial"/>
            </a:endParaRPr>
          </a:p>
          <a:p>
            <a:pPr marL="240029" marR="109220" indent="-227329">
              <a:lnSpc>
                <a:spcPct val="112100"/>
              </a:lnSpc>
              <a:spcBef>
                <a:spcPts val="2200"/>
              </a:spcBef>
              <a:buFont typeface="Microsoft Sans Serif"/>
              <a:buChar char="‣"/>
              <a:tabLst>
                <a:tab pos="241300" algn="l"/>
              </a:tabLst>
            </a:pPr>
            <a:r>
              <a:rPr dirty="0" sz="2750" spc="-10">
                <a:latin typeface="Arial"/>
                <a:cs typeface="Arial"/>
              </a:rPr>
              <a:t>many</a:t>
            </a:r>
            <a:r>
              <a:rPr dirty="0" sz="2750" spc="-145">
                <a:latin typeface="Arial"/>
                <a:cs typeface="Arial"/>
              </a:rPr>
              <a:t> </a:t>
            </a:r>
            <a:r>
              <a:rPr dirty="0" sz="2750" spc="-20">
                <a:latin typeface="Arial"/>
                <a:cs typeface="Arial"/>
              </a:rPr>
              <a:t>vendor</a:t>
            </a:r>
            <a:r>
              <a:rPr dirty="0" sz="2750" spc="-140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specific</a:t>
            </a:r>
            <a:r>
              <a:rPr dirty="0" sz="2750" spc="-140">
                <a:latin typeface="Arial"/>
                <a:cs typeface="Arial"/>
              </a:rPr>
              <a:t> </a:t>
            </a:r>
            <a:r>
              <a:rPr dirty="0" sz="2750" spc="-40">
                <a:latin typeface="Arial"/>
                <a:cs typeface="Arial"/>
              </a:rPr>
              <a:t>extensions</a:t>
            </a:r>
            <a:r>
              <a:rPr dirty="0" sz="2750" spc="-140">
                <a:latin typeface="Arial"/>
                <a:cs typeface="Arial"/>
              </a:rPr>
              <a:t> </a:t>
            </a:r>
            <a:r>
              <a:rPr dirty="0" sz="2750" spc="-45">
                <a:latin typeface="Arial"/>
                <a:cs typeface="Arial"/>
              </a:rPr>
              <a:t>(development</a:t>
            </a:r>
            <a:r>
              <a:rPr dirty="0" sz="2750" spc="-140">
                <a:latin typeface="Arial"/>
                <a:cs typeface="Arial"/>
              </a:rPr>
              <a:t> </a:t>
            </a:r>
            <a:r>
              <a:rPr dirty="0" sz="2750" spc="-25">
                <a:latin typeface="Arial"/>
                <a:cs typeface="Arial"/>
              </a:rPr>
              <a:t>usually 	driven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by</a:t>
            </a:r>
            <a:r>
              <a:rPr dirty="0" sz="2750" spc="-90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customer</a:t>
            </a:r>
            <a:r>
              <a:rPr dirty="0" sz="2750" spc="-95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needs)</a:t>
            </a:r>
            <a:endParaRPr sz="275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2600"/>
              </a:spcBef>
              <a:buFont typeface="Microsoft Sans Serif"/>
              <a:buChar char="‣"/>
              <a:tabLst>
                <a:tab pos="240029" algn="l"/>
              </a:tabLst>
            </a:pPr>
            <a:r>
              <a:rPr dirty="0" sz="2750" spc="-25">
                <a:latin typeface="Arial"/>
                <a:cs typeface="Arial"/>
              </a:rPr>
              <a:t>limited</a:t>
            </a:r>
            <a:r>
              <a:rPr dirty="0" sz="2750" spc="-114">
                <a:latin typeface="Arial"/>
                <a:cs typeface="Arial"/>
              </a:rPr>
              <a:t> </a:t>
            </a:r>
            <a:r>
              <a:rPr dirty="0" sz="2750" spc="-20">
                <a:latin typeface="Arial"/>
                <a:cs typeface="Arial"/>
              </a:rPr>
              <a:t>cross-</a:t>
            </a:r>
            <a:r>
              <a:rPr dirty="0" sz="2750">
                <a:latin typeface="Arial"/>
                <a:cs typeface="Arial"/>
              </a:rPr>
              <a:t>platform</a:t>
            </a:r>
            <a:r>
              <a:rPr dirty="0" sz="2750" spc="-110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compatibility</a:t>
            </a:r>
            <a:r>
              <a:rPr dirty="0" sz="2750" spc="-110">
                <a:latin typeface="Arial"/>
                <a:cs typeface="Arial"/>
              </a:rPr>
              <a:t> </a:t>
            </a:r>
            <a:r>
              <a:rPr dirty="0" sz="2750">
                <a:latin typeface="Arial"/>
                <a:cs typeface="Arial"/>
              </a:rPr>
              <a:t>and</a:t>
            </a:r>
            <a:r>
              <a:rPr dirty="0" sz="2750" spc="-110">
                <a:latin typeface="Arial"/>
                <a:cs typeface="Arial"/>
              </a:rPr>
              <a:t> </a:t>
            </a:r>
            <a:r>
              <a:rPr dirty="0" sz="2750" spc="-10">
                <a:latin typeface="Arial"/>
                <a:cs typeface="Arial"/>
              </a:rPr>
              <a:t>interoperability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5045710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5"/>
              <a:t>THE</a:t>
            </a:r>
            <a:r>
              <a:rPr dirty="0" spc="-105"/>
              <a:t> </a:t>
            </a:r>
            <a:r>
              <a:rPr dirty="0" spc="-120"/>
              <a:t>"STANDARD"</a:t>
            </a:r>
            <a:r>
              <a:rPr dirty="0" spc="-105"/>
              <a:t> </a:t>
            </a:r>
            <a:r>
              <a:rPr dirty="0" spc="-55"/>
              <a:t>(2/2)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72885"/>
            <a:ext cx="8527415" cy="526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03530" indent="-290830">
              <a:lnSpc>
                <a:spcPct val="100000"/>
              </a:lnSpc>
              <a:spcBef>
                <a:spcPts val="90"/>
              </a:spcBef>
              <a:buFont typeface="Microsoft Sans Serif"/>
              <a:buChar char="‣"/>
              <a:tabLst>
                <a:tab pos="303530" algn="l"/>
              </a:tabLst>
            </a:pPr>
            <a:r>
              <a:rPr dirty="0" sz="3550" spc="-30">
                <a:latin typeface="Arial"/>
                <a:cs typeface="Arial"/>
              </a:rPr>
              <a:t>conflicting</a:t>
            </a:r>
            <a:r>
              <a:rPr dirty="0" sz="3550" spc="-150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implementations</a:t>
            </a:r>
            <a:endParaRPr sz="355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3140"/>
              </a:spcBef>
              <a:buFont typeface="Microsoft Sans Serif"/>
              <a:buChar char="‣"/>
              <a:tabLst>
                <a:tab pos="303530" algn="l"/>
              </a:tabLst>
            </a:pPr>
            <a:r>
              <a:rPr dirty="0" sz="3550" spc="-30">
                <a:latin typeface="Arial"/>
                <a:cs typeface="Arial"/>
              </a:rPr>
              <a:t>conflicting</a:t>
            </a:r>
            <a:r>
              <a:rPr dirty="0" sz="3550" spc="-150">
                <a:latin typeface="Arial"/>
                <a:cs typeface="Arial"/>
              </a:rPr>
              <a:t> </a:t>
            </a:r>
            <a:r>
              <a:rPr dirty="0" sz="3550" spc="-55">
                <a:latin typeface="Arial"/>
                <a:cs typeface="Arial"/>
              </a:rPr>
              <a:t>interpretations</a:t>
            </a:r>
            <a:r>
              <a:rPr dirty="0" sz="3550" spc="-15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of</a:t>
            </a:r>
            <a:r>
              <a:rPr dirty="0" sz="3550" spc="-14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the</a:t>
            </a:r>
            <a:r>
              <a:rPr dirty="0" sz="3550" spc="-150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"standard"</a:t>
            </a:r>
            <a:endParaRPr sz="355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3140"/>
              </a:spcBef>
              <a:buFont typeface="Microsoft Sans Serif"/>
              <a:buChar char="‣"/>
              <a:tabLst>
                <a:tab pos="303530" algn="l"/>
              </a:tabLst>
            </a:pPr>
            <a:r>
              <a:rPr dirty="0" sz="3550" spc="-125">
                <a:latin typeface="Arial"/>
                <a:cs typeface="Arial"/>
              </a:rPr>
              <a:t>(missing?)</a:t>
            </a:r>
            <a:r>
              <a:rPr dirty="0" sz="3550" spc="-9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test</a:t>
            </a:r>
            <a:r>
              <a:rPr dirty="0" sz="3550" spc="-95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suite(s)</a:t>
            </a:r>
            <a:endParaRPr sz="355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3140"/>
              </a:spcBef>
              <a:buFont typeface="Microsoft Sans Serif"/>
              <a:buChar char="‣"/>
              <a:tabLst>
                <a:tab pos="303530" algn="l"/>
              </a:tabLst>
            </a:pPr>
            <a:r>
              <a:rPr dirty="0" sz="3550">
                <a:latin typeface="Arial"/>
                <a:cs typeface="Arial"/>
              </a:rPr>
              <a:t>support</a:t>
            </a:r>
            <a:r>
              <a:rPr dirty="0" sz="3550" spc="-15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of</a:t>
            </a:r>
            <a:r>
              <a:rPr dirty="0" sz="3550" spc="-15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modern/new</a:t>
            </a:r>
            <a:r>
              <a:rPr dirty="0" sz="3550" spc="-155">
                <a:latin typeface="Arial"/>
                <a:cs typeface="Arial"/>
              </a:rPr>
              <a:t> </a:t>
            </a:r>
            <a:r>
              <a:rPr dirty="0" sz="3550" spc="-70">
                <a:latin typeface="Arial"/>
                <a:cs typeface="Arial"/>
              </a:rPr>
              <a:t>CSS</a:t>
            </a:r>
            <a:r>
              <a:rPr dirty="0" sz="3550" spc="-155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features</a:t>
            </a:r>
            <a:endParaRPr sz="35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spcBef>
                <a:spcPts val="3140"/>
              </a:spcBef>
              <a:buClr>
                <a:srgbClr val="929292"/>
              </a:buClr>
              <a:buSzPct val="88732"/>
              <a:buFont typeface="Microsoft Sans Serif"/>
              <a:buChar char="‣"/>
              <a:tabLst>
                <a:tab pos="647065" algn="l"/>
              </a:tabLst>
            </a:pPr>
            <a:r>
              <a:rPr dirty="0" sz="3550">
                <a:latin typeface="Arial"/>
                <a:cs typeface="Arial"/>
              </a:rPr>
              <a:t>in</a:t>
            </a:r>
            <a:r>
              <a:rPr dirty="0" sz="3550" spc="-225">
                <a:latin typeface="Arial"/>
                <a:cs typeface="Arial"/>
              </a:rPr>
              <a:t> </a:t>
            </a:r>
            <a:r>
              <a:rPr dirty="0" sz="3550" spc="-30">
                <a:latin typeface="Arial"/>
                <a:cs typeface="Arial"/>
              </a:rPr>
              <a:t>browsers:</a:t>
            </a:r>
            <a:r>
              <a:rPr dirty="0" sz="3550" spc="-21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fast</a:t>
            </a:r>
            <a:r>
              <a:rPr dirty="0" sz="3550" spc="-220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adaptation</a:t>
            </a:r>
            <a:endParaRPr sz="35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spcBef>
                <a:spcPts val="3140"/>
              </a:spcBef>
              <a:buClr>
                <a:srgbClr val="929292"/>
              </a:buClr>
              <a:buSzPct val="88732"/>
              <a:buFont typeface="Microsoft Sans Serif"/>
              <a:buChar char="‣"/>
              <a:tabLst>
                <a:tab pos="647065" algn="l"/>
              </a:tabLst>
            </a:pPr>
            <a:r>
              <a:rPr dirty="0" sz="3550">
                <a:latin typeface="Arial"/>
                <a:cs typeface="Arial"/>
              </a:rPr>
              <a:t>in</a:t>
            </a:r>
            <a:r>
              <a:rPr dirty="0" sz="3550" spc="-250">
                <a:latin typeface="Arial"/>
                <a:cs typeface="Arial"/>
              </a:rPr>
              <a:t> </a:t>
            </a:r>
            <a:r>
              <a:rPr dirty="0" sz="3550" spc="-70">
                <a:latin typeface="Arial"/>
                <a:cs typeface="Arial"/>
              </a:rPr>
              <a:t>PrintCSS</a:t>
            </a:r>
            <a:r>
              <a:rPr dirty="0" sz="3550" spc="-17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tools:</a:t>
            </a:r>
            <a:r>
              <a:rPr dirty="0" sz="3550" spc="-170">
                <a:latin typeface="Arial"/>
                <a:cs typeface="Arial"/>
              </a:rPr>
              <a:t> </a:t>
            </a:r>
            <a:r>
              <a:rPr dirty="0" sz="3550" spc="-45">
                <a:latin typeface="Arial"/>
                <a:cs typeface="Arial"/>
              </a:rPr>
              <a:t>moving</a:t>
            </a:r>
            <a:r>
              <a:rPr dirty="0" sz="3550" spc="-165">
                <a:latin typeface="Arial"/>
                <a:cs typeface="Arial"/>
              </a:rPr>
              <a:t> </a:t>
            </a:r>
            <a:r>
              <a:rPr dirty="0" sz="3550" spc="-190">
                <a:latin typeface="Arial"/>
                <a:cs typeface="Arial"/>
              </a:rPr>
              <a:t>(very)</a:t>
            </a:r>
            <a:r>
              <a:rPr dirty="0" sz="3550" spc="-55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slowly</a:t>
            </a:r>
            <a:endParaRPr sz="3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650" spc="-170"/>
              <a:t>(CONSISTENT)</a:t>
            </a:r>
            <a:r>
              <a:rPr dirty="0" sz="3650" spc="-30"/>
              <a:t> </a:t>
            </a:r>
            <a:r>
              <a:rPr dirty="0" sz="3650" spc="-180"/>
              <a:t>JAVASCRIPT</a:t>
            </a:r>
            <a:r>
              <a:rPr dirty="0" sz="3650" spc="-35"/>
              <a:t> </a:t>
            </a:r>
            <a:r>
              <a:rPr dirty="0" sz="3650" spc="-85"/>
              <a:t>SUPPORT</a:t>
            </a:r>
            <a:endParaRPr sz="3650"/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605816"/>
            <a:ext cx="17399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250"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200" y="1641799"/>
            <a:ext cx="317500" cy="3175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863221" y="1593116"/>
            <a:ext cx="3711575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-55">
                <a:latin typeface="Arial"/>
                <a:cs typeface="Arial"/>
              </a:rPr>
              <a:t>PrinceXML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PDFreactor</a:t>
            </a:r>
            <a:endParaRPr sz="24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090" y="2453806"/>
            <a:ext cx="291703" cy="29368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17600" y="2393216"/>
            <a:ext cx="8546465" cy="1953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758190" indent="-745490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758190" algn="l"/>
              </a:tabLst>
            </a:pPr>
            <a:r>
              <a:rPr dirty="0" sz="2450" spc="-10">
                <a:latin typeface="Arial"/>
                <a:cs typeface="Arial"/>
              </a:rPr>
              <a:t>Antennahouse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support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only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selected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JavaScript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modules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0">
                <a:latin typeface="Arial"/>
                <a:cs typeface="Arial"/>
              </a:rPr>
              <a:t>missing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rendering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60">
                <a:latin typeface="Arial"/>
                <a:cs typeface="Arial"/>
              </a:rPr>
              <a:t>API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hooking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into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the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rendering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process</a:t>
            </a:r>
            <a:endParaRPr sz="24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29"/>
              <a:t>FLEX</a:t>
            </a:r>
            <a:r>
              <a:rPr dirty="0" spc="-50"/>
              <a:t> </a:t>
            </a:r>
            <a:r>
              <a:rPr dirty="0"/>
              <a:t>BLOCK</a:t>
            </a:r>
            <a:r>
              <a:rPr dirty="0" spc="-270"/>
              <a:t> </a:t>
            </a:r>
            <a:r>
              <a:rPr dirty="0" spc="-35"/>
              <a:t>AND</a:t>
            </a:r>
            <a:r>
              <a:rPr dirty="0" spc="-195"/>
              <a:t> </a:t>
            </a:r>
            <a:r>
              <a:rPr dirty="0" spc="-135"/>
              <a:t>GRID</a:t>
            </a:r>
            <a:r>
              <a:rPr dirty="0" spc="-130"/>
              <a:t> </a:t>
            </a:r>
            <a:r>
              <a:rPr dirty="0" spc="-135"/>
              <a:t>SYSTEMS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057544" y="3805723"/>
            <a:ext cx="2964180" cy="1183005"/>
            <a:chOff x="1057544" y="3805723"/>
            <a:chExt cx="2964180" cy="11830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471" y="3810651"/>
              <a:ext cx="2954238" cy="117283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62471" y="3810651"/>
              <a:ext cx="2954655" cy="1172845"/>
            </a:xfrm>
            <a:custGeom>
              <a:avLst/>
              <a:gdLst/>
              <a:ahLst/>
              <a:cxnLst/>
              <a:rect l="l" t="t" r="r" b="b"/>
              <a:pathLst>
                <a:path w="2954654" h="1172845">
                  <a:moveTo>
                    <a:pt x="0" y="0"/>
                  </a:moveTo>
                  <a:lnTo>
                    <a:pt x="2954238" y="0"/>
                  </a:lnTo>
                  <a:lnTo>
                    <a:pt x="2954238" y="1172831"/>
                  </a:lnTo>
                  <a:lnTo>
                    <a:pt x="0" y="1172831"/>
                  </a:lnTo>
                  <a:lnTo>
                    <a:pt x="0" y="0"/>
                  </a:lnTo>
                  <a:close/>
                </a:path>
              </a:pathLst>
            </a:custGeom>
            <a:ln w="9854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135458" y="3805723"/>
            <a:ext cx="2964180" cy="1183005"/>
            <a:chOff x="4135458" y="3805723"/>
            <a:chExt cx="2964180" cy="118300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0385" y="3810651"/>
              <a:ext cx="2954238" cy="117283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140385" y="3810651"/>
              <a:ext cx="2954655" cy="1172845"/>
            </a:xfrm>
            <a:custGeom>
              <a:avLst/>
              <a:gdLst/>
              <a:ahLst/>
              <a:cxnLst/>
              <a:rect l="l" t="t" r="r" b="b"/>
              <a:pathLst>
                <a:path w="2954654" h="1172845">
                  <a:moveTo>
                    <a:pt x="0" y="0"/>
                  </a:moveTo>
                  <a:lnTo>
                    <a:pt x="2954238" y="0"/>
                  </a:lnTo>
                  <a:lnTo>
                    <a:pt x="2954238" y="1172831"/>
                  </a:lnTo>
                  <a:lnTo>
                    <a:pt x="0" y="1172831"/>
                  </a:lnTo>
                  <a:lnTo>
                    <a:pt x="0" y="0"/>
                  </a:lnTo>
                  <a:close/>
                </a:path>
              </a:pathLst>
            </a:custGeom>
            <a:ln w="9854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057544" y="5193570"/>
            <a:ext cx="2964180" cy="1370330"/>
            <a:chOff x="1057544" y="5193570"/>
            <a:chExt cx="2964180" cy="137033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2471" y="5198497"/>
              <a:ext cx="2954238" cy="136009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62471" y="5198498"/>
              <a:ext cx="2954655" cy="1360170"/>
            </a:xfrm>
            <a:custGeom>
              <a:avLst/>
              <a:gdLst/>
              <a:ahLst/>
              <a:cxnLst/>
              <a:rect l="l" t="t" r="r" b="b"/>
              <a:pathLst>
                <a:path w="2954654" h="1360170">
                  <a:moveTo>
                    <a:pt x="0" y="0"/>
                  </a:moveTo>
                  <a:lnTo>
                    <a:pt x="2954238" y="0"/>
                  </a:lnTo>
                  <a:lnTo>
                    <a:pt x="2954238" y="1360090"/>
                  </a:lnTo>
                  <a:lnTo>
                    <a:pt x="0" y="1360090"/>
                  </a:lnTo>
                  <a:lnTo>
                    <a:pt x="0" y="0"/>
                  </a:lnTo>
                  <a:close/>
                </a:path>
              </a:pathLst>
            </a:custGeom>
            <a:ln w="9854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7213375" y="1735605"/>
            <a:ext cx="3170555" cy="4928870"/>
            <a:chOff x="7213375" y="1735605"/>
            <a:chExt cx="3170555" cy="4928870"/>
          </a:xfrm>
        </p:grpSpPr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8300" y="1740530"/>
              <a:ext cx="3160452" cy="491883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218300" y="1740530"/>
              <a:ext cx="3161030" cy="4919345"/>
            </a:xfrm>
            <a:custGeom>
              <a:avLst/>
              <a:gdLst/>
              <a:ahLst/>
              <a:cxnLst/>
              <a:rect l="l" t="t" r="r" b="b"/>
              <a:pathLst>
                <a:path w="3161029" h="4919345">
                  <a:moveTo>
                    <a:pt x="0" y="0"/>
                  </a:moveTo>
                  <a:lnTo>
                    <a:pt x="3160451" y="0"/>
                  </a:lnTo>
                  <a:lnTo>
                    <a:pt x="3160451" y="4918838"/>
                  </a:lnTo>
                  <a:lnTo>
                    <a:pt x="0" y="4918838"/>
                  </a:lnTo>
                  <a:lnTo>
                    <a:pt x="0" y="0"/>
                  </a:lnTo>
                  <a:close/>
                </a:path>
              </a:pathLst>
            </a:custGeom>
            <a:ln w="9849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4190133" y="5154224"/>
            <a:ext cx="2835275" cy="1623060"/>
            <a:chOff x="4190133" y="5154224"/>
            <a:chExt cx="2835275" cy="162306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95060" y="5159150"/>
              <a:ext cx="2825193" cy="161268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195060" y="5159151"/>
              <a:ext cx="2825750" cy="1612900"/>
            </a:xfrm>
            <a:custGeom>
              <a:avLst/>
              <a:gdLst/>
              <a:ahLst/>
              <a:cxnLst/>
              <a:rect l="l" t="t" r="r" b="b"/>
              <a:pathLst>
                <a:path w="2825750" h="1612900">
                  <a:moveTo>
                    <a:pt x="0" y="0"/>
                  </a:moveTo>
                  <a:lnTo>
                    <a:pt x="2825194" y="0"/>
                  </a:lnTo>
                  <a:lnTo>
                    <a:pt x="2825194" y="1612680"/>
                  </a:lnTo>
                  <a:lnTo>
                    <a:pt x="0" y="1612680"/>
                  </a:lnTo>
                  <a:lnTo>
                    <a:pt x="0" y="0"/>
                  </a:lnTo>
                  <a:close/>
                </a:path>
              </a:pathLst>
            </a:custGeom>
            <a:ln w="9853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0700" y="2403799"/>
            <a:ext cx="317500" cy="31750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04590" y="3215806"/>
            <a:ext cx="291703" cy="293687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092200" y="1593116"/>
            <a:ext cx="4799965" cy="19659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70">
                <a:latin typeface="Arial"/>
                <a:cs typeface="Arial"/>
              </a:rPr>
              <a:t>Flex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block: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1101090" indent="-74549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1101090" algn="l"/>
              </a:tabLst>
            </a:pPr>
            <a:r>
              <a:rPr dirty="0" sz="2450" spc="-55">
                <a:latin typeface="Arial"/>
                <a:cs typeface="Arial"/>
              </a:rPr>
              <a:t>PrinceXML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PDFreactor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1101090" indent="-745490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1101090" algn="l"/>
              </a:tabLst>
            </a:pPr>
            <a:r>
              <a:rPr dirty="0" sz="2450" spc="-10">
                <a:latin typeface="Arial"/>
                <a:cs typeface="Arial"/>
              </a:rPr>
              <a:t>Antennahouse</a:t>
            </a:r>
            <a:endParaRPr sz="245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21" name="object 21" descr=""/>
          <p:cNvSpPr txBox="1"/>
          <p:nvPr/>
        </p:nvSpPr>
        <p:spPr>
          <a:xfrm>
            <a:off x="3746500" y="7005962"/>
            <a:ext cx="319468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0">
                <a:solidFill>
                  <a:srgbClr val="5E5E5E"/>
                </a:solidFill>
                <a:latin typeface="Arial"/>
                <a:cs typeface="Arial"/>
              </a:rPr>
              <a:t>Source:</a:t>
            </a:r>
            <a:r>
              <a:rPr dirty="0" sz="1850" spc="7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u="sng" sz="1850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Arial"/>
                <a:cs typeface="Arial"/>
                <a:hlinkClick r:id="rId9"/>
              </a:rPr>
              <a:t>https://css-</a:t>
            </a:r>
            <a:r>
              <a:rPr dirty="0" u="sng" sz="1850" spc="-10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Arial"/>
                <a:cs typeface="Arial"/>
                <a:hlinkClick r:id="rId9"/>
              </a:rPr>
              <a:t>tricks.com/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8297" y="416580"/>
            <a:ext cx="2632075" cy="5816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80"/>
              <a:t>SIDE</a:t>
            </a:r>
            <a:r>
              <a:rPr dirty="0" sz="3650" spc="-60"/>
              <a:t> </a:t>
            </a:r>
            <a:r>
              <a:rPr dirty="0" sz="3650" spc="-160"/>
              <a:t>NOTES</a:t>
            </a:r>
            <a:endParaRPr sz="3650"/>
          </a:p>
        </p:txBody>
      </p:sp>
      <p:grpSp>
        <p:nvGrpSpPr>
          <p:cNvPr id="4" name="object 4" descr=""/>
          <p:cNvGrpSpPr/>
          <p:nvPr/>
        </p:nvGrpSpPr>
        <p:grpSpPr>
          <a:xfrm>
            <a:off x="6241799" y="1643792"/>
            <a:ext cx="3778885" cy="5029200"/>
            <a:chOff x="6241799" y="1643792"/>
            <a:chExt cx="3778885" cy="50292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6724" y="1648717"/>
              <a:ext cx="3768883" cy="501933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46724" y="1648717"/>
              <a:ext cx="3769360" cy="5019675"/>
            </a:xfrm>
            <a:custGeom>
              <a:avLst/>
              <a:gdLst/>
              <a:ahLst/>
              <a:cxnLst/>
              <a:rect l="l" t="t" r="r" b="b"/>
              <a:pathLst>
                <a:path w="3769359" h="5019675">
                  <a:moveTo>
                    <a:pt x="0" y="0"/>
                  </a:moveTo>
                  <a:lnTo>
                    <a:pt x="3768883" y="0"/>
                  </a:lnTo>
                  <a:lnTo>
                    <a:pt x="3768883" y="5019338"/>
                  </a:lnTo>
                  <a:lnTo>
                    <a:pt x="0" y="5019338"/>
                  </a:lnTo>
                  <a:lnTo>
                    <a:pt x="0" y="0"/>
                  </a:lnTo>
                  <a:close/>
                </a:path>
              </a:pathLst>
            </a:custGeom>
            <a:ln w="9850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200" y="4054799"/>
            <a:ext cx="317500" cy="3175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104900" y="1593116"/>
            <a:ext cx="5281295" cy="57607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676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67665" algn="l"/>
              </a:tabLst>
            </a:pPr>
            <a:r>
              <a:rPr dirty="0" sz="2450" spc="-30">
                <a:latin typeface="Arial"/>
                <a:cs typeface="Arial"/>
              </a:rPr>
              <a:t>Antennahouse: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own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extension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buFont typeface="Microsoft Sans Serif"/>
              <a:buChar char="‣"/>
              <a:tabLst>
                <a:tab pos="367665" algn="l"/>
              </a:tabLst>
            </a:pPr>
            <a:r>
              <a:rPr dirty="0" sz="2450" spc="-40">
                <a:latin typeface="Arial"/>
                <a:cs typeface="Arial"/>
              </a:rPr>
              <a:t>PDFreactor: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CSS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55">
                <a:latin typeface="Arial"/>
                <a:cs typeface="Arial"/>
              </a:rPr>
              <a:t>+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JavaScript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buFont typeface="Microsoft Sans Serif"/>
              <a:buChar char="‣"/>
              <a:tabLst>
                <a:tab pos="367665" algn="l"/>
              </a:tabLst>
            </a:pPr>
            <a:r>
              <a:rPr dirty="0" sz="2450" spc="-40">
                <a:latin typeface="Arial"/>
                <a:cs typeface="Arial"/>
              </a:rPr>
              <a:t>PrinceXML: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CSS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770890" indent="-745490">
              <a:lnSpc>
                <a:spcPct val="100000"/>
              </a:lnSpc>
              <a:buFont typeface="Microsoft Sans Serif"/>
              <a:buChar char="‣"/>
              <a:tabLst>
                <a:tab pos="770890" algn="l"/>
              </a:tabLst>
            </a:pPr>
            <a:r>
              <a:rPr dirty="0" sz="2450" spc="-10">
                <a:latin typeface="Arial"/>
                <a:cs typeface="Arial"/>
              </a:rPr>
              <a:t>Challenges: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710565" indent="-3422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710565" algn="l"/>
              </a:tabLst>
            </a:pPr>
            <a:r>
              <a:rPr dirty="0" sz="2450">
                <a:latin typeface="Arial"/>
                <a:cs typeface="Arial"/>
              </a:rPr>
              <a:t>float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to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inside/outside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8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711200" marR="1008380" indent="-342900">
              <a:lnSpc>
                <a:spcPct val="714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711200" algn="l"/>
              </a:tabLst>
            </a:pPr>
            <a:r>
              <a:rPr dirty="0" sz="2450" spc="-10">
                <a:latin typeface="Arial"/>
                <a:cs typeface="Arial"/>
              </a:rPr>
              <a:t>side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notes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multi-column environments</a:t>
            </a:r>
            <a:endParaRPr sz="2450">
              <a:latin typeface="Arial"/>
              <a:cs typeface="Arial"/>
            </a:endParaRPr>
          </a:p>
          <a:p>
            <a:pPr lvl="1" marL="710565" indent="-342265">
              <a:lnSpc>
                <a:spcPct val="100000"/>
              </a:lnSpc>
              <a:spcBef>
                <a:spcPts val="2460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710565" algn="l"/>
              </a:tabLst>
            </a:pPr>
            <a:r>
              <a:rPr dirty="0" sz="2450" spc="-10">
                <a:latin typeface="Arial"/>
                <a:cs typeface="Arial"/>
              </a:rPr>
              <a:t>positioning</a:t>
            </a:r>
            <a:endParaRPr sz="2450">
              <a:latin typeface="Arial"/>
              <a:cs typeface="Arial"/>
            </a:endParaRPr>
          </a:p>
          <a:p>
            <a:pPr marL="3263900">
              <a:lnSpc>
                <a:spcPct val="100000"/>
              </a:lnSpc>
              <a:spcBef>
                <a:spcPts val="1860"/>
              </a:spcBef>
            </a:pPr>
            <a:r>
              <a:rPr dirty="0" sz="1850" spc="-10">
                <a:solidFill>
                  <a:srgbClr val="5E5E5E"/>
                </a:solidFill>
                <a:latin typeface="Arial"/>
                <a:cs typeface="Arial"/>
              </a:rPr>
              <a:t>Source:</a:t>
            </a:r>
            <a:r>
              <a:rPr dirty="0" sz="1850" spc="-9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850" spc="-111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dirty="0" baseline="-35555" sz="1875" spc="-52" b="0">
                <a:latin typeface="Lato Light"/>
                <a:cs typeface="Lato Light"/>
              </a:rPr>
              <a:t>3</a:t>
            </a:r>
            <a:r>
              <a:rPr dirty="0" baseline="-35555" sz="1875" spc="-667" b="0">
                <a:latin typeface="Lato Light"/>
                <a:cs typeface="Lato Light"/>
              </a:rPr>
              <a:t>7</a:t>
            </a:r>
            <a:r>
              <a:rPr dirty="0" sz="1850" spc="-35">
                <a:solidFill>
                  <a:srgbClr val="5E5E5E"/>
                </a:solidFill>
                <a:latin typeface="Arial"/>
                <a:cs typeface="Arial"/>
              </a:rPr>
              <a:t>SS</a:t>
            </a:r>
            <a:r>
              <a:rPr dirty="0" sz="185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5E5E5E"/>
                </a:solidFill>
                <a:latin typeface="Arial"/>
                <a:cs typeface="Arial"/>
              </a:rPr>
              <a:t>Tricks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8297" y="416580"/>
            <a:ext cx="5396230" cy="5816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45"/>
              <a:t>IMAGE</a:t>
            </a:r>
            <a:r>
              <a:rPr dirty="0" sz="3650" spc="-65"/>
              <a:t> </a:t>
            </a:r>
            <a:r>
              <a:rPr dirty="0" sz="3650" spc="-150"/>
              <a:t>POSITIONING</a:t>
            </a:r>
            <a:r>
              <a:rPr dirty="0" sz="3650" spc="-70"/>
              <a:t> </a:t>
            </a:r>
            <a:r>
              <a:rPr dirty="0" sz="3650" spc="-80"/>
              <a:t>(1/2)</a:t>
            </a:r>
            <a:endParaRPr sz="3650"/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1117600" y="1593116"/>
            <a:ext cx="7599680" cy="4899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Problem: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8500" marR="565150" indent="-342900">
              <a:lnSpc>
                <a:spcPts val="28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8500" algn="l"/>
              </a:tabLst>
            </a:pPr>
            <a:r>
              <a:rPr dirty="0" sz="2450">
                <a:latin typeface="Arial"/>
                <a:cs typeface="Arial"/>
              </a:rPr>
              <a:t>an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image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does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not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fit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on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the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remaining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page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or </a:t>
            </a:r>
            <a:r>
              <a:rPr dirty="0" sz="2450">
                <a:latin typeface="Arial"/>
                <a:cs typeface="Arial"/>
              </a:rPr>
              <a:t>into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the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remaining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column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7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10">
                <a:latin typeface="Arial"/>
                <a:cs typeface="Arial"/>
              </a:rPr>
              <a:t>avoid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blank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areas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5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Solutions: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float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image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next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page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or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into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next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column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5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8500" marR="5080" indent="-342900">
              <a:lnSpc>
                <a:spcPts val="28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8500" algn="l"/>
              </a:tabLst>
            </a:pPr>
            <a:r>
              <a:rPr dirty="0" sz="2450" spc="-20">
                <a:latin typeface="Arial"/>
                <a:cs typeface="Arial"/>
              </a:rPr>
              <a:t>scale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image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down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to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remaining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space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column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or </a:t>
            </a:r>
            <a:r>
              <a:rPr dirty="0" sz="2450">
                <a:latin typeface="Arial"/>
                <a:cs typeface="Arial"/>
              </a:rPr>
              <a:t>on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page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8297" y="416580"/>
            <a:ext cx="5396230" cy="5816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45"/>
              <a:t>IMAGE</a:t>
            </a:r>
            <a:r>
              <a:rPr dirty="0" sz="3650" spc="-65"/>
              <a:t> </a:t>
            </a:r>
            <a:r>
              <a:rPr dirty="0" sz="3650" spc="-150"/>
              <a:t>POSITIONING</a:t>
            </a:r>
            <a:r>
              <a:rPr dirty="0" sz="3650" spc="-70"/>
              <a:t> </a:t>
            </a:r>
            <a:r>
              <a:rPr dirty="0" sz="3650" spc="-80"/>
              <a:t>(2/2)</a:t>
            </a:r>
            <a:endParaRPr sz="3650"/>
          </a:p>
        </p:txBody>
      </p:sp>
      <p:grpSp>
        <p:nvGrpSpPr>
          <p:cNvPr id="4" name="object 4" descr=""/>
          <p:cNvGrpSpPr/>
          <p:nvPr/>
        </p:nvGrpSpPr>
        <p:grpSpPr>
          <a:xfrm>
            <a:off x="677449" y="1671231"/>
            <a:ext cx="2265045" cy="3170555"/>
            <a:chOff x="677449" y="1671231"/>
            <a:chExt cx="2265045" cy="317055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374" y="1676157"/>
              <a:ext cx="2254801" cy="316023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82374" y="1676157"/>
              <a:ext cx="2254885" cy="3160395"/>
            </a:xfrm>
            <a:custGeom>
              <a:avLst/>
              <a:gdLst/>
              <a:ahLst/>
              <a:cxnLst/>
              <a:rect l="l" t="t" r="r" b="b"/>
              <a:pathLst>
                <a:path w="2254885" h="3160395">
                  <a:moveTo>
                    <a:pt x="0" y="0"/>
                  </a:moveTo>
                  <a:lnTo>
                    <a:pt x="2254801" y="0"/>
                  </a:lnTo>
                  <a:lnTo>
                    <a:pt x="2254801" y="3160236"/>
                  </a:lnTo>
                  <a:lnTo>
                    <a:pt x="0" y="3160236"/>
                  </a:lnTo>
                  <a:lnTo>
                    <a:pt x="0" y="0"/>
                  </a:lnTo>
                  <a:close/>
                </a:path>
              </a:pathLst>
            </a:custGeom>
            <a:ln w="9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122143" y="1671232"/>
            <a:ext cx="2225040" cy="3170555"/>
            <a:chOff x="3122143" y="1671232"/>
            <a:chExt cx="2225040" cy="317055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7069" y="1676157"/>
              <a:ext cx="2214730" cy="316023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127069" y="1676157"/>
              <a:ext cx="2214880" cy="3160395"/>
            </a:xfrm>
            <a:custGeom>
              <a:avLst/>
              <a:gdLst/>
              <a:ahLst/>
              <a:cxnLst/>
              <a:rect l="l" t="t" r="r" b="b"/>
              <a:pathLst>
                <a:path w="2214879" h="3160395">
                  <a:moveTo>
                    <a:pt x="0" y="0"/>
                  </a:moveTo>
                  <a:lnTo>
                    <a:pt x="2214729" y="0"/>
                  </a:lnTo>
                  <a:lnTo>
                    <a:pt x="2214729" y="3160236"/>
                  </a:lnTo>
                  <a:lnTo>
                    <a:pt x="0" y="3160236"/>
                  </a:lnTo>
                  <a:lnTo>
                    <a:pt x="0" y="0"/>
                  </a:lnTo>
                  <a:close/>
                </a:path>
              </a:pathLst>
            </a:custGeom>
            <a:ln w="98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5416518" y="3868257"/>
            <a:ext cx="4766310" cy="3307079"/>
            <a:chOff x="5416518" y="3868257"/>
            <a:chExt cx="4766310" cy="3307079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6518" y="3868257"/>
              <a:ext cx="4751434" cy="330019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425479" y="3873956"/>
              <a:ext cx="4752340" cy="3296285"/>
            </a:xfrm>
            <a:custGeom>
              <a:avLst/>
              <a:gdLst/>
              <a:ahLst/>
              <a:cxnLst/>
              <a:rect l="l" t="t" r="r" b="b"/>
              <a:pathLst>
                <a:path w="4752340" h="3296284">
                  <a:moveTo>
                    <a:pt x="0" y="0"/>
                  </a:moveTo>
                  <a:lnTo>
                    <a:pt x="4752084" y="0"/>
                  </a:lnTo>
                  <a:lnTo>
                    <a:pt x="4752084" y="3296202"/>
                  </a:lnTo>
                  <a:lnTo>
                    <a:pt x="0" y="3296202"/>
                  </a:lnTo>
                  <a:lnTo>
                    <a:pt x="0" y="0"/>
                  </a:lnTo>
                  <a:close/>
                </a:path>
              </a:pathLst>
            </a:custGeom>
            <a:ln w="9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889000" y="5179636"/>
            <a:ext cx="3695065" cy="19177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48590">
              <a:lnSpc>
                <a:spcPct val="100000"/>
              </a:lnSpc>
              <a:spcBef>
                <a:spcPts val="490"/>
              </a:spcBef>
              <a:tabLst>
                <a:tab pos="1506855" algn="l"/>
              </a:tabLst>
            </a:pPr>
            <a:r>
              <a:rPr dirty="0" sz="1750" spc="-525">
                <a:latin typeface="Courier New"/>
                <a:cs typeface="Courier New"/>
              </a:rPr>
              <a:t>/*</a:t>
            </a:r>
            <a:r>
              <a:rPr dirty="0" sz="1750" spc="15">
                <a:latin typeface="Courier New"/>
                <a:cs typeface="Courier New"/>
              </a:rPr>
              <a:t> </a:t>
            </a:r>
            <a:r>
              <a:rPr dirty="0" sz="1750" spc="-10">
                <a:latin typeface="Courier New"/>
                <a:cs typeface="Courier New"/>
              </a:rPr>
              <a:t>Prince</a:t>
            </a:r>
            <a:r>
              <a:rPr dirty="0" sz="1750">
                <a:latin typeface="Courier New"/>
                <a:cs typeface="Courier New"/>
              </a:rPr>
              <a:t>	</a:t>
            </a:r>
            <a:r>
              <a:rPr dirty="0" sz="1750" spc="-550">
                <a:latin typeface="Courier New"/>
                <a:cs typeface="Courier New"/>
              </a:rPr>
              <a:t>*/</a:t>
            </a:r>
            <a:endParaRPr sz="17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750">
                <a:latin typeface="Courier New"/>
                <a:cs typeface="Courier New"/>
              </a:rPr>
              <a:t>#globe</a:t>
            </a:r>
            <a:r>
              <a:rPr dirty="0" sz="1750" spc="75">
                <a:latin typeface="Courier New"/>
                <a:cs typeface="Courier New"/>
              </a:rPr>
              <a:t> </a:t>
            </a:r>
            <a:r>
              <a:rPr dirty="0" sz="1750" spc="-50">
                <a:latin typeface="Courier New"/>
                <a:cs typeface="Courier New"/>
              </a:rPr>
              <a:t>{</a:t>
            </a:r>
            <a:endParaRPr sz="1750">
              <a:latin typeface="Courier New"/>
              <a:cs typeface="Courier New"/>
            </a:endParaRPr>
          </a:p>
          <a:p>
            <a:pPr marL="556260">
              <a:lnSpc>
                <a:spcPct val="100000"/>
              </a:lnSpc>
              <a:spcBef>
                <a:spcPts val="400"/>
              </a:spcBef>
            </a:pPr>
            <a:r>
              <a:rPr dirty="0" sz="1750">
                <a:latin typeface="Courier New"/>
                <a:cs typeface="Courier New"/>
              </a:rPr>
              <a:t>width:</a:t>
            </a:r>
            <a:r>
              <a:rPr dirty="0" sz="1750" spc="75">
                <a:latin typeface="Courier New"/>
                <a:cs typeface="Courier New"/>
              </a:rPr>
              <a:t> </a:t>
            </a:r>
            <a:r>
              <a:rPr dirty="0" sz="1750" spc="-10">
                <a:latin typeface="Courier New"/>
                <a:cs typeface="Courier New"/>
              </a:rPr>
              <a:t>100%;</a:t>
            </a:r>
            <a:endParaRPr sz="1750">
              <a:latin typeface="Courier New"/>
              <a:cs typeface="Courier New"/>
            </a:endParaRPr>
          </a:p>
          <a:p>
            <a:pPr marL="556260" marR="5080">
              <a:lnSpc>
                <a:spcPct val="119000"/>
              </a:lnSpc>
              <a:spcBef>
                <a:spcPts val="5"/>
              </a:spcBef>
            </a:pPr>
            <a:r>
              <a:rPr dirty="0" sz="1750">
                <a:latin typeface="Courier New"/>
                <a:cs typeface="Courier New"/>
              </a:rPr>
              <a:t>float:</a:t>
            </a:r>
            <a:r>
              <a:rPr dirty="0" sz="1750" spc="95">
                <a:latin typeface="Courier New"/>
                <a:cs typeface="Courier New"/>
              </a:rPr>
              <a:t> </a:t>
            </a:r>
            <a:r>
              <a:rPr dirty="0" sz="1750">
                <a:latin typeface="Courier New"/>
                <a:cs typeface="Courier New"/>
              </a:rPr>
              <a:t>column-top</a:t>
            </a:r>
            <a:r>
              <a:rPr dirty="0" sz="1750" spc="100">
                <a:latin typeface="Courier New"/>
                <a:cs typeface="Courier New"/>
              </a:rPr>
              <a:t> </a:t>
            </a:r>
            <a:r>
              <a:rPr dirty="0" sz="1750" spc="-10">
                <a:latin typeface="Courier New"/>
                <a:cs typeface="Courier New"/>
              </a:rPr>
              <a:t>next; </a:t>
            </a:r>
            <a:r>
              <a:rPr dirty="0" sz="1750">
                <a:latin typeface="Courier New"/>
                <a:cs typeface="Courier New"/>
              </a:rPr>
              <a:t>column-span:</a:t>
            </a:r>
            <a:r>
              <a:rPr dirty="0" sz="1750" spc="140">
                <a:latin typeface="Courier New"/>
                <a:cs typeface="Courier New"/>
              </a:rPr>
              <a:t> </a:t>
            </a:r>
            <a:r>
              <a:rPr dirty="0" sz="1750" spc="-25">
                <a:latin typeface="Courier New"/>
                <a:cs typeface="Courier New"/>
              </a:rPr>
              <a:t>2;</a:t>
            </a:r>
            <a:endParaRPr sz="17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750" spc="-50">
                <a:latin typeface="Courier New"/>
                <a:cs typeface="Courier New"/>
              </a:rPr>
              <a:t>}</a:t>
            </a:r>
            <a:endParaRPr sz="1750">
              <a:latin typeface="Courier New"/>
              <a:cs typeface="Courier New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14" name="object 14" descr=""/>
          <p:cNvSpPr txBox="1"/>
          <p:nvPr/>
        </p:nvSpPr>
        <p:spPr>
          <a:xfrm>
            <a:off x="5664200" y="1877636"/>
            <a:ext cx="3695065" cy="16002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48590">
              <a:lnSpc>
                <a:spcPct val="100000"/>
              </a:lnSpc>
              <a:spcBef>
                <a:spcPts val="490"/>
              </a:spcBef>
              <a:tabLst>
                <a:tab pos="1506855" algn="l"/>
              </a:tabLst>
            </a:pPr>
            <a:r>
              <a:rPr dirty="0" sz="1750" spc="-525">
                <a:latin typeface="Courier New"/>
                <a:cs typeface="Courier New"/>
              </a:rPr>
              <a:t>/*</a:t>
            </a:r>
            <a:r>
              <a:rPr dirty="0" sz="1750" spc="15">
                <a:latin typeface="Courier New"/>
                <a:cs typeface="Courier New"/>
              </a:rPr>
              <a:t> </a:t>
            </a:r>
            <a:r>
              <a:rPr dirty="0" sz="1750" spc="-10">
                <a:latin typeface="Courier New"/>
                <a:cs typeface="Courier New"/>
              </a:rPr>
              <a:t>Prince</a:t>
            </a:r>
            <a:r>
              <a:rPr dirty="0" sz="1750">
                <a:latin typeface="Courier New"/>
                <a:cs typeface="Courier New"/>
              </a:rPr>
              <a:t>	</a:t>
            </a:r>
            <a:r>
              <a:rPr dirty="0" sz="1750" spc="-550">
                <a:latin typeface="Courier New"/>
                <a:cs typeface="Courier New"/>
              </a:rPr>
              <a:t>*/</a:t>
            </a:r>
            <a:endParaRPr sz="17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750">
                <a:latin typeface="Courier New"/>
                <a:cs typeface="Courier New"/>
              </a:rPr>
              <a:t>#globe</a:t>
            </a:r>
            <a:r>
              <a:rPr dirty="0" sz="1750" spc="75">
                <a:latin typeface="Courier New"/>
                <a:cs typeface="Courier New"/>
              </a:rPr>
              <a:t> </a:t>
            </a:r>
            <a:r>
              <a:rPr dirty="0" sz="1750" spc="-50">
                <a:latin typeface="Courier New"/>
                <a:cs typeface="Courier New"/>
              </a:rPr>
              <a:t>{</a:t>
            </a:r>
            <a:endParaRPr sz="1750">
              <a:latin typeface="Courier New"/>
              <a:cs typeface="Courier New"/>
            </a:endParaRPr>
          </a:p>
          <a:p>
            <a:pPr marL="556260">
              <a:lnSpc>
                <a:spcPct val="100000"/>
              </a:lnSpc>
              <a:spcBef>
                <a:spcPts val="400"/>
              </a:spcBef>
            </a:pPr>
            <a:r>
              <a:rPr dirty="0" sz="1750">
                <a:latin typeface="Courier New"/>
                <a:cs typeface="Courier New"/>
              </a:rPr>
              <a:t>width:</a:t>
            </a:r>
            <a:r>
              <a:rPr dirty="0" sz="1750" spc="75">
                <a:latin typeface="Courier New"/>
                <a:cs typeface="Courier New"/>
              </a:rPr>
              <a:t> </a:t>
            </a:r>
            <a:r>
              <a:rPr dirty="0" sz="1750" spc="-10">
                <a:latin typeface="Courier New"/>
                <a:cs typeface="Courier New"/>
              </a:rPr>
              <a:t>100%;</a:t>
            </a:r>
            <a:endParaRPr sz="1750">
              <a:latin typeface="Courier New"/>
              <a:cs typeface="Courier New"/>
            </a:endParaRPr>
          </a:p>
          <a:p>
            <a:pPr marL="556260">
              <a:lnSpc>
                <a:spcPct val="100000"/>
              </a:lnSpc>
              <a:spcBef>
                <a:spcPts val="400"/>
              </a:spcBef>
            </a:pPr>
            <a:r>
              <a:rPr dirty="0" sz="1750">
                <a:latin typeface="Courier New"/>
                <a:cs typeface="Courier New"/>
              </a:rPr>
              <a:t>float:</a:t>
            </a:r>
            <a:r>
              <a:rPr dirty="0" sz="1750" spc="95">
                <a:latin typeface="Courier New"/>
                <a:cs typeface="Courier New"/>
              </a:rPr>
              <a:t> </a:t>
            </a:r>
            <a:r>
              <a:rPr dirty="0" sz="1750">
                <a:latin typeface="Courier New"/>
                <a:cs typeface="Courier New"/>
              </a:rPr>
              <a:t>column-top</a:t>
            </a:r>
            <a:r>
              <a:rPr dirty="0" sz="1750" spc="100">
                <a:latin typeface="Courier New"/>
                <a:cs typeface="Courier New"/>
              </a:rPr>
              <a:t> </a:t>
            </a:r>
            <a:r>
              <a:rPr dirty="0" sz="1750" spc="-10">
                <a:latin typeface="Courier New"/>
                <a:cs typeface="Courier New"/>
              </a:rPr>
              <a:t>next;</a:t>
            </a:r>
            <a:endParaRPr sz="17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750" spc="-50">
                <a:latin typeface="Courier New"/>
                <a:cs typeface="Courier New"/>
              </a:rPr>
              <a:t>}</a:t>
            </a:r>
            <a:endParaRPr sz="17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8297" y="416580"/>
            <a:ext cx="5890895" cy="5816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240"/>
              <a:t>FIT</a:t>
            </a:r>
            <a:r>
              <a:rPr dirty="0" sz="3650" spc="-25"/>
              <a:t> </a:t>
            </a:r>
            <a:r>
              <a:rPr dirty="0" sz="3650" spc="-260"/>
              <a:t>TEXT</a:t>
            </a:r>
            <a:r>
              <a:rPr dirty="0" sz="3650" spc="-5"/>
              <a:t> </a:t>
            </a:r>
            <a:r>
              <a:rPr dirty="0" sz="3650" spc="-155"/>
              <a:t>INTO</a:t>
            </a:r>
            <a:r>
              <a:rPr dirty="0" sz="3650" spc="-100"/>
              <a:t> </a:t>
            </a:r>
            <a:r>
              <a:rPr dirty="0" sz="3650"/>
              <a:t>A</a:t>
            </a:r>
            <a:r>
              <a:rPr dirty="0" sz="3650" spc="-80"/>
              <a:t> </a:t>
            </a:r>
            <a:r>
              <a:rPr dirty="0" sz="3650" spc="-200"/>
              <a:t>GIVEN</a:t>
            </a:r>
            <a:r>
              <a:rPr dirty="0" sz="3650" spc="-45"/>
              <a:t> </a:t>
            </a:r>
            <a:r>
              <a:rPr dirty="0" sz="3650" spc="-80"/>
              <a:t>BOX</a:t>
            </a:r>
            <a:endParaRPr sz="3650"/>
          </a:p>
        </p:txBody>
      </p:sp>
      <p:sp>
        <p:nvSpPr>
          <p:cNvPr id="4" name="object 4" descr=""/>
          <p:cNvSpPr txBox="1"/>
          <p:nvPr/>
        </p:nvSpPr>
        <p:spPr>
          <a:xfrm>
            <a:off x="1117600" y="1605816"/>
            <a:ext cx="17399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250"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3200" y="1641799"/>
            <a:ext cx="317500" cy="3175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63221" y="1593116"/>
            <a:ext cx="311404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-40">
                <a:latin typeface="Arial"/>
                <a:cs typeface="Arial"/>
              </a:rPr>
              <a:t>PDFreactor: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Javascript</a:t>
            </a:r>
            <a:endParaRPr sz="24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17600" y="2405916"/>
            <a:ext cx="17399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250"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3200" y="2441899"/>
            <a:ext cx="317500" cy="3175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625937" y="2359773"/>
            <a:ext cx="7800975" cy="79819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249554">
              <a:lnSpc>
                <a:spcPct val="100000"/>
              </a:lnSpc>
              <a:spcBef>
                <a:spcPts val="395"/>
              </a:spcBef>
            </a:pPr>
            <a:r>
              <a:rPr dirty="0" sz="2450" spc="-10">
                <a:latin typeface="Arial"/>
                <a:cs typeface="Arial"/>
              </a:rPr>
              <a:t>Antennahouse:</a:t>
            </a: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2150">
                <a:solidFill>
                  <a:srgbClr val="666600"/>
                </a:solidFill>
                <a:latin typeface="Courier New"/>
                <a:cs typeface="Courier New"/>
              </a:rPr>
              <a:t>-</a:t>
            </a:r>
            <a:r>
              <a:rPr dirty="0" sz="2150">
                <a:latin typeface="Courier New"/>
                <a:cs typeface="Courier New"/>
              </a:rPr>
              <a:t>ah</a:t>
            </a:r>
            <a:r>
              <a:rPr dirty="0" sz="2150">
                <a:solidFill>
                  <a:srgbClr val="666600"/>
                </a:solidFill>
                <a:latin typeface="Courier New"/>
                <a:cs typeface="Courier New"/>
              </a:rPr>
              <a:t>-</a:t>
            </a:r>
            <a:r>
              <a:rPr dirty="0" sz="2150">
                <a:latin typeface="Courier New"/>
                <a:cs typeface="Courier New"/>
              </a:rPr>
              <a:t>overflow</a:t>
            </a:r>
            <a:r>
              <a:rPr dirty="0" sz="2150">
                <a:solidFill>
                  <a:srgbClr val="666600"/>
                </a:solidFill>
                <a:latin typeface="Courier New"/>
                <a:cs typeface="Courier New"/>
              </a:rPr>
              <a:t>-</a:t>
            </a:r>
            <a:r>
              <a:rPr dirty="0" sz="2150">
                <a:latin typeface="Courier New"/>
                <a:cs typeface="Courier New"/>
              </a:rPr>
              <a:t>condense</a:t>
            </a:r>
            <a:r>
              <a:rPr dirty="0" sz="2150">
                <a:solidFill>
                  <a:srgbClr val="666600"/>
                </a:solidFill>
                <a:latin typeface="Courier New"/>
                <a:cs typeface="Courier New"/>
              </a:rPr>
              <a:t>:</a:t>
            </a:r>
            <a:r>
              <a:rPr dirty="0" sz="2150" spc="180">
                <a:solidFill>
                  <a:srgbClr val="666600"/>
                </a:solidFill>
                <a:latin typeface="Courier New"/>
                <a:cs typeface="Courier New"/>
              </a:rPr>
              <a:t> </a:t>
            </a:r>
            <a:r>
              <a:rPr dirty="0" sz="2150">
                <a:latin typeface="Courier New"/>
                <a:cs typeface="Courier New"/>
              </a:rPr>
              <a:t>font</a:t>
            </a:r>
            <a:r>
              <a:rPr dirty="0" sz="2150">
                <a:solidFill>
                  <a:srgbClr val="666600"/>
                </a:solidFill>
                <a:latin typeface="Courier New"/>
                <a:cs typeface="Courier New"/>
              </a:rPr>
              <a:t>-</a:t>
            </a:r>
            <a:r>
              <a:rPr dirty="0" sz="2150">
                <a:latin typeface="Courier New"/>
                <a:cs typeface="Courier New"/>
              </a:rPr>
              <a:t>stretch</a:t>
            </a:r>
            <a:r>
              <a:rPr dirty="0" sz="2150" spc="185">
                <a:latin typeface="Courier New"/>
                <a:cs typeface="Courier New"/>
              </a:rPr>
              <a:t> </a:t>
            </a:r>
            <a:r>
              <a:rPr dirty="0" sz="2150">
                <a:latin typeface="Courier New"/>
                <a:cs typeface="Courier New"/>
              </a:rPr>
              <a:t>|</a:t>
            </a:r>
            <a:r>
              <a:rPr dirty="0" sz="2150" spc="180">
                <a:latin typeface="Courier New"/>
                <a:cs typeface="Courier New"/>
              </a:rPr>
              <a:t> </a:t>
            </a:r>
            <a:r>
              <a:rPr dirty="0" sz="2150">
                <a:latin typeface="Courier New"/>
                <a:cs typeface="Courier New"/>
              </a:rPr>
              <a:t>font-</a:t>
            </a:r>
            <a:r>
              <a:rPr dirty="0" sz="2150" spc="-20">
                <a:latin typeface="Courier New"/>
                <a:cs typeface="Courier New"/>
              </a:rPr>
              <a:t>size</a:t>
            </a:r>
            <a:endParaRPr sz="215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60500" y="3143839"/>
            <a:ext cx="2838450" cy="3568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>
                <a:latin typeface="Courier New"/>
                <a:cs typeface="Courier New"/>
              </a:rPr>
              <a:t>|</a:t>
            </a:r>
            <a:r>
              <a:rPr dirty="0" sz="2150" spc="105">
                <a:latin typeface="Courier New"/>
                <a:cs typeface="Courier New"/>
              </a:rPr>
              <a:t> </a:t>
            </a:r>
            <a:r>
              <a:rPr dirty="0" sz="2150">
                <a:latin typeface="Courier New"/>
                <a:cs typeface="Courier New"/>
              </a:rPr>
              <a:t>letter-</a:t>
            </a:r>
            <a:r>
              <a:rPr dirty="0" sz="2150" spc="-10">
                <a:latin typeface="Courier New"/>
                <a:cs typeface="Courier New"/>
              </a:rPr>
              <a:t>spacing</a:t>
            </a:r>
            <a:r>
              <a:rPr dirty="0" sz="2150" spc="-10">
                <a:solidFill>
                  <a:srgbClr val="666600"/>
                </a:solidFill>
                <a:latin typeface="Courier New"/>
                <a:cs typeface="Courier New"/>
              </a:rPr>
              <a:t>;</a:t>
            </a:r>
            <a:endParaRPr sz="215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17600" y="3866416"/>
            <a:ext cx="17399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250"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200" y="3902399"/>
            <a:ext cx="317500" cy="317500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863221" y="3853716"/>
            <a:ext cx="148717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50" spc="-55">
                <a:latin typeface="Arial"/>
                <a:cs typeface="Arial"/>
              </a:rPr>
              <a:t>PrinceXML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694046" y="3499085"/>
            <a:ext cx="6006465" cy="3670935"/>
            <a:chOff x="3694046" y="3499085"/>
            <a:chExt cx="6006465" cy="3670935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2531" y="3504010"/>
              <a:ext cx="2953024" cy="299154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742531" y="3504011"/>
              <a:ext cx="2953385" cy="2992120"/>
            </a:xfrm>
            <a:custGeom>
              <a:avLst/>
              <a:gdLst/>
              <a:ahLst/>
              <a:cxnLst/>
              <a:rect l="l" t="t" r="r" b="b"/>
              <a:pathLst>
                <a:path w="2953384" h="2992120">
                  <a:moveTo>
                    <a:pt x="0" y="0"/>
                  </a:moveTo>
                  <a:lnTo>
                    <a:pt x="2953024" y="0"/>
                  </a:lnTo>
                  <a:lnTo>
                    <a:pt x="2953024" y="2991547"/>
                  </a:lnTo>
                  <a:lnTo>
                    <a:pt x="0" y="2991547"/>
                  </a:lnTo>
                  <a:lnTo>
                    <a:pt x="0" y="0"/>
                  </a:lnTo>
                  <a:close/>
                </a:path>
              </a:pathLst>
            </a:custGeom>
            <a:ln w="9851">
              <a:solidFill>
                <a:srgbClr val="EBEBE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8971" y="3524986"/>
              <a:ext cx="2646155" cy="3639583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698971" y="3524987"/>
              <a:ext cx="2646680" cy="3639820"/>
            </a:xfrm>
            <a:custGeom>
              <a:avLst/>
              <a:gdLst/>
              <a:ahLst/>
              <a:cxnLst/>
              <a:rect l="l" t="t" r="r" b="b"/>
              <a:pathLst>
                <a:path w="2646679" h="3639820">
                  <a:moveTo>
                    <a:pt x="0" y="0"/>
                  </a:moveTo>
                  <a:lnTo>
                    <a:pt x="2646155" y="0"/>
                  </a:lnTo>
                  <a:lnTo>
                    <a:pt x="2646155" y="3639582"/>
                  </a:lnTo>
                  <a:lnTo>
                    <a:pt x="0" y="3639582"/>
                  </a:lnTo>
                  <a:lnTo>
                    <a:pt x="0" y="0"/>
                  </a:lnTo>
                  <a:close/>
                </a:path>
              </a:pathLst>
            </a:custGeom>
            <a:ln w="9850">
              <a:solidFill>
                <a:srgbClr val="EBEB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075570" y="4633955"/>
              <a:ext cx="826135" cy="337820"/>
            </a:xfrm>
            <a:custGeom>
              <a:avLst/>
              <a:gdLst/>
              <a:ahLst/>
              <a:cxnLst/>
              <a:rect l="l" t="t" r="r" b="b"/>
              <a:pathLst>
                <a:path w="826134" h="337820">
                  <a:moveTo>
                    <a:pt x="195540" y="0"/>
                  </a:moveTo>
                  <a:lnTo>
                    <a:pt x="195540" y="114796"/>
                  </a:lnTo>
                  <a:lnTo>
                    <a:pt x="0" y="114796"/>
                  </a:lnTo>
                  <a:lnTo>
                    <a:pt x="0" y="222839"/>
                  </a:lnTo>
                  <a:lnTo>
                    <a:pt x="195540" y="222839"/>
                  </a:lnTo>
                  <a:lnTo>
                    <a:pt x="195540" y="337635"/>
                  </a:lnTo>
                  <a:lnTo>
                    <a:pt x="825778" y="168817"/>
                  </a:lnTo>
                  <a:lnTo>
                    <a:pt x="195540" y="0"/>
                  </a:lnTo>
                  <a:close/>
                </a:path>
              </a:pathLst>
            </a:custGeom>
            <a:solidFill>
              <a:srgbClr val="00A2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03885">
              <a:lnSpc>
                <a:spcPct val="100000"/>
              </a:lnSpc>
              <a:spcBef>
                <a:spcPts val="95"/>
              </a:spcBef>
            </a:pPr>
            <a:r>
              <a:rPr dirty="0" sz="3650" spc="-165"/>
              <a:t>ISSUES</a:t>
            </a:r>
            <a:r>
              <a:rPr dirty="0" sz="3650" spc="-90"/>
              <a:t> </a:t>
            </a:r>
            <a:r>
              <a:rPr dirty="0" sz="3650" spc="-135"/>
              <a:t>WITH</a:t>
            </a:r>
            <a:r>
              <a:rPr dirty="0" sz="3650" spc="-114"/>
              <a:t> </a:t>
            </a:r>
            <a:r>
              <a:rPr dirty="0" sz="3650" spc="-165"/>
              <a:t>HYPHENATION</a:t>
            </a:r>
            <a:endParaRPr sz="3650"/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1117600" y="1593116"/>
            <a:ext cx="7898130" cy="3070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30">
                <a:latin typeface="Arial"/>
                <a:cs typeface="Arial"/>
              </a:rPr>
              <a:t>hyphenation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quality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differs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by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language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tool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5">
                <a:latin typeface="Arial"/>
                <a:cs typeface="Arial"/>
              </a:rPr>
              <a:t>breaking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of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long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words/terms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(e.g.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80">
                <a:latin typeface="Arial"/>
                <a:cs typeface="Arial"/>
              </a:rPr>
              <a:t>URLs)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often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issue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no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standard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hyphenation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exceptions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5600" marR="1722120" indent="-342900">
              <a:lnSpc>
                <a:spcPct val="105400"/>
              </a:lnSpc>
              <a:buFont typeface="Microsoft Sans Serif"/>
              <a:buChar char="‣"/>
              <a:tabLst>
                <a:tab pos="355600" algn="l"/>
              </a:tabLst>
            </a:pPr>
            <a:r>
              <a:rPr dirty="0" sz="2450" spc="-20">
                <a:latin typeface="Arial"/>
                <a:cs typeface="Arial"/>
              </a:rPr>
              <a:t>injecting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maintaining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hyphenation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hints </a:t>
            </a:r>
            <a:r>
              <a:rPr dirty="0" sz="2450" spc="-20">
                <a:latin typeface="Arial"/>
                <a:cs typeface="Arial"/>
              </a:rPr>
              <a:t>(e.g.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soft-</a:t>
            </a:r>
            <a:r>
              <a:rPr dirty="0" sz="2450" spc="-25">
                <a:latin typeface="Arial"/>
                <a:cs typeface="Arial"/>
              </a:rPr>
              <a:t>hyphens)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is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pain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8297" y="416580"/>
            <a:ext cx="4598670" cy="5816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65"/>
              <a:t>ISSUES</a:t>
            </a:r>
            <a:r>
              <a:rPr dirty="0" sz="3650" spc="-90"/>
              <a:t> </a:t>
            </a:r>
            <a:r>
              <a:rPr dirty="0" sz="3650" spc="-135"/>
              <a:t>WITH</a:t>
            </a:r>
            <a:r>
              <a:rPr dirty="0" sz="3650" spc="-114"/>
              <a:t> </a:t>
            </a:r>
            <a:r>
              <a:rPr dirty="0" sz="3650" spc="-165"/>
              <a:t>TABLES</a:t>
            </a:r>
            <a:endParaRPr sz="3650"/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1117600" y="1593116"/>
            <a:ext cx="6467475" cy="267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tables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split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over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multiple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pages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control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over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repeating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headers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footers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custom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table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captions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("continued….")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5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20">
                <a:latin typeface="Arial"/>
                <a:cs typeface="Arial"/>
              </a:rPr>
              <a:t>controlling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page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breaks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with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row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spans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31800" cy="431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566420">
              <a:lnSpc>
                <a:spcPct val="100000"/>
              </a:lnSpc>
              <a:spcBef>
                <a:spcPts val="115"/>
              </a:spcBef>
            </a:pPr>
            <a:r>
              <a:rPr dirty="0" sz="3400" spc="-120"/>
              <a:t>MARGIN</a:t>
            </a:r>
            <a:r>
              <a:rPr dirty="0" sz="3400" spc="-114"/>
              <a:t> </a:t>
            </a:r>
            <a:r>
              <a:rPr dirty="0" sz="3400" spc="-100"/>
              <a:t>BOXES/RUNNING</a:t>
            </a:r>
            <a:r>
              <a:rPr dirty="0" sz="3400" spc="-110"/>
              <a:t> </a:t>
            </a:r>
            <a:r>
              <a:rPr dirty="0" sz="3400" spc="-114"/>
              <a:t>ELEMENTS</a:t>
            </a:r>
            <a:endParaRPr sz="3400"/>
          </a:p>
        </p:txBody>
      </p:sp>
      <p:sp>
        <p:nvSpPr>
          <p:cNvPr id="4" name="object 4" descr=""/>
          <p:cNvSpPr txBox="1"/>
          <p:nvPr/>
        </p:nvSpPr>
        <p:spPr>
          <a:xfrm>
            <a:off x="1117600" y="1592777"/>
            <a:ext cx="4681855" cy="51187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04165" indent="-291465"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  <a:tabLst>
                <a:tab pos="304165" algn="l"/>
              </a:tabLst>
            </a:pPr>
            <a:r>
              <a:rPr dirty="0" sz="2050">
                <a:latin typeface="Arial"/>
                <a:cs typeface="Arial"/>
              </a:rPr>
              <a:t>page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margin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boxes: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text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 spc="-55">
                <a:latin typeface="Arial"/>
                <a:cs typeface="Arial"/>
              </a:rPr>
              <a:t>only,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no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HTML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85"/>
              </a:spcBef>
              <a:buClr>
                <a:srgbClr val="929292"/>
              </a:buClr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one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style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per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margin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box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80"/>
              </a:spcBef>
              <a:buClr>
                <a:srgbClr val="929292"/>
              </a:buClr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marL="304165" indent="-2914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04165" algn="l"/>
              </a:tabLst>
            </a:pPr>
            <a:r>
              <a:rPr dirty="0" sz="2050" spc="-10">
                <a:latin typeface="Arial"/>
                <a:cs typeface="Arial"/>
              </a:rPr>
              <a:t>running</a:t>
            </a:r>
            <a:r>
              <a:rPr dirty="0" sz="2050" spc="-13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elements: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content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removed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from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content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 spc="-40">
                <a:latin typeface="Arial"/>
                <a:cs typeface="Arial"/>
              </a:rPr>
              <a:t>area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80"/>
              </a:spcBef>
              <a:buClr>
                <a:srgbClr val="929292"/>
              </a:buClr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content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place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in</a:t>
            </a:r>
            <a:r>
              <a:rPr dirty="0" sz="2050" spc="-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margin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box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80"/>
              </a:spcBef>
              <a:buClr>
                <a:srgbClr val="929292"/>
              </a:buClr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lvl="1" marL="647065" indent="-291465">
              <a:lnSpc>
                <a:spcPct val="100000"/>
              </a:lnSpc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647065" algn="l"/>
              </a:tabLst>
            </a:pPr>
            <a:r>
              <a:rPr dirty="0" sz="2050">
                <a:latin typeface="Arial"/>
                <a:cs typeface="Arial"/>
              </a:rPr>
              <a:t>content</a:t>
            </a:r>
            <a:r>
              <a:rPr dirty="0" sz="2050" spc="-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duplication</a:t>
            </a:r>
            <a:r>
              <a:rPr dirty="0" sz="2050" spc="-3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often</a:t>
            </a:r>
            <a:r>
              <a:rPr dirty="0" sz="2050" spc="-3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needed</a:t>
            </a:r>
            <a:endParaRPr sz="2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90"/>
              </a:spcBef>
              <a:buClr>
                <a:srgbClr val="929292"/>
              </a:buClr>
              <a:buFont typeface="Microsoft Sans Serif"/>
              <a:buChar char="‣"/>
            </a:pPr>
            <a:endParaRPr sz="2050">
              <a:latin typeface="Arial"/>
              <a:cs typeface="Arial"/>
            </a:endParaRPr>
          </a:p>
          <a:p>
            <a:pPr marL="304800" marR="74930" indent="-292100">
              <a:lnSpc>
                <a:spcPts val="2300"/>
              </a:lnSpc>
              <a:spcBef>
                <a:spcPts val="5"/>
              </a:spcBef>
              <a:buFont typeface="Microsoft Sans Serif"/>
              <a:buChar char="‣"/>
              <a:tabLst>
                <a:tab pos="304800" algn="l"/>
              </a:tabLst>
            </a:pPr>
            <a:r>
              <a:rPr dirty="0" sz="2050" spc="-10">
                <a:latin typeface="Arial"/>
                <a:cs typeface="Arial"/>
              </a:rPr>
              <a:t>styling</a:t>
            </a:r>
            <a:r>
              <a:rPr dirty="0" sz="2050" spc="-9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of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mixed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running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elements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and </a:t>
            </a:r>
            <a:r>
              <a:rPr dirty="0" sz="2050" spc="-10">
                <a:latin typeface="Arial"/>
                <a:cs typeface="Arial"/>
              </a:rPr>
              <a:t>generated</a:t>
            </a:r>
            <a:r>
              <a:rPr dirty="0" sz="2050" spc="-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content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is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major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pain</a:t>
            </a:r>
            <a:endParaRPr sz="20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204781" y="1637171"/>
            <a:ext cx="4177665" cy="4276725"/>
            <a:chOff x="6204781" y="1637171"/>
            <a:chExt cx="4177665" cy="42767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9707" y="1642205"/>
              <a:ext cx="4167407" cy="426639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209707" y="1642096"/>
              <a:ext cx="4167504" cy="4267200"/>
            </a:xfrm>
            <a:custGeom>
              <a:avLst/>
              <a:gdLst/>
              <a:ahLst/>
              <a:cxnLst/>
              <a:rect l="l" t="t" r="r" b="b"/>
              <a:pathLst>
                <a:path w="4167504" h="4267200">
                  <a:moveTo>
                    <a:pt x="0" y="0"/>
                  </a:moveTo>
                  <a:lnTo>
                    <a:pt x="0" y="4266607"/>
                  </a:lnTo>
                  <a:lnTo>
                    <a:pt x="4167322" y="4266607"/>
                  </a:lnTo>
                  <a:lnTo>
                    <a:pt x="4167322" y="0"/>
                  </a:lnTo>
                  <a:lnTo>
                    <a:pt x="0" y="0"/>
                  </a:lnTo>
                  <a:close/>
                </a:path>
              </a:pathLst>
            </a:custGeom>
            <a:ln w="9851">
              <a:solidFill>
                <a:srgbClr val="91919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03885">
              <a:lnSpc>
                <a:spcPct val="100000"/>
              </a:lnSpc>
              <a:spcBef>
                <a:spcPts val="95"/>
              </a:spcBef>
            </a:pPr>
            <a:r>
              <a:rPr dirty="0" sz="3650" spc="-160"/>
              <a:t>EXCLUSIONS</a:t>
            </a:r>
            <a:endParaRPr sz="365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7503" y="1599569"/>
            <a:ext cx="4530702" cy="432048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1452" y="1599569"/>
            <a:ext cx="4571565" cy="432048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159000" y="6152416"/>
            <a:ext cx="6434455" cy="1087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2450">
                <a:latin typeface="Arial"/>
                <a:cs typeface="Arial"/>
                <a:hlinkClick r:id="rId5"/>
              </a:rPr>
              <a:t>https://www.w3.org/TR/css3-exclusions</a:t>
            </a:r>
            <a:r>
              <a:rPr dirty="0" sz="2450" spc="17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(2015)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2450">
              <a:latin typeface="Arial"/>
              <a:cs typeface="Arial"/>
            </a:endParaRPr>
          </a:p>
          <a:p>
            <a:pPr algn="ctr" marR="1270">
              <a:lnSpc>
                <a:spcPct val="100000"/>
              </a:lnSpc>
            </a:pPr>
            <a:r>
              <a:rPr dirty="0" sz="1850" spc="-10">
                <a:solidFill>
                  <a:srgbClr val="5E5E5E"/>
                </a:solidFill>
                <a:latin typeface="Arial"/>
                <a:cs typeface="Arial"/>
              </a:rPr>
              <a:t>Source:</a:t>
            </a:r>
            <a:r>
              <a:rPr dirty="0" sz="1850" spc="-11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5E5E5E"/>
                </a:solidFill>
                <a:latin typeface="Arial"/>
                <a:cs typeface="Arial"/>
              </a:rPr>
              <a:t>Vivliostyle</a:t>
            </a:r>
            <a:endParaRPr sz="18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498799"/>
            <a:ext cx="457200" cy="457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03885">
              <a:lnSpc>
                <a:spcPct val="100000"/>
              </a:lnSpc>
              <a:spcBef>
                <a:spcPts val="95"/>
              </a:spcBef>
            </a:pPr>
            <a:r>
              <a:rPr dirty="0" sz="3650" spc="-190"/>
              <a:t>DEVELOPING</a:t>
            </a:r>
            <a:r>
              <a:rPr dirty="0" sz="3650" spc="-70"/>
              <a:t> </a:t>
            </a:r>
            <a:r>
              <a:rPr dirty="0" sz="3650" spc="-135"/>
              <a:t>WITH</a:t>
            </a:r>
            <a:r>
              <a:rPr dirty="0" sz="3650" spc="-60"/>
              <a:t> </a:t>
            </a:r>
            <a:r>
              <a:rPr dirty="0" sz="3650" spc="-120"/>
              <a:t>PRINTCSS</a:t>
            </a:r>
            <a:endParaRPr sz="3650"/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1117600" y="1586639"/>
            <a:ext cx="7486015" cy="54743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42265" indent="-329565"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  <a:tabLst>
                <a:tab pos="342265" algn="l"/>
              </a:tabLst>
            </a:pPr>
            <a:r>
              <a:rPr dirty="0" sz="2300">
                <a:latin typeface="Arial"/>
                <a:cs typeface="Arial"/>
              </a:rPr>
              <a:t>no</a:t>
            </a:r>
            <a:r>
              <a:rPr dirty="0" sz="2300" spc="-85">
                <a:latin typeface="Arial"/>
                <a:cs typeface="Arial"/>
              </a:rPr>
              <a:t> </a:t>
            </a:r>
            <a:r>
              <a:rPr dirty="0" sz="2300" spc="-50">
                <a:latin typeface="Arial"/>
                <a:cs typeface="Arial"/>
              </a:rPr>
              <a:t>real</a:t>
            </a:r>
            <a:r>
              <a:rPr dirty="0" sz="2300" spc="-8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development</a:t>
            </a:r>
            <a:r>
              <a:rPr dirty="0" sz="2300" spc="-85">
                <a:latin typeface="Arial"/>
                <a:cs typeface="Arial"/>
              </a:rPr>
              <a:t> </a:t>
            </a:r>
            <a:r>
              <a:rPr dirty="0" sz="2300" spc="-20">
                <a:latin typeface="Arial"/>
                <a:cs typeface="Arial"/>
              </a:rPr>
              <a:t>tools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Microsoft Sans Serif"/>
              <a:buChar char="‣"/>
            </a:pPr>
            <a:endParaRPr sz="230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42265" algn="l"/>
              </a:tabLst>
            </a:pPr>
            <a:r>
              <a:rPr dirty="0" sz="2300" spc="-25">
                <a:latin typeface="Arial"/>
                <a:cs typeface="Arial"/>
              </a:rPr>
              <a:t>rendering</a:t>
            </a:r>
            <a:r>
              <a:rPr dirty="0" sz="2300" spc="-7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process</a:t>
            </a:r>
            <a:r>
              <a:rPr dirty="0" sz="2300" spc="-7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is</a:t>
            </a:r>
            <a:r>
              <a:rPr dirty="0" sz="2300" spc="-7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</a:t>
            </a:r>
            <a:r>
              <a:rPr dirty="0" sz="2300" spc="-7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blackbox</a:t>
            </a:r>
            <a:r>
              <a:rPr dirty="0" sz="2300" spc="-7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process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  <a:buFont typeface="Microsoft Sans Serif"/>
              <a:buChar char="‣"/>
            </a:pPr>
            <a:endParaRPr sz="2300">
              <a:latin typeface="Arial"/>
              <a:cs typeface="Arial"/>
            </a:endParaRPr>
          </a:p>
          <a:p>
            <a:pPr lvl="1" marL="685165" indent="-3295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1304"/>
              <a:buFont typeface="Microsoft Sans Serif"/>
              <a:buChar char="‣"/>
              <a:tabLst>
                <a:tab pos="685165" algn="l"/>
              </a:tabLst>
            </a:pPr>
            <a:r>
              <a:rPr dirty="0" sz="2300">
                <a:latin typeface="Arial"/>
                <a:cs typeface="Arial"/>
              </a:rPr>
              <a:t>content</a:t>
            </a:r>
            <a:r>
              <a:rPr dirty="0" sz="2300" spc="-35">
                <a:latin typeface="Arial"/>
                <a:cs typeface="Arial"/>
              </a:rPr>
              <a:t> </a:t>
            </a:r>
            <a:r>
              <a:rPr dirty="0" sz="2300" spc="50">
                <a:latin typeface="Arial"/>
                <a:cs typeface="Arial"/>
              </a:rPr>
              <a:t>+</a:t>
            </a:r>
            <a:r>
              <a:rPr dirty="0" sz="2300" spc="-40">
                <a:latin typeface="Arial"/>
                <a:cs typeface="Arial"/>
              </a:rPr>
              <a:t> </a:t>
            </a:r>
            <a:r>
              <a:rPr dirty="0" sz="2300" spc="-20">
                <a:latin typeface="Arial"/>
                <a:cs typeface="Arial"/>
              </a:rPr>
              <a:t>styles</a:t>
            </a:r>
            <a:r>
              <a:rPr dirty="0" sz="2300" spc="-3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in,</a:t>
            </a:r>
            <a:r>
              <a:rPr dirty="0" sz="2300" spc="-35">
                <a:latin typeface="Arial"/>
                <a:cs typeface="Arial"/>
              </a:rPr>
              <a:t> </a:t>
            </a:r>
            <a:r>
              <a:rPr dirty="0" sz="2300" spc="-85">
                <a:latin typeface="Arial"/>
                <a:cs typeface="Arial"/>
              </a:rPr>
              <a:t>PDF</a:t>
            </a:r>
            <a:r>
              <a:rPr dirty="0" sz="2300" spc="-35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out</a:t>
            </a:r>
            <a:endParaRPr sz="2300">
              <a:latin typeface="Arial"/>
              <a:cs typeface="Arial"/>
            </a:endParaRPr>
          </a:p>
          <a:p>
            <a:pPr marL="685800">
              <a:lnSpc>
                <a:spcPct val="100000"/>
              </a:lnSpc>
              <a:spcBef>
                <a:spcPts val="40"/>
              </a:spcBef>
            </a:pPr>
            <a:r>
              <a:rPr dirty="0" sz="2300">
                <a:latin typeface="Arial"/>
                <a:cs typeface="Arial"/>
              </a:rPr>
              <a:t>but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what</a:t>
            </a:r>
            <a:r>
              <a:rPr dirty="0" sz="2300" spc="-5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is</a:t>
            </a:r>
            <a:r>
              <a:rPr dirty="0" sz="2300" spc="-50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happening</a:t>
            </a:r>
            <a:r>
              <a:rPr dirty="0" sz="2300" spc="-50">
                <a:latin typeface="Arial"/>
                <a:cs typeface="Arial"/>
              </a:rPr>
              <a:t> </a:t>
            </a:r>
            <a:r>
              <a:rPr dirty="0" sz="2300" spc="-20">
                <a:latin typeface="Arial"/>
                <a:cs typeface="Arial"/>
              </a:rPr>
              <a:t>inside</a:t>
            </a:r>
            <a:r>
              <a:rPr dirty="0" sz="2300" spc="-5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 spc="-20">
                <a:latin typeface="Arial"/>
                <a:cs typeface="Arial"/>
              </a:rPr>
              <a:t>why?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2300">
              <a:latin typeface="Arial"/>
              <a:cs typeface="Arial"/>
            </a:endParaRPr>
          </a:p>
          <a:p>
            <a:pPr lvl="1" marL="685165" indent="-329565">
              <a:lnSpc>
                <a:spcPct val="100000"/>
              </a:lnSpc>
              <a:buClr>
                <a:srgbClr val="929292"/>
              </a:buClr>
              <a:buSzPct val="91304"/>
              <a:buFont typeface="Microsoft Sans Serif"/>
              <a:buChar char="‣"/>
              <a:tabLst>
                <a:tab pos="685165" algn="l"/>
              </a:tabLst>
            </a:pPr>
            <a:r>
              <a:rPr dirty="0" sz="2300">
                <a:latin typeface="Arial"/>
                <a:cs typeface="Arial"/>
              </a:rPr>
              <a:t>few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tracing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options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for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mortal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 spc="-35">
                <a:latin typeface="Arial"/>
                <a:cs typeface="Arial"/>
              </a:rPr>
              <a:t>PrintCSS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developer</a:t>
            </a:r>
            <a:endParaRPr sz="23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95"/>
              </a:spcBef>
              <a:buFont typeface="Microsoft Sans Serif"/>
              <a:buChar char="‣"/>
            </a:pPr>
            <a:endParaRPr sz="2300">
              <a:latin typeface="Arial"/>
              <a:cs typeface="Arial"/>
            </a:endParaRPr>
          </a:p>
          <a:p>
            <a:pPr lvl="1" marL="685165" indent="-329565">
              <a:lnSpc>
                <a:spcPct val="100000"/>
              </a:lnSpc>
              <a:buClr>
                <a:srgbClr val="929292"/>
              </a:buClr>
              <a:buSzPct val="91304"/>
              <a:buFont typeface="Microsoft Sans Serif"/>
              <a:buChar char="‣"/>
              <a:tabLst>
                <a:tab pos="685165" algn="l"/>
              </a:tabLst>
            </a:pPr>
            <a:r>
              <a:rPr dirty="0" sz="2300" spc="-45">
                <a:latin typeface="Arial"/>
                <a:cs typeface="Arial"/>
              </a:rPr>
              <a:t>usually</a:t>
            </a:r>
            <a:r>
              <a:rPr dirty="0" sz="2300" spc="-9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</a:t>
            </a:r>
            <a:r>
              <a:rPr dirty="0" sz="2300" spc="-90">
                <a:latin typeface="Arial"/>
                <a:cs typeface="Arial"/>
              </a:rPr>
              <a:t> </a:t>
            </a:r>
            <a:r>
              <a:rPr dirty="0" sz="2300" spc="-40">
                <a:latin typeface="Arial"/>
                <a:cs typeface="Arial"/>
              </a:rPr>
              <a:t>lengthy,</a:t>
            </a:r>
            <a:r>
              <a:rPr dirty="0" sz="2300" spc="-85">
                <a:latin typeface="Arial"/>
                <a:cs typeface="Arial"/>
              </a:rPr>
              <a:t> </a:t>
            </a:r>
            <a:r>
              <a:rPr dirty="0" sz="2300" spc="-35">
                <a:latin typeface="Arial"/>
                <a:cs typeface="Arial"/>
              </a:rPr>
              <a:t>iterative</a:t>
            </a:r>
            <a:r>
              <a:rPr dirty="0" sz="2300" spc="-90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process</a:t>
            </a:r>
            <a:endParaRPr sz="23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95"/>
              </a:spcBef>
              <a:buFont typeface="Microsoft Sans Serif"/>
              <a:buChar char="‣"/>
            </a:pPr>
            <a:endParaRPr sz="230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00">
                <a:latin typeface="Arial"/>
                <a:cs typeface="Arial"/>
              </a:rPr>
              <a:t>no/little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support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for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introspecting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60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rendering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process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5"/>
              </a:spcBef>
              <a:buFont typeface="Microsoft Sans Serif"/>
              <a:buChar char="‣"/>
            </a:pPr>
            <a:endParaRPr sz="2300">
              <a:latin typeface="Arial"/>
              <a:cs typeface="Arial"/>
            </a:endParaRPr>
          </a:p>
          <a:p>
            <a:pPr marL="342900" marR="441325" indent="-330200">
              <a:lnSpc>
                <a:spcPct val="101400"/>
              </a:lnSpc>
              <a:buFont typeface="Microsoft Sans Serif"/>
              <a:buChar char="‣"/>
              <a:tabLst>
                <a:tab pos="342900" algn="l"/>
              </a:tabLst>
            </a:pPr>
            <a:r>
              <a:rPr dirty="0" sz="2300">
                <a:latin typeface="Arial"/>
                <a:cs typeface="Arial"/>
              </a:rPr>
              <a:t>no/little</a:t>
            </a:r>
            <a:r>
              <a:rPr dirty="0" sz="2300" spc="-4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support</a:t>
            </a:r>
            <a:r>
              <a:rPr dirty="0" sz="2300" spc="-4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for</a:t>
            </a:r>
            <a:r>
              <a:rPr dirty="0" sz="2300" spc="-40">
                <a:latin typeface="Arial"/>
                <a:cs typeface="Arial"/>
              </a:rPr>
              <a:t> </a:t>
            </a:r>
            <a:r>
              <a:rPr dirty="0" sz="2300" spc="-35">
                <a:latin typeface="Arial"/>
                <a:cs typeface="Arial"/>
              </a:rPr>
              <a:t>influencing</a:t>
            </a:r>
            <a:r>
              <a:rPr dirty="0" sz="2300" spc="-4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40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rendering</a:t>
            </a:r>
            <a:r>
              <a:rPr dirty="0" sz="2300" spc="-4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process </a:t>
            </a:r>
            <a:r>
              <a:rPr dirty="0" sz="2300">
                <a:latin typeface="Arial"/>
                <a:cs typeface="Arial"/>
              </a:rPr>
              <a:t>besides</a:t>
            </a:r>
            <a:r>
              <a:rPr dirty="0" sz="2300" spc="-155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CSS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5"/>
              <a:t>THE</a:t>
            </a:r>
            <a:r>
              <a:rPr dirty="0" spc="-130"/>
              <a:t> </a:t>
            </a:r>
            <a:r>
              <a:rPr dirty="0" spc="-150"/>
              <a:t>ECOSYSTEM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7117080" cy="4201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0">
                <a:latin typeface="Arial"/>
                <a:cs typeface="Arial"/>
              </a:rPr>
              <a:t>CSS</a:t>
            </a:r>
            <a:r>
              <a:rPr dirty="0" sz="2450" spc="-15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Paged</a:t>
            </a:r>
            <a:r>
              <a:rPr dirty="0" sz="2450" spc="-1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Media</a:t>
            </a:r>
            <a:r>
              <a:rPr dirty="0" sz="2450" spc="-1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tools: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few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commercial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tools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40">
                <a:latin typeface="Arial"/>
                <a:cs typeface="Arial"/>
              </a:rPr>
              <a:t>even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fewer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non-</a:t>
            </a:r>
            <a:r>
              <a:rPr dirty="0" sz="2450" spc="-10">
                <a:latin typeface="Arial"/>
                <a:cs typeface="Arial"/>
              </a:rPr>
              <a:t>commercial,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free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tools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5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10">
                <a:latin typeface="Arial"/>
                <a:cs typeface="Arial"/>
              </a:rPr>
              <a:t>limited</a:t>
            </a:r>
            <a:r>
              <a:rPr dirty="0" sz="2450" spc="-14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options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in-depth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evaluation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needed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advanced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projects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at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one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point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you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need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to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decide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pick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one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tool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0" y="3220105"/>
            <a:ext cx="3295015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160"/>
              <a:t>Questions?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59200" y="3220105"/>
            <a:ext cx="3166745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270"/>
              <a:t>Thank</a:t>
            </a:r>
            <a:r>
              <a:rPr dirty="0" sz="5400" spc="5"/>
              <a:t> </a:t>
            </a:r>
            <a:r>
              <a:rPr dirty="0" sz="5400" spc="-150"/>
              <a:t>you!</a:t>
            </a:r>
            <a:endParaRPr sz="5400"/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4038600">
              <a:lnSpc>
                <a:spcPct val="100000"/>
              </a:lnSpc>
              <a:spcBef>
                <a:spcPts val="75"/>
              </a:spcBef>
            </a:pPr>
            <a:fld id="{81D60167-4931-47E6-BA6A-407CBD079E47}" type="slidenum">
              <a:rPr dirty="0" spc="-25"/>
              <a:t>44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3771900" y="5717573"/>
            <a:ext cx="3152140" cy="8191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ctr" marL="609600" marR="607060">
              <a:lnSpc>
                <a:spcPct val="102899"/>
              </a:lnSpc>
              <a:spcBef>
                <a:spcPts val="45"/>
              </a:spcBef>
            </a:pPr>
            <a:r>
              <a:rPr dirty="0" sz="1700" spc="-25">
                <a:latin typeface="Lato"/>
                <a:cs typeface="Lato"/>
                <a:hlinkClick r:id="rId2"/>
              </a:rPr>
              <a:t>www.print-</a:t>
            </a:r>
            <a:r>
              <a:rPr dirty="0" sz="1700" spc="-10">
                <a:latin typeface="Lato"/>
                <a:cs typeface="Lato"/>
                <a:hlinkClick r:id="rId2"/>
              </a:rPr>
              <a:t>css.rocks</a:t>
            </a:r>
            <a:r>
              <a:rPr dirty="0" sz="1700" spc="-10">
                <a:latin typeface="Lato"/>
                <a:cs typeface="Lato"/>
              </a:rPr>
              <a:t> </a:t>
            </a:r>
            <a:r>
              <a:rPr dirty="0" sz="1700" spc="-10">
                <a:latin typeface="Lato"/>
                <a:cs typeface="Lato"/>
                <a:hlinkClick r:id="rId3"/>
              </a:rPr>
              <a:t>www.zopyx.com</a:t>
            </a:r>
            <a:endParaRPr sz="17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dirty="0" sz="1700">
                <a:latin typeface="Lato"/>
                <a:cs typeface="Lato"/>
              </a:rPr>
              <a:t>Andreas</a:t>
            </a:r>
            <a:r>
              <a:rPr dirty="0" sz="1700" spc="-80">
                <a:latin typeface="Lato"/>
                <a:cs typeface="Lato"/>
              </a:rPr>
              <a:t> </a:t>
            </a:r>
            <a:r>
              <a:rPr dirty="0" sz="1700">
                <a:latin typeface="Lato"/>
                <a:cs typeface="Lato"/>
              </a:rPr>
              <a:t>Jung</a:t>
            </a:r>
            <a:r>
              <a:rPr dirty="0" sz="1700" spc="-80">
                <a:latin typeface="Lato"/>
                <a:cs typeface="Lato"/>
              </a:rPr>
              <a:t> </a:t>
            </a:r>
            <a:r>
              <a:rPr dirty="0" sz="1700" spc="-10">
                <a:latin typeface="Lato"/>
                <a:cs typeface="Lato"/>
                <a:hlinkClick r:id="rId4"/>
              </a:rPr>
              <a:t>&lt;info@zopyx.com&gt;</a:t>
            </a:r>
            <a:endParaRPr sz="17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Andreas Jung</dc:creator>
  <dc:title>PrintCSSWorkshop - XML Prague 20200.key</dc:title>
  <dcterms:created xsi:type="dcterms:W3CDTF">2025-06-23T12:17:09Z</dcterms:created>
  <dcterms:modified xsi:type="dcterms:W3CDTF">2025-06-23T12:17:09Z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2020-02-12T00:00:00Z</vt:filetime>
  </property>
  <property fmtid="{D5CDD505-2E9C-101B-9397-08002B2CF9AE}" pid="3" name="Creator">
    <vt:lpwstr>Keynote</vt:lpwstr>
  </property>
  <property fmtid="{D5CDD505-2E9C-101B-9397-08002B2CF9AE}" pid="4" name="LastSaved">
    <vt:filetime>2025-06-23T00:00:00Z</vt:filetime>
  </property>
  <property fmtid="{D5CDD505-2E9C-101B-9397-08002B2CF9AE}" pid="5" name="Producer">
    <vt:lpwstr>macOS Version 10.15.3 (Build 19D76) Quartz PDFContext</vt:lpwstr>
  </property>
</Properties>
</file>