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328" r:id="rId3"/>
    <p:sldId id="329" r:id="rId4"/>
    <p:sldId id="330" r:id="rId5"/>
    <p:sldId id="324" r:id="rId6"/>
    <p:sldId id="333" r:id="rId7"/>
    <p:sldId id="323" r:id="rId8"/>
    <p:sldId id="334" r:id="rId9"/>
    <p:sldId id="291" r:id="rId10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8" d="100"/>
          <a:sy n="108" d="100"/>
        </p:scale>
        <p:origin x="-151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07767" y="5925949"/>
            <a:ext cx="1944318" cy="860802"/>
          </a:xfrm>
          <a:prstGeom prst="rect">
            <a:avLst/>
          </a:prstGeom>
        </p:spPr>
      </p:pic>
      <p:sp>
        <p:nvSpPr>
          <p:cNvPr id="13" name="Rechteckige Legende 12"/>
          <p:cNvSpPr/>
          <p:nvPr userDrawn="1"/>
        </p:nvSpPr>
        <p:spPr>
          <a:xfrm>
            <a:off x="2590799" y="2805148"/>
            <a:ext cx="5939368" cy="1650812"/>
          </a:xfrm>
          <a:prstGeom prst="wedgeRectCallout">
            <a:avLst>
              <a:gd name="adj1" fmla="val -33429"/>
              <a:gd name="adj2" fmla="val 100397"/>
            </a:avLst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280800" rIns="180000" bIns="280800" rtlCol="0" anchor="ctr"/>
          <a:lstStyle/>
          <a:p>
            <a:pPr algn="l"/>
            <a:r>
              <a:rPr lang="de-DE" sz="3200" dirty="0" err="1" smtClean="0"/>
              <a:t>Produce</a:t>
            </a:r>
            <a:r>
              <a:rPr lang="de-DE" sz="3200" dirty="0" smtClean="0"/>
              <a:t> &amp; </a:t>
            </a:r>
            <a:r>
              <a:rPr lang="de-DE" sz="3200" dirty="0" err="1" smtClean="0"/>
              <a:t>Publish</a:t>
            </a:r>
            <a:r>
              <a:rPr lang="de-DE" sz="3200" dirty="0" smtClean="0"/>
              <a:t/>
            </a:r>
            <a:br>
              <a:rPr lang="de-DE" sz="3200" dirty="0" smtClean="0"/>
            </a:br>
            <a:r>
              <a:rPr lang="de-DE" sz="2400" dirty="0" smtClean="0"/>
              <a:t>Single-Source Multi-Channel </a:t>
            </a:r>
            <a:br>
              <a:rPr lang="de-DE" sz="2400" dirty="0" smtClean="0"/>
            </a:br>
            <a:r>
              <a:rPr lang="de-DE" sz="2400" dirty="0" smtClean="0"/>
              <a:t>Publishing</a:t>
            </a:r>
            <a:r>
              <a:rPr lang="de-DE" sz="2400" baseline="0" dirty="0" smtClean="0"/>
              <a:t> mit </a:t>
            </a:r>
            <a:r>
              <a:rPr lang="de-DE" sz="2400" baseline="0" dirty="0" err="1" smtClean="0"/>
              <a:t>Plone</a:t>
            </a:r>
            <a:endParaRPr lang="de-DE" sz="2400" baseline="0" dirty="0" smtClean="0"/>
          </a:p>
          <a:p>
            <a:pPr algn="r"/>
            <a:r>
              <a:rPr lang="de-DE" baseline="0" dirty="0" smtClean="0"/>
              <a:t>von Andreas Jung</a:t>
            </a:r>
            <a:endParaRPr lang="de-DE" dirty="0"/>
          </a:p>
        </p:txBody>
      </p:sp>
      <p:sp>
        <p:nvSpPr>
          <p:cNvPr id="17" name="Rechteckige Legende 16"/>
          <p:cNvSpPr/>
          <p:nvPr userDrawn="1"/>
        </p:nvSpPr>
        <p:spPr>
          <a:xfrm>
            <a:off x="577849" y="385233"/>
            <a:ext cx="5274733" cy="1492249"/>
          </a:xfrm>
          <a:prstGeom prst="wedgeRectCallout">
            <a:avLst>
              <a:gd name="adj1" fmla="val 33396"/>
              <a:gd name="adj2" fmla="val 95432"/>
            </a:avLst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93600" rIns="180000" bIns="93600" rtlCol="0" anchor="ctr"/>
          <a:lstStyle/>
          <a:p>
            <a:pPr algn="l"/>
            <a:r>
              <a:rPr lang="de-DE" sz="2400" dirty="0" smtClean="0"/>
              <a:t>Die Autorenumgebung für</a:t>
            </a:r>
            <a:r>
              <a:rPr lang="de-DE" sz="2400" baseline="0" dirty="0" smtClean="0"/>
              <a:t> hochwertige PDF-Dokumente, </a:t>
            </a:r>
            <a:r>
              <a:rPr lang="de-DE" sz="2400" baseline="0" dirty="0" err="1" smtClean="0"/>
              <a:t>e-Books</a:t>
            </a:r>
            <a:r>
              <a:rPr lang="de-DE" sz="2400" baseline="0" dirty="0" smtClean="0"/>
              <a:t> und Office-Formate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815793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07767" y="5925949"/>
            <a:ext cx="1944318" cy="860802"/>
          </a:xfrm>
          <a:prstGeom prst="rect">
            <a:avLst/>
          </a:prstGeom>
        </p:spPr>
      </p:pic>
      <p:sp>
        <p:nvSpPr>
          <p:cNvPr id="13" name="Rechteckige Legende 12"/>
          <p:cNvSpPr/>
          <p:nvPr userDrawn="1"/>
        </p:nvSpPr>
        <p:spPr>
          <a:xfrm>
            <a:off x="4985794" y="2591192"/>
            <a:ext cx="4003689" cy="2090911"/>
          </a:xfrm>
          <a:prstGeom prst="wedgeRectCallout">
            <a:avLst>
              <a:gd name="adj1" fmla="val -33429"/>
              <a:gd name="adj2" fmla="val 85532"/>
            </a:avLst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280800" rIns="180000" bIns="280800" rtlCol="0" anchor="ctr"/>
          <a:lstStyle/>
          <a:p>
            <a:pPr algn="l"/>
            <a:r>
              <a:rPr lang="de-DE" sz="3200" dirty="0" err="1" smtClean="0"/>
              <a:t>Produce</a:t>
            </a:r>
            <a:r>
              <a:rPr lang="de-DE" sz="3200" dirty="0" smtClean="0"/>
              <a:t> &amp; </a:t>
            </a:r>
            <a:r>
              <a:rPr lang="de-DE" sz="3200" dirty="0" err="1" smtClean="0"/>
              <a:t>Publish</a:t>
            </a:r>
            <a:r>
              <a:rPr lang="de-DE" sz="3200" dirty="0" smtClean="0"/>
              <a:t/>
            </a:r>
            <a:br>
              <a:rPr lang="de-DE" sz="3200" dirty="0" smtClean="0"/>
            </a:br>
            <a:r>
              <a:rPr lang="de-DE" sz="3200" dirty="0" err="1" smtClean="0"/>
              <a:t>Cloud</a:t>
            </a:r>
            <a:r>
              <a:rPr lang="de-DE" sz="3200" baseline="0" dirty="0" smtClean="0"/>
              <a:t> Edition</a:t>
            </a:r>
            <a:endParaRPr lang="de-DE" sz="1600" dirty="0" smtClean="0"/>
          </a:p>
          <a:p>
            <a:pPr algn="r"/>
            <a:r>
              <a:rPr lang="de-DE" baseline="0" dirty="0" smtClean="0"/>
              <a:t>von Andreas Jung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6139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624"/>
            <a:ext cx="8229600" cy="1143000"/>
          </a:xfrm>
        </p:spPr>
        <p:txBody>
          <a:bodyPr>
            <a:normAutofit/>
          </a:bodyPr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6"/>
            <a:ext cx="8229600" cy="452596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3821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 und Inhalt">
    <p:bg>
      <p:bgPr>
        <a:solidFill>
          <a:schemeClr val="bg1">
            <a:alpha val="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624"/>
            <a:ext cx="8229600" cy="1143000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0090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124200" y="6363728"/>
            <a:ext cx="28956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>
                <a:solidFill>
                  <a:schemeClr val="bg1">
                    <a:lumMod val="50000"/>
                  </a:schemeClr>
                </a:solidFill>
              </a:rPr>
              <a:t>Andreas Jung – </a:t>
            </a:r>
            <a:r>
              <a:rPr lang="de-DE" sz="1200" dirty="0" err="1" smtClean="0">
                <a:solidFill>
                  <a:schemeClr val="bg1">
                    <a:lumMod val="50000"/>
                  </a:schemeClr>
                </a:solidFill>
              </a:rPr>
              <a:t>www.zopyx.de</a:t>
            </a:r>
            <a:endParaRPr lang="de-DE" sz="12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Bild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07767" y="5925949"/>
            <a:ext cx="1944318" cy="860802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457199" y="6363728"/>
            <a:ext cx="290128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Plone-Hochschultagung</a:t>
            </a:r>
            <a:r>
              <a:rPr lang="de-DE" sz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2013, Freiburg</a:t>
            </a:r>
            <a:endParaRPr lang="de-DE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467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1921065"/>
            <a:ext cx="7772400" cy="1362075"/>
          </a:xfrm>
        </p:spPr>
        <p:txBody>
          <a:bodyPr anchor="ctr">
            <a:noAutofit/>
          </a:bodyPr>
          <a:lstStyle>
            <a:lvl1pPr algn="ctr">
              <a:defRPr sz="5400" b="1" cap="none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1738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42755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34674-7400-0A41-889B-E450B42869FF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552094"/>
          </a:xfrm>
          <a:prstGeom prst="rect">
            <a:avLst/>
          </a:prstGeom>
        </p:spPr>
      </p:pic>
      <p:pic>
        <p:nvPicPr>
          <p:cNvPr id="8" name="Bild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7767" y="5925949"/>
            <a:ext cx="1944318" cy="860802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3124200" y="6363728"/>
            <a:ext cx="28956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>
                <a:solidFill>
                  <a:schemeClr val="bg1">
                    <a:lumMod val="50000"/>
                  </a:schemeClr>
                </a:solidFill>
              </a:rPr>
              <a:t>Andreas Jung – </a:t>
            </a:r>
            <a:r>
              <a:rPr lang="de-DE" sz="1200" dirty="0" err="1" smtClean="0">
                <a:solidFill>
                  <a:schemeClr val="bg1">
                    <a:lumMod val="50000"/>
                  </a:schemeClr>
                </a:solidFill>
              </a:rPr>
              <a:t>www.zopyx.de</a:t>
            </a:r>
            <a:endParaRPr lang="de-DE" sz="12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57200" y="6363728"/>
            <a:ext cx="26670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Plone-Hochschultagung</a:t>
            </a:r>
            <a:r>
              <a:rPr lang="de-DE" sz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2013, Freiburg</a:t>
            </a:r>
            <a:endParaRPr lang="de-DE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90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5" r:id="rId4"/>
    <p:sldLayoutId id="2147483651" r:id="rId5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Fotolia_24723352_M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5" t="42009" r="14336"/>
          <a:stretch/>
        </p:blipFill>
        <p:spPr>
          <a:xfrm>
            <a:off x="-1" y="-1"/>
            <a:ext cx="4689629" cy="5539089"/>
          </a:xfrm>
          <a:prstGeom prst="rect">
            <a:avLst/>
          </a:prstGeom>
        </p:spPr>
      </p:pic>
      <p:pic>
        <p:nvPicPr>
          <p:cNvPr id="4" name="Bild 3" descr="docs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64" y="270199"/>
            <a:ext cx="2355029" cy="145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Was ist </a:t>
            </a:r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39056"/>
            <a:ext cx="8229600" cy="4206951"/>
          </a:xfrm>
        </p:spPr>
        <p:txBody>
          <a:bodyPr>
            <a:normAutofit lnSpcReduction="10000"/>
          </a:bodyPr>
          <a:lstStyle/>
          <a:p>
            <a:r>
              <a:rPr lang="de-DE" dirty="0"/>
              <a:t>Plattform </a:t>
            </a:r>
            <a:r>
              <a:rPr lang="de-DE" dirty="0" err="1"/>
              <a:t>für</a:t>
            </a:r>
            <a:r>
              <a:rPr lang="de-DE" dirty="0"/>
              <a:t> Web-</a:t>
            </a:r>
            <a:r>
              <a:rPr lang="de-DE" dirty="0" err="1"/>
              <a:t>to</a:t>
            </a:r>
            <a:r>
              <a:rPr lang="de-DE" dirty="0"/>
              <a:t>-Print und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automatischen </a:t>
            </a:r>
            <a:r>
              <a:rPr lang="de-DE" dirty="0"/>
              <a:t>Satz </a:t>
            </a:r>
          </a:p>
          <a:p>
            <a:r>
              <a:rPr lang="de-DE" dirty="0"/>
              <a:t>hoch-qualitatives </a:t>
            </a:r>
            <a:r>
              <a:rPr lang="de-DE" dirty="0" smtClean="0"/>
              <a:t>PDF, EPUB, Word, </a:t>
            </a:r>
            <a:br>
              <a:rPr lang="de-DE" dirty="0" smtClean="0"/>
            </a:br>
            <a:r>
              <a:rPr lang="de-DE" dirty="0" smtClean="0"/>
              <a:t>Open-Office, RTF </a:t>
            </a:r>
          </a:p>
          <a:p>
            <a:r>
              <a:rPr lang="de-DE" dirty="0" smtClean="0"/>
              <a:t>Eingabeformate</a:t>
            </a:r>
            <a:r>
              <a:rPr lang="de-DE" dirty="0"/>
              <a:t>: HTML oder XML </a:t>
            </a:r>
          </a:p>
          <a:p>
            <a:r>
              <a:rPr lang="de-DE" dirty="0"/>
              <a:t>Styling: CSS </a:t>
            </a:r>
          </a:p>
          <a:p>
            <a:r>
              <a:rPr lang="de-DE" dirty="0"/>
              <a:t>offene Architektur </a:t>
            </a:r>
          </a:p>
          <a:p>
            <a:r>
              <a:rPr lang="de-DE" dirty="0" err="1"/>
              <a:t>plattform-unabhängig</a:t>
            </a:r>
            <a:r>
              <a:rPr lang="de-DE" dirty="0"/>
              <a:t>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664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hteck 53"/>
          <p:cNvSpPr/>
          <p:nvPr/>
        </p:nvSpPr>
        <p:spPr>
          <a:xfrm>
            <a:off x="7734626" y="1152097"/>
            <a:ext cx="1317846" cy="302065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Rechteck 52"/>
          <p:cNvSpPr/>
          <p:nvPr/>
        </p:nvSpPr>
        <p:spPr>
          <a:xfrm>
            <a:off x="5583072" y="1152095"/>
            <a:ext cx="1098310" cy="419128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Rechteck 48"/>
          <p:cNvSpPr/>
          <p:nvPr/>
        </p:nvSpPr>
        <p:spPr>
          <a:xfrm>
            <a:off x="2601722" y="1152095"/>
            <a:ext cx="1951684" cy="37336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b" anchorCtr="1"/>
          <a:lstStyle/>
          <a:p>
            <a:pPr algn="ctr"/>
            <a:r>
              <a:rPr lang="de-DE" dirty="0" err="1" smtClean="0">
                <a:solidFill>
                  <a:schemeClr val="tx1"/>
                </a:solidFill>
              </a:rPr>
              <a:t>Produce</a:t>
            </a:r>
            <a:r>
              <a:rPr lang="de-DE" dirty="0" smtClean="0">
                <a:solidFill>
                  <a:schemeClr val="tx1"/>
                </a:solidFill>
              </a:rPr>
              <a:t> &amp; </a:t>
            </a:r>
            <a:r>
              <a:rPr lang="de-DE" dirty="0" err="1" smtClean="0">
                <a:solidFill>
                  <a:schemeClr val="tx1"/>
                </a:solidFill>
              </a:rPr>
              <a:t>Publish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91524" y="1152097"/>
            <a:ext cx="1159186" cy="270065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547" y="1624"/>
            <a:ext cx="8721011" cy="1143000"/>
          </a:xfrm>
        </p:spPr>
        <p:txBody>
          <a:bodyPr>
            <a:normAutofit/>
          </a:bodyPr>
          <a:lstStyle/>
          <a:p>
            <a:r>
              <a:rPr lang="de-DE" sz="4000" dirty="0" smtClean="0"/>
              <a:t>Single-Source Multi-Channel Publishing</a:t>
            </a:r>
            <a:endParaRPr lang="de-DE" sz="4000" dirty="0"/>
          </a:p>
        </p:txBody>
      </p:sp>
      <p:sp>
        <p:nvSpPr>
          <p:cNvPr id="21" name="Rechteck 20"/>
          <p:cNvSpPr/>
          <p:nvPr/>
        </p:nvSpPr>
        <p:spPr>
          <a:xfrm>
            <a:off x="2736943" y="1355604"/>
            <a:ext cx="1692551" cy="4833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Vorlagen</a:t>
            </a:r>
            <a:endParaRPr lang="de-DE" dirty="0"/>
          </a:p>
        </p:txBody>
      </p:sp>
      <p:sp>
        <p:nvSpPr>
          <p:cNvPr id="23" name="Rechteck 22"/>
          <p:cNvSpPr/>
          <p:nvPr/>
        </p:nvSpPr>
        <p:spPr>
          <a:xfrm>
            <a:off x="2736943" y="1951885"/>
            <a:ext cx="1692551" cy="4833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Stilvorlagen</a:t>
            </a:r>
          </a:p>
        </p:txBody>
      </p:sp>
      <p:sp>
        <p:nvSpPr>
          <p:cNvPr id="24" name="Rechteck 23"/>
          <p:cNvSpPr/>
          <p:nvPr/>
        </p:nvSpPr>
        <p:spPr>
          <a:xfrm>
            <a:off x="2736943" y="2548166"/>
            <a:ext cx="1692551" cy="4833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Logos etc.</a:t>
            </a:r>
          </a:p>
        </p:txBody>
      </p:sp>
      <p:sp>
        <p:nvSpPr>
          <p:cNvPr id="25" name="Rechteck 24"/>
          <p:cNvSpPr/>
          <p:nvPr/>
        </p:nvSpPr>
        <p:spPr>
          <a:xfrm>
            <a:off x="2736943" y="3144447"/>
            <a:ext cx="1692551" cy="4833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Trenntabellen</a:t>
            </a:r>
          </a:p>
        </p:txBody>
      </p:sp>
      <p:sp>
        <p:nvSpPr>
          <p:cNvPr id="26" name="Rechteck 25"/>
          <p:cNvSpPr/>
          <p:nvPr/>
        </p:nvSpPr>
        <p:spPr>
          <a:xfrm>
            <a:off x="2736943" y="3740727"/>
            <a:ext cx="1692551" cy="48337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Zeichensätze</a:t>
            </a:r>
          </a:p>
        </p:txBody>
      </p:sp>
      <p:sp>
        <p:nvSpPr>
          <p:cNvPr id="30" name="Pfeil nach links 29"/>
          <p:cNvSpPr/>
          <p:nvPr/>
        </p:nvSpPr>
        <p:spPr>
          <a:xfrm flipH="1">
            <a:off x="4674187" y="2352116"/>
            <a:ext cx="799429" cy="822960"/>
          </a:xfrm>
          <a:prstGeom prst="lef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32" name="Pfeil nach unten 31"/>
          <p:cNvSpPr/>
          <p:nvPr/>
        </p:nvSpPr>
        <p:spPr>
          <a:xfrm rot="16200000">
            <a:off x="1577529" y="2309597"/>
            <a:ext cx="822960" cy="1015001"/>
          </a:xfrm>
          <a:prstGeom prst="down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5720145" y="1327919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PDF</a:t>
            </a:r>
            <a:endParaRPr lang="de-DE" dirty="0"/>
          </a:p>
        </p:txBody>
      </p:sp>
      <p:sp>
        <p:nvSpPr>
          <p:cNvPr id="28" name="Rechteck 27"/>
          <p:cNvSpPr/>
          <p:nvPr/>
        </p:nvSpPr>
        <p:spPr>
          <a:xfrm>
            <a:off x="5720145" y="3603787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RTF</a:t>
            </a:r>
            <a:endParaRPr lang="de-DE" dirty="0"/>
          </a:p>
        </p:txBody>
      </p:sp>
      <p:sp>
        <p:nvSpPr>
          <p:cNvPr id="31" name="Rechteck 30"/>
          <p:cNvSpPr/>
          <p:nvPr/>
        </p:nvSpPr>
        <p:spPr>
          <a:xfrm>
            <a:off x="5720145" y="1896886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Word</a:t>
            </a:r>
            <a:endParaRPr lang="de-DE" dirty="0"/>
          </a:p>
        </p:txBody>
      </p:sp>
      <p:sp>
        <p:nvSpPr>
          <p:cNvPr id="34" name="Rechteck 33"/>
          <p:cNvSpPr/>
          <p:nvPr/>
        </p:nvSpPr>
        <p:spPr>
          <a:xfrm>
            <a:off x="5720145" y="3034820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EPUB</a:t>
            </a:r>
            <a:endParaRPr lang="de-DE" dirty="0"/>
          </a:p>
        </p:txBody>
      </p:sp>
      <p:sp>
        <p:nvSpPr>
          <p:cNvPr id="35" name="Rechteck 34"/>
          <p:cNvSpPr/>
          <p:nvPr/>
        </p:nvSpPr>
        <p:spPr>
          <a:xfrm>
            <a:off x="5720145" y="2465853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ODT</a:t>
            </a:r>
            <a:endParaRPr lang="de-DE" dirty="0"/>
          </a:p>
        </p:txBody>
      </p:sp>
      <p:sp>
        <p:nvSpPr>
          <p:cNvPr id="36" name="Rechteck 35"/>
          <p:cNvSpPr/>
          <p:nvPr/>
        </p:nvSpPr>
        <p:spPr>
          <a:xfrm>
            <a:off x="194547" y="1967887"/>
            <a:ext cx="972354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HTML</a:t>
            </a:r>
            <a:endParaRPr lang="de-DE" dirty="0"/>
          </a:p>
        </p:txBody>
      </p:sp>
      <p:sp>
        <p:nvSpPr>
          <p:cNvPr id="41" name="Rechteck 40"/>
          <p:cNvSpPr/>
          <p:nvPr/>
        </p:nvSpPr>
        <p:spPr>
          <a:xfrm>
            <a:off x="194547" y="3212002"/>
            <a:ext cx="972354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Grafiken</a:t>
            </a:r>
          </a:p>
        </p:txBody>
      </p:sp>
      <p:sp>
        <p:nvSpPr>
          <p:cNvPr id="42" name="Rechteck 41"/>
          <p:cNvSpPr/>
          <p:nvPr/>
        </p:nvSpPr>
        <p:spPr>
          <a:xfrm>
            <a:off x="194546" y="2589944"/>
            <a:ext cx="972355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XML</a:t>
            </a:r>
            <a:endParaRPr lang="de-DE" dirty="0"/>
          </a:p>
        </p:txBody>
      </p:sp>
      <p:sp>
        <p:nvSpPr>
          <p:cNvPr id="43" name="Rechteck 42"/>
          <p:cNvSpPr/>
          <p:nvPr/>
        </p:nvSpPr>
        <p:spPr>
          <a:xfrm>
            <a:off x="7876708" y="1355604"/>
            <a:ext cx="1038851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Web</a:t>
            </a:r>
            <a:endParaRPr lang="de-DE" dirty="0"/>
          </a:p>
        </p:txBody>
      </p:sp>
      <p:sp>
        <p:nvSpPr>
          <p:cNvPr id="44" name="Rechteck 43"/>
          <p:cNvSpPr/>
          <p:nvPr/>
        </p:nvSpPr>
        <p:spPr>
          <a:xfrm>
            <a:off x="7876708" y="1917650"/>
            <a:ext cx="1038851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EMail</a:t>
            </a:r>
            <a:endParaRPr lang="de-DE" dirty="0"/>
          </a:p>
        </p:txBody>
      </p:sp>
      <p:sp>
        <p:nvSpPr>
          <p:cNvPr id="45" name="Rechteck 44"/>
          <p:cNvSpPr/>
          <p:nvPr/>
        </p:nvSpPr>
        <p:spPr>
          <a:xfrm>
            <a:off x="7876708" y="2479696"/>
            <a:ext cx="1038851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Export</a:t>
            </a:r>
            <a:endParaRPr lang="de-DE" dirty="0"/>
          </a:p>
        </p:txBody>
      </p:sp>
      <p:sp>
        <p:nvSpPr>
          <p:cNvPr id="46" name="Rechteck 45"/>
          <p:cNvSpPr/>
          <p:nvPr/>
        </p:nvSpPr>
        <p:spPr>
          <a:xfrm>
            <a:off x="7876708" y="3041742"/>
            <a:ext cx="1038851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err="1" smtClean="0"/>
              <a:t>Dropbox</a:t>
            </a:r>
            <a:endParaRPr lang="de-DE" dirty="0"/>
          </a:p>
        </p:txBody>
      </p:sp>
      <p:sp>
        <p:nvSpPr>
          <p:cNvPr id="47" name="Pfeil nach links 46"/>
          <p:cNvSpPr/>
          <p:nvPr/>
        </p:nvSpPr>
        <p:spPr>
          <a:xfrm flipH="1">
            <a:off x="6855110" y="2402603"/>
            <a:ext cx="799429" cy="822960"/>
          </a:xfrm>
          <a:prstGeom prst="lef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48" name="Rechteck 47"/>
          <p:cNvSpPr/>
          <p:nvPr/>
        </p:nvSpPr>
        <p:spPr>
          <a:xfrm>
            <a:off x="7876708" y="3603787"/>
            <a:ext cx="1038851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Print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250710" y="3214789"/>
            <a:ext cx="135101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rgbClr val="FFFFFF"/>
                </a:solidFill>
              </a:rPr>
              <a:t>Importieren</a:t>
            </a:r>
            <a:r>
              <a:rPr lang="de-DE" sz="1600" dirty="0" smtClean="0">
                <a:solidFill>
                  <a:srgbClr val="FFFFFF"/>
                </a:solidFill>
              </a:rPr>
              <a:t>/Bearbeiten</a:t>
            </a:r>
            <a:endParaRPr lang="de-DE" sz="1600" dirty="0">
              <a:solidFill>
                <a:srgbClr val="FFFFFF"/>
              </a:solidFill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4345636" y="3311418"/>
            <a:ext cx="1453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rgbClr val="FFFFFF"/>
                </a:solidFill>
              </a:rPr>
              <a:t>Konvertieren</a:t>
            </a:r>
            <a:endParaRPr lang="de-DE" sz="1600" dirty="0">
              <a:solidFill>
                <a:srgbClr val="FFFFFF"/>
              </a:solidFill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6531664" y="3332790"/>
            <a:ext cx="13011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>
                <a:solidFill>
                  <a:srgbClr val="FFFFFF"/>
                </a:solidFill>
              </a:rPr>
              <a:t>Publizieren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52" name="Rechteck 51"/>
          <p:cNvSpPr/>
          <p:nvPr/>
        </p:nvSpPr>
        <p:spPr>
          <a:xfrm>
            <a:off x="5720145" y="4172754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HTML</a:t>
            </a:r>
            <a:endParaRPr lang="de-DE" dirty="0"/>
          </a:p>
        </p:txBody>
      </p:sp>
      <p:sp>
        <p:nvSpPr>
          <p:cNvPr id="29" name="Rechteck 28"/>
          <p:cNvSpPr/>
          <p:nvPr/>
        </p:nvSpPr>
        <p:spPr>
          <a:xfrm>
            <a:off x="5720145" y="4741723"/>
            <a:ext cx="822960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S5</a:t>
            </a:r>
            <a:endParaRPr lang="de-DE" dirty="0"/>
          </a:p>
        </p:txBody>
      </p:sp>
      <p:sp>
        <p:nvSpPr>
          <p:cNvPr id="37" name="Rechteck 36"/>
          <p:cNvSpPr/>
          <p:nvPr/>
        </p:nvSpPr>
        <p:spPr>
          <a:xfrm>
            <a:off x="194546" y="1345830"/>
            <a:ext cx="972354" cy="42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dirty="0" smtClean="0"/>
              <a:t>Word</a:t>
            </a:r>
          </a:p>
        </p:txBody>
      </p:sp>
      <p:sp>
        <p:nvSpPr>
          <p:cNvPr id="38" name="Abgerundetes Rechteck 37"/>
          <p:cNvSpPr/>
          <p:nvPr/>
        </p:nvSpPr>
        <p:spPr>
          <a:xfrm>
            <a:off x="1401423" y="1330474"/>
            <a:ext cx="1015002" cy="460845"/>
          </a:xfrm>
          <a:prstGeom prst="roundRect">
            <a:avLst/>
          </a:prstGeom>
          <a:ln>
            <a:solidFill>
              <a:srgbClr val="4F81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de-DE" sz="1600" dirty="0" smtClean="0"/>
              <a:t>Web</a:t>
            </a:r>
            <a:br>
              <a:rPr lang="de-DE" sz="1600" dirty="0" smtClean="0"/>
            </a:br>
            <a:r>
              <a:rPr lang="de-DE" sz="1600" dirty="0" err="1" smtClean="0"/>
              <a:t>service</a:t>
            </a:r>
            <a:endParaRPr lang="de-DE" sz="1600" dirty="0" smtClean="0"/>
          </a:p>
        </p:txBody>
      </p:sp>
      <p:cxnSp>
        <p:nvCxnSpPr>
          <p:cNvPr id="5" name="Gerade Verbindung mit Pfeil 4"/>
          <p:cNvCxnSpPr>
            <a:stCxn id="37" idx="3"/>
            <a:endCxn id="38" idx="1"/>
          </p:cNvCxnSpPr>
          <p:nvPr/>
        </p:nvCxnSpPr>
        <p:spPr>
          <a:xfrm>
            <a:off x="1166900" y="1558656"/>
            <a:ext cx="234523" cy="224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>
            <a:stCxn id="38" idx="3"/>
          </p:cNvCxnSpPr>
          <p:nvPr/>
        </p:nvCxnSpPr>
        <p:spPr>
          <a:xfrm>
            <a:off x="2416425" y="1560897"/>
            <a:ext cx="32051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897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Features und Anwendungsfälle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7632"/>
              </p:ext>
            </p:extLst>
          </p:nvPr>
        </p:nvGraphicFramePr>
        <p:xfrm>
          <a:off x="457199" y="1287357"/>
          <a:ext cx="8229600" cy="4070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44592">
                <a:tc>
                  <a:txBody>
                    <a:bodyPr/>
                    <a:lstStyle/>
                    <a:p>
                      <a:pPr marL="0" indent="0" algn="ctr">
                        <a:buFont typeface="Arial"/>
                        <a:buNone/>
                      </a:pPr>
                      <a:r>
                        <a:rPr lang="de-DE" dirty="0" smtClean="0"/>
                        <a:t>Web-</a:t>
                      </a:r>
                      <a:r>
                        <a:rPr lang="de-DE" dirty="0" err="1" smtClean="0"/>
                        <a:t>to</a:t>
                      </a:r>
                      <a:r>
                        <a:rPr lang="de-DE" dirty="0" smtClean="0"/>
                        <a:t>-Print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/>
                        <a:buNone/>
                      </a:pPr>
                      <a:r>
                        <a:rPr lang="de-DE" dirty="0" smtClean="0"/>
                        <a:t>Automatischer Satz</a:t>
                      </a:r>
                      <a:endParaRPr lang="de-DE" dirty="0"/>
                    </a:p>
                  </a:txBody>
                  <a:tcPr/>
                </a:tc>
              </a:tr>
              <a:tr h="3704367"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dirty="0" smtClean="0"/>
                        <a:t>Layout-orientierte Dokumente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dirty="0" smtClean="0"/>
                        <a:t>Zusammenführung</a:t>
                      </a:r>
                      <a:r>
                        <a:rPr lang="de-DE" sz="1600" baseline="0" dirty="0" smtClean="0"/>
                        <a:t> von Daten und Templates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Alternative zu teuren Web-</a:t>
                      </a:r>
                      <a:r>
                        <a:rPr lang="de-DE" sz="1600" baseline="0" dirty="0" err="1" smtClean="0"/>
                        <a:t>to</a:t>
                      </a:r>
                      <a:r>
                        <a:rPr lang="de-DE" sz="1600" baseline="0" dirty="0" smtClean="0"/>
                        <a:t>-Print Lösungen für einfache bis mittelkomplexen Layouts</a:t>
                      </a:r>
                      <a:endParaRPr lang="de-DE" sz="160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dirty="0" smtClean="0"/>
                        <a:t>vergleichbar mit </a:t>
                      </a:r>
                      <a:r>
                        <a:rPr lang="de-DE" sz="1600" dirty="0" err="1" smtClean="0"/>
                        <a:t>TeX</a:t>
                      </a:r>
                      <a:endParaRPr lang="de-DE" sz="160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dirty="0" err="1" smtClean="0"/>
                        <a:t>Fussnoten</a:t>
                      </a:r>
                      <a:r>
                        <a:rPr lang="de-DE" sz="1600" dirty="0" smtClean="0"/>
                        <a:t>,</a:t>
                      </a:r>
                      <a:r>
                        <a:rPr lang="de-DE" sz="1600" baseline="0" dirty="0" smtClean="0"/>
                        <a:t> Randziffern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Mehrsprachigkeit/Unicode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Spaltensatz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Trenntabellen (mehrsprachig)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LTR/RTL Unterstützung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Tabellen (über mehrere Seiten)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Bilder, Bildunterschriften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Tabellen-, Grafikverzeichnisse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Index-Generierung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automatisches Inhaltsverzeichnis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Deckseiten  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PDF Bookmarks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de-DE" sz="1600" baseline="0" dirty="0" smtClean="0"/>
                        <a:t>sehr hohe PDF Qualität</a:t>
                      </a:r>
                      <a:endParaRPr lang="de-DE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204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> (aktuell, Plone)</a:t>
            </a:r>
            <a:endParaRPr lang="de-DE" dirty="0"/>
          </a:p>
        </p:txBody>
      </p:sp>
      <p:sp>
        <p:nvSpPr>
          <p:cNvPr id="5" name="Abgerundetes Rechteck 4"/>
          <p:cNvSpPr/>
          <p:nvPr/>
        </p:nvSpPr>
        <p:spPr>
          <a:xfrm>
            <a:off x="106637" y="1530803"/>
            <a:ext cx="5327708" cy="3886696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2800" dirty="0" smtClean="0">
                <a:solidFill>
                  <a:schemeClr val="tx1"/>
                </a:solidFill>
              </a:rPr>
              <a:t>P&amp;P </a:t>
            </a:r>
            <a:r>
              <a:rPr lang="de-DE" sz="2800" dirty="0" err="1" smtClean="0">
                <a:solidFill>
                  <a:schemeClr val="tx1"/>
                </a:solidFill>
              </a:rPr>
              <a:t>Authoring</a:t>
            </a:r>
            <a:r>
              <a:rPr lang="de-DE" sz="2800" dirty="0" smtClean="0">
                <a:solidFill>
                  <a:schemeClr val="tx1"/>
                </a:solidFill>
              </a:rPr>
              <a:t> Environment</a:t>
            </a:r>
            <a:br>
              <a:rPr lang="de-DE" sz="2800" dirty="0" smtClean="0">
                <a:solidFill>
                  <a:schemeClr val="tx1"/>
                </a:solidFill>
              </a:rPr>
            </a:br>
            <a:r>
              <a:rPr lang="de-DE" dirty="0" err="1" smtClean="0">
                <a:solidFill>
                  <a:schemeClr val="tx1"/>
                </a:solidFill>
              </a:rPr>
              <a:t>Editing</a:t>
            </a:r>
            <a:r>
              <a:rPr lang="de-DE" dirty="0" smtClean="0">
                <a:solidFill>
                  <a:schemeClr val="tx1"/>
                </a:solidFill>
              </a:rPr>
              <a:t> | </a:t>
            </a:r>
            <a:r>
              <a:rPr lang="de-DE" dirty="0" err="1" smtClean="0">
                <a:solidFill>
                  <a:schemeClr val="tx1"/>
                </a:solidFill>
              </a:rPr>
              <a:t>Assets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Mgmt</a:t>
            </a:r>
            <a:r>
              <a:rPr lang="de-DE" dirty="0" smtClean="0">
                <a:solidFill>
                  <a:schemeClr val="tx1"/>
                </a:solidFill>
              </a:rPr>
              <a:t>.| </a:t>
            </a:r>
            <a:r>
              <a:rPr lang="de-DE" dirty="0" err="1" smtClean="0">
                <a:solidFill>
                  <a:schemeClr val="tx1"/>
                </a:solidFill>
              </a:rPr>
              <a:t>Conversion</a:t>
            </a:r>
            <a:r>
              <a:rPr lang="de-DE" dirty="0" smtClean="0">
                <a:solidFill>
                  <a:schemeClr val="tx1"/>
                </a:solidFill>
              </a:rPr>
              <a:t> </a:t>
            </a:r>
            <a:r>
              <a:rPr lang="de-DE" dirty="0" err="1" smtClean="0">
                <a:solidFill>
                  <a:schemeClr val="tx1"/>
                </a:solidFill>
              </a:rPr>
              <a:t>Mgmt</a:t>
            </a:r>
            <a:r>
              <a:rPr lang="de-DE" dirty="0" smtClean="0">
                <a:solidFill>
                  <a:schemeClr val="tx1"/>
                </a:solidFill>
              </a:rPr>
              <a:t>.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194063" y="2629227"/>
            <a:ext cx="5137315" cy="258587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2800" dirty="0" smtClean="0">
                <a:solidFill>
                  <a:schemeClr val="tx1"/>
                </a:solidFill>
              </a:rPr>
              <a:t>P&amp;P Client Connector</a:t>
            </a:r>
            <a:r>
              <a:rPr lang="de-DE" dirty="0" smtClean="0">
                <a:solidFill>
                  <a:schemeClr val="tx1"/>
                </a:solidFill>
              </a:rPr>
              <a:t/>
            </a:r>
            <a:br>
              <a:rPr lang="de-DE" dirty="0" smtClean="0">
                <a:solidFill>
                  <a:schemeClr val="tx1"/>
                </a:solidFill>
              </a:rPr>
            </a:br>
            <a:r>
              <a:rPr lang="de-DE" dirty="0" smtClean="0">
                <a:solidFill>
                  <a:schemeClr val="tx1"/>
                </a:solidFill>
              </a:rPr>
              <a:t>Aggregation | </a:t>
            </a:r>
            <a:r>
              <a:rPr lang="de-DE" dirty="0" err="1" smtClean="0">
                <a:solidFill>
                  <a:schemeClr val="tx1"/>
                </a:solidFill>
              </a:rPr>
              <a:t>Conversion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457200" y="3796304"/>
            <a:ext cx="4564846" cy="98400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smtClean="0">
                <a:solidFill>
                  <a:schemeClr val="tx1"/>
                </a:solidFill>
              </a:rPr>
              <a:t>Plone</a:t>
            </a:r>
            <a:endParaRPr lang="de-DE" dirty="0" smtClean="0">
              <a:solidFill>
                <a:schemeClr val="tx1"/>
              </a:solidFill>
            </a:endParaRPr>
          </a:p>
          <a:p>
            <a:pPr algn="ctr"/>
            <a:r>
              <a:rPr lang="de-DE" dirty="0" smtClean="0">
                <a:solidFill>
                  <a:schemeClr val="tx1"/>
                </a:solidFill>
              </a:rPr>
              <a:t>ZODB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Pfeil nach links und rechts 9"/>
          <p:cNvSpPr/>
          <p:nvPr/>
        </p:nvSpPr>
        <p:spPr>
          <a:xfrm>
            <a:off x="5605947" y="3106049"/>
            <a:ext cx="1038683" cy="251888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5605948" y="3384392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FFFF"/>
                </a:solidFill>
              </a:rPr>
              <a:t>XML-RPC</a:t>
            </a: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17" name="Abgerundetes Rechteck 16"/>
          <p:cNvSpPr/>
          <p:nvPr/>
        </p:nvSpPr>
        <p:spPr>
          <a:xfrm>
            <a:off x="6747598" y="1639123"/>
            <a:ext cx="2282423" cy="355985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2800" dirty="0" smtClean="0">
                <a:solidFill>
                  <a:srgbClr val="000000"/>
                </a:solidFill>
              </a:rPr>
              <a:t>P&amp;P </a:t>
            </a:r>
            <a:r>
              <a:rPr lang="de-DE" sz="2800" dirty="0" smtClean="0">
                <a:solidFill>
                  <a:srgbClr val="000000"/>
                </a:solidFill>
              </a:rPr>
              <a:t>Server</a:t>
            </a:r>
            <a:endParaRPr lang="de-DE" dirty="0">
              <a:solidFill>
                <a:srgbClr val="000000"/>
              </a:solidFill>
            </a:endParaRPr>
          </a:p>
          <a:p>
            <a:pPr marL="176213" indent="-176213">
              <a:buFont typeface="Arial"/>
              <a:buChar char="•"/>
            </a:pPr>
            <a:r>
              <a:rPr lang="de-DE" b="1" dirty="0" smtClean="0">
                <a:solidFill>
                  <a:srgbClr val="000000"/>
                </a:solidFill>
              </a:rPr>
              <a:t>PDF</a:t>
            </a:r>
          </a:p>
          <a:p>
            <a:pPr marL="365125" lvl="1" indent="-95250">
              <a:buFont typeface="Arial"/>
              <a:buChar char="•"/>
            </a:pPr>
            <a:r>
              <a:rPr lang="de-DE" dirty="0" err="1" smtClean="0">
                <a:solidFill>
                  <a:srgbClr val="000000"/>
                </a:solidFill>
              </a:rPr>
              <a:t>PrinceXML</a:t>
            </a:r>
            <a:endParaRPr lang="de-DE" dirty="0" smtClean="0">
              <a:solidFill>
                <a:srgbClr val="000000"/>
              </a:solidFill>
            </a:endParaRPr>
          </a:p>
          <a:p>
            <a:pPr marL="176213" indent="-176213">
              <a:buFont typeface="Arial"/>
              <a:buChar char="•"/>
            </a:pPr>
            <a:r>
              <a:rPr lang="de-DE" b="1" dirty="0" smtClean="0">
                <a:solidFill>
                  <a:srgbClr val="000000"/>
                </a:solidFill>
              </a:rPr>
              <a:t>EPUB</a:t>
            </a:r>
          </a:p>
          <a:p>
            <a:pPr marL="365125" lvl="1" indent="-95250">
              <a:buFont typeface="Arial"/>
              <a:buChar char="•"/>
            </a:pPr>
            <a:r>
              <a:rPr lang="de-DE" dirty="0" err="1" smtClean="0">
                <a:solidFill>
                  <a:srgbClr val="000000"/>
                </a:solidFill>
              </a:rPr>
              <a:t>Calibre</a:t>
            </a:r>
            <a:endParaRPr lang="de-DE" dirty="0" smtClean="0">
              <a:solidFill>
                <a:srgbClr val="000000"/>
              </a:solidFill>
            </a:endParaRPr>
          </a:p>
          <a:p>
            <a:pPr indent="-187325">
              <a:buFont typeface="Arial"/>
              <a:buChar char="•"/>
            </a:pPr>
            <a:r>
              <a:rPr lang="de-DE" b="1" dirty="0" smtClean="0">
                <a:solidFill>
                  <a:srgbClr val="000000"/>
                </a:solidFill>
              </a:rPr>
              <a:t>DOCX | RTF</a:t>
            </a:r>
          </a:p>
          <a:p>
            <a:pPr lvl="1" indent="-187325">
              <a:buFont typeface="Arial"/>
              <a:buChar char="•"/>
            </a:pPr>
            <a:r>
              <a:rPr lang="de-DE" dirty="0" err="1" smtClean="0">
                <a:solidFill>
                  <a:srgbClr val="000000"/>
                </a:solidFill>
              </a:rPr>
              <a:t>XMLMind</a:t>
            </a:r>
            <a:endParaRPr lang="de-DE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6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1135634" y="1144624"/>
            <a:ext cx="6343779" cy="4209284"/>
          </a:xfrm>
          <a:prstGeom prst="rect">
            <a:avLst/>
          </a:prstGeom>
        </p:spPr>
      </p:pic>
      <p:sp>
        <p:nvSpPr>
          <p:cNvPr id="4" name="Inhaltsplatzhalter 2"/>
          <p:cNvSpPr txBox="1">
            <a:spLocks/>
          </p:cNvSpPr>
          <p:nvPr/>
        </p:nvSpPr>
        <p:spPr>
          <a:xfrm>
            <a:off x="-357109" y="1644021"/>
            <a:ext cx="4103229" cy="118014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4400" b="1" dirty="0" smtClean="0">
                <a:latin typeface="Courier Std"/>
                <a:cs typeface="Courier Std"/>
              </a:rPr>
              <a:t>&lt;?</a:t>
            </a:r>
            <a:r>
              <a:rPr lang="de-DE" sz="4400" b="1" dirty="0" err="1" smtClean="0">
                <a:latin typeface="Courier Std"/>
                <a:cs typeface="Courier Std"/>
              </a:rPr>
              <a:t>xml</a:t>
            </a:r>
            <a:r>
              <a:rPr lang="de-DE" sz="4400" b="1" dirty="0" smtClean="0">
                <a:latin typeface="Courier Std"/>
                <a:cs typeface="Courier Std"/>
              </a:rPr>
              <a:t>?&gt; </a:t>
            </a:r>
            <a:endParaRPr lang="de-DE" sz="4400" b="1" dirty="0">
              <a:latin typeface="Courier Std"/>
              <a:cs typeface="Courier Std"/>
            </a:endParaRPr>
          </a:p>
        </p:txBody>
      </p:sp>
      <p:pic>
        <p:nvPicPr>
          <p:cNvPr id="5" name="Bild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054" y="1144624"/>
            <a:ext cx="1666717" cy="1666717"/>
          </a:xfrm>
          <a:prstGeom prst="rect">
            <a:avLst/>
          </a:prstGeom>
        </p:spPr>
      </p:pic>
      <p:pic>
        <p:nvPicPr>
          <p:cNvPr id="6" name="Bild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668" y="3084561"/>
            <a:ext cx="2839229" cy="2269347"/>
          </a:xfrm>
          <a:prstGeom prst="rect">
            <a:avLst/>
          </a:prstGeom>
        </p:spPr>
      </p:pic>
      <p:pic>
        <p:nvPicPr>
          <p:cNvPr id="7" name="Bild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7744" y="3155610"/>
            <a:ext cx="3097814" cy="2630684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57200" y="1624"/>
            <a:ext cx="8229600" cy="1143000"/>
          </a:xfrm>
        </p:spPr>
        <p:txBody>
          <a:bodyPr/>
          <a:lstStyle/>
          <a:p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> Vision in 2012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0087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> „</a:t>
            </a:r>
            <a:r>
              <a:rPr lang="de-DE" dirty="0" err="1" smtClean="0"/>
              <a:t>Cloud</a:t>
            </a:r>
            <a:r>
              <a:rPr lang="de-DE" dirty="0" smtClean="0"/>
              <a:t> Edition“</a:t>
            </a:r>
            <a:endParaRPr lang="de-DE" dirty="0"/>
          </a:p>
        </p:txBody>
      </p:sp>
      <p:sp>
        <p:nvSpPr>
          <p:cNvPr id="5" name="Abgerundetes Rechteck 4"/>
          <p:cNvSpPr/>
          <p:nvPr/>
        </p:nvSpPr>
        <p:spPr>
          <a:xfrm>
            <a:off x="106637" y="1639123"/>
            <a:ext cx="5327708" cy="3559855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2800" dirty="0" err="1" smtClean="0">
                <a:solidFill>
                  <a:srgbClr val="000000"/>
                </a:solidFill>
              </a:rPr>
              <a:t>Application</a:t>
            </a:r>
            <a:r>
              <a:rPr lang="de-DE" sz="2800" dirty="0" smtClean="0">
                <a:solidFill>
                  <a:srgbClr val="000000"/>
                </a:solidFill>
              </a:rPr>
              <a:t/>
            </a:r>
            <a:br>
              <a:rPr lang="de-DE" sz="2800" dirty="0" smtClean="0">
                <a:solidFill>
                  <a:srgbClr val="000000"/>
                </a:solidFill>
              </a:rPr>
            </a:br>
            <a:r>
              <a:rPr lang="de-DE" dirty="0" smtClean="0">
                <a:solidFill>
                  <a:srgbClr val="000000"/>
                </a:solidFill>
              </a:rPr>
              <a:t>Plone | </a:t>
            </a:r>
            <a:r>
              <a:rPr lang="de-DE" dirty="0" err="1" smtClean="0">
                <a:solidFill>
                  <a:srgbClr val="000000"/>
                </a:solidFill>
              </a:rPr>
              <a:t>Pyramid</a:t>
            </a:r>
            <a:r>
              <a:rPr lang="de-DE" dirty="0" smtClean="0">
                <a:solidFill>
                  <a:srgbClr val="000000"/>
                </a:solidFill>
              </a:rPr>
              <a:t> | </a:t>
            </a:r>
            <a:r>
              <a:rPr lang="de-DE" dirty="0" err="1" smtClean="0">
                <a:solidFill>
                  <a:srgbClr val="000000"/>
                </a:solidFill>
              </a:rPr>
              <a:t>Kotti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194063" y="2677093"/>
            <a:ext cx="5137315" cy="235079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2800" dirty="0" smtClean="0">
                <a:solidFill>
                  <a:srgbClr val="000000"/>
                </a:solidFill>
              </a:rPr>
              <a:t>P&amp;P </a:t>
            </a:r>
            <a:r>
              <a:rPr lang="de-DE" sz="2800" dirty="0" err="1" smtClean="0">
                <a:solidFill>
                  <a:srgbClr val="000000"/>
                </a:solidFill>
              </a:rPr>
              <a:t>Foundation</a:t>
            </a:r>
            <a:r>
              <a:rPr lang="de-DE" sz="2800" dirty="0" smtClean="0">
                <a:solidFill>
                  <a:srgbClr val="000000"/>
                </a:solidFill>
              </a:rPr>
              <a:t> </a:t>
            </a:r>
            <a:r>
              <a:rPr lang="de-DE" dirty="0" smtClean="0">
                <a:solidFill>
                  <a:srgbClr val="000000"/>
                </a:solidFill>
              </a:rPr>
              <a:t>(Python)</a:t>
            </a:r>
            <a:br>
              <a:rPr lang="de-DE" dirty="0" smtClean="0">
                <a:solidFill>
                  <a:srgbClr val="000000"/>
                </a:solidFill>
              </a:rPr>
            </a:br>
            <a:r>
              <a:rPr lang="de-DE" dirty="0" smtClean="0">
                <a:solidFill>
                  <a:srgbClr val="000000"/>
                </a:solidFill>
              </a:rPr>
              <a:t>Content | Project | </a:t>
            </a:r>
            <a:r>
              <a:rPr lang="de-DE" dirty="0" err="1" smtClean="0">
                <a:solidFill>
                  <a:srgbClr val="000000"/>
                </a:solidFill>
              </a:rPr>
              <a:t>Conversion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457200" y="3771359"/>
            <a:ext cx="4564846" cy="103776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smtClean="0">
                <a:solidFill>
                  <a:srgbClr val="000000"/>
                </a:solidFill>
              </a:rPr>
              <a:t>Storage</a:t>
            </a:r>
            <a:r>
              <a:rPr lang="de-DE" dirty="0" smtClean="0">
                <a:solidFill>
                  <a:srgbClr val="000000"/>
                </a:solidFill>
              </a:rPr>
              <a:t> (Python)</a:t>
            </a:r>
          </a:p>
          <a:p>
            <a:pPr algn="ctr"/>
            <a:r>
              <a:rPr lang="de-DE" dirty="0" err="1" smtClean="0">
                <a:solidFill>
                  <a:srgbClr val="000000"/>
                </a:solidFill>
              </a:rPr>
              <a:t>LocalFS</a:t>
            </a:r>
            <a:r>
              <a:rPr lang="de-DE" dirty="0" smtClean="0">
                <a:solidFill>
                  <a:srgbClr val="000000"/>
                </a:solidFill>
              </a:rPr>
              <a:t> | Amazon S3 | </a:t>
            </a:r>
            <a:r>
              <a:rPr lang="de-DE" dirty="0" err="1" smtClean="0">
                <a:solidFill>
                  <a:srgbClr val="000000"/>
                </a:solidFill>
              </a:rPr>
              <a:t>Dropbox</a:t>
            </a:r>
            <a:r>
              <a:rPr lang="de-DE" dirty="0" smtClean="0">
                <a:solidFill>
                  <a:srgbClr val="000000"/>
                </a:solidFill>
              </a:rPr>
              <a:t>  </a:t>
            </a:r>
            <a:br>
              <a:rPr lang="de-DE" dirty="0" smtClean="0">
                <a:solidFill>
                  <a:srgbClr val="000000"/>
                </a:solidFill>
              </a:rPr>
            </a:br>
            <a:r>
              <a:rPr lang="de-DE" dirty="0" smtClean="0">
                <a:solidFill>
                  <a:srgbClr val="000000"/>
                </a:solidFill>
              </a:rPr>
              <a:t> SFTP | Google Drive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6747598" y="1639123"/>
            <a:ext cx="2282423" cy="355985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2800" dirty="0" smtClean="0">
                <a:solidFill>
                  <a:srgbClr val="000000"/>
                </a:solidFill>
              </a:rPr>
              <a:t>P&amp;P </a:t>
            </a:r>
            <a:r>
              <a:rPr lang="de-DE" sz="2800" dirty="0" smtClean="0">
                <a:solidFill>
                  <a:srgbClr val="000000"/>
                </a:solidFill>
              </a:rPr>
              <a:t>Server</a:t>
            </a:r>
            <a:endParaRPr lang="de-DE" dirty="0">
              <a:solidFill>
                <a:srgbClr val="000000"/>
              </a:solidFill>
            </a:endParaRPr>
          </a:p>
          <a:p>
            <a:pPr marL="176213" indent="-176213">
              <a:buFont typeface="Arial"/>
              <a:buChar char="•"/>
            </a:pPr>
            <a:r>
              <a:rPr lang="de-DE" b="1" dirty="0" smtClean="0">
                <a:solidFill>
                  <a:srgbClr val="000000"/>
                </a:solidFill>
              </a:rPr>
              <a:t>PDF</a:t>
            </a:r>
          </a:p>
          <a:p>
            <a:pPr marL="365125" lvl="1" indent="-95250">
              <a:buFont typeface="Arial"/>
              <a:buChar char="•"/>
            </a:pPr>
            <a:r>
              <a:rPr lang="de-DE" dirty="0" err="1" smtClean="0">
                <a:solidFill>
                  <a:srgbClr val="000000"/>
                </a:solidFill>
              </a:rPr>
              <a:t>PrinceXML</a:t>
            </a:r>
            <a:endParaRPr lang="de-DE" dirty="0" smtClean="0">
              <a:solidFill>
                <a:srgbClr val="000000"/>
              </a:solidFill>
            </a:endParaRPr>
          </a:p>
          <a:p>
            <a:pPr marL="365125" lvl="1" indent="-95250">
              <a:buFont typeface="Arial"/>
              <a:buChar char="•"/>
            </a:pPr>
            <a:r>
              <a:rPr lang="de-DE" dirty="0" err="1" smtClean="0">
                <a:solidFill>
                  <a:srgbClr val="000000"/>
                </a:solidFill>
              </a:rPr>
              <a:t>PDFReactor</a:t>
            </a:r>
            <a:endParaRPr lang="de-DE" dirty="0" smtClean="0">
              <a:solidFill>
                <a:srgbClr val="000000"/>
              </a:solidFill>
            </a:endParaRPr>
          </a:p>
          <a:p>
            <a:pPr marL="365125" lvl="1" indent="-95250">
              <a:buFont typeface="Arial"/>
              <a:buChar char="•"/>
            </a:pPr>
            <a:r>
              <a:rPr lang="de-DE" dirty="0" err="1" smtClean="0">
                <a:solidFill>
                  <a:srgbClr val="000000"/>
                </a:solidFill>
              </a:rPr>
              <a:t>Antennahouse</a:t>
            </a:r>
            <a:r>
              <a:rPr lang="de-DE" dirty="0" smtClean="0">
                <a:solidFill>
                  <a:srgbClr val="000000"/>
                </a:solidFill>
              </a:rPr>
              <a:t/>
            </a:r>
            <a:br>
              <a:rPr lang="de-DE" dirty="0" smtClean="0">
                <a:solidFill>
                  <a:srgbClr val="000000"/>
                </a:solidFill>
              </a:rPr>
            </a:br>
            <a:r>
              <a:rPr lang="de-DE" dirty="0" err="1" smtClean="0">
                <a:solidFill>
                  <a:srgbClr val="000000"/>
                </a:solidFill>
              </a:rPr>
              <a:t>Formatter</a:t>
            </a:r>
            <a:r>
              <a:rPr lang="de-DE" dirty="0" smtClean="0">
                <a:solidFill>
                  <a:srgbClr val="000000"/>
                </a:solidFill>
              </a:rPr>
              <a:t> V6</a:t>
            </a:r>
          </a:p>
          <a:p>
            <a:pPr marL="176213" indent="-176213">
              <a:buFont typeface="Arial"/>
              <a:buChar char="•"/>
            </a:pPr>
            <a:r>
              <a:rPr lang="de-DE" b="1" dirty="0" smtClean="0">
                <a:solidFill>
                  <a:srgbClr val="000000"/>
                </a:solidFill>
              </a:rPr>
              <a:t>EPUB</a:t>
            </a:r>
          </a:p>
          <a:p>
            <a:pPr marL="365125" lvl="1" indent="-95250">
              <a:buFont typeface="Arial"/>
              <a:buChar char="•"/>
            </a:pPr>
            <a:r>
              <a:rPr lang="de-DE" dirty="0" err="1" smtClean="0">
                <a:solidFill>
                  <a:srgbClr val="000000"/>
                </a:solidFill>
              </a:rPr>
              <a:t>Calibre</a:t>
            </a:r>
            <a:endParaRPr lang="de-DE" dirty="0" smtClean="0">
              <a:solidFill>
                <a:srgbClr val="000000"/>
              </a:solidFill>
            </a:endParaRPr>
          </a:p>
        </p:txBody>
      </p:sp>
      <p:sp>
        <p:nvSpPr>
          <p:cNvPr id="9" name="Pfeil nach links und rechts 8"/>
          <p:cNvSpPr/>
          <p:nvPr/>
        </p:nvSpPr>
        <p:spPr>
          <a:xfrm>
            <a:off x="5605947" y="3047826"/>
            <a:ext cx="1038683" cy="228989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5605948" y="3331507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XML-RPC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43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140115" y="1339057"/>
            <a:ext cx="6890706" cy="859736"/>
          </a:xfrm>
        </p:spPr>
        <p:txBody>
          <a:bodyPr>
            <a:normAutofit/>
          </a:bodyPr>
          <a:lstStyle/>
          <a:p>
            <a:r>
              <a:rPr lang="de-DE" sz="2400" dirty="0" smtClean="0"/>
              <a:t>verbesserte Konvertierung von DOCX nach HTML/XML</a:t>
            </a:r>
            <a:endParaRPr lang="de-DE" sz="2400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57200" y="1624"/>
            <a:ext cx="8229600" cy="1143000"/>
          </a:xfrm>
        </p:spPr>
        <p:txBody>
          <a:bodyPr/>
          <a:lstStyle/>
          <a:p>
            <a:r>
              <a:rPr lang="de-DE" dirty="0" err="1" smtClean="0"/>
              <a:t>Produce</a:t>
            </a:r>
            <a:r>
              <a:rPr lang="de-DE" dirty="0" smtClean="0"/>
              <a:t> &amp; </a:t>
            </a:r>
            <a:r>
              <a:rPr lang="de-DE" dirty="0" err="1" smtClean="0"/>
              <a:t>Publish</a:t>
            </a:r>
            <a:r>
              <a:rPr lang="de-DE" dirty="0" smtClean="0"/>
              <a:t> „</a:t>
            </a:r>
            <a:r>
              <a:rPr lang="de-DE" dirty="0" err="1" smtClean="0"/>
              <a:t>Cloud</a:t>
            </a:r>
            <a:r>
              <a:rPr lang="de-DE" dirty="0" smtClean="0"/>
              <a:t> Edition“</a:t>
            </a:r>
            <a:endParaRPr lang="de-DE" dirty="0"/>
          </a:p>
        </p:txBody>
      </p:sp>
      <p:sp>
        <p:nvSpPr>
          <p:cNvPr id="8" name="Inhaltsplatzhalter 2"/>
          <p:cNvSpPr txBox="1">
            <a:spLocks/>
          </p:cNvSpPr>
          <p:nvPr/>
        </p:nvSpPr>
        <p:spPr>
          <a:xfrm>
            <a:off x="101489" y="2478919"/>
            <a:ext cx="1744655" cy="6833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2800" b="1" dirty="0" smtClean="0">
                <a:solidFill>
                  <a:srgbClr val="FFFFFF"/>
                </a:solidFill>
                <a:latin typeface="Courier Std"/>
                <a:cs typeface="Courier Std"/>
              </a:rPr>
              <a:t>&lt;?</a:t>
            </a:r>
            <a:r>
              <a:rPr lang="de-DE" sz="2800" b="1" dirty="0" err="1" smtClean="0">
                <a:solidFill>
                  <a:srgbClr val="FFFFFF"/>
                </a:solidFill>
                <a:latin typeface="Courier Std"/>
                <a:cs typeface="Courier Std"/>
              </a:rPr>
              <a:t>xml</a:t>
            </a:r>
            <a:r>
              <a:rPr lang="de-DE" sz="2800" b="1" dirty="0" smtClean="0">
                <a:solidFill>
                  <a:srgbClr val="FFFFFF"/>
                </a:solidFill>
                <a:latin typeface="Courier Std"/>
                <a:cs typeface="Courier Std"/>
              </a:rPr>
              <a:t>?&gt; </a:t>
            </a:r>
            <a:endParaRPr lang="de-DE" sz="2800" b="1" dirty="0">
              <a:solidFill>
                <a:srgbClr val="FFFFFF"/>
              </a:solidFill>
              <a:latin typeface="Courier Std"/>
              <a:cs typeface="Courier Std"/>
            </a:endParaRPr>
          </a:p>
        </p:txBody>
      </p:sp>
      <p:pic>
        <p:nvPicPr>
          <p:cNvPr id="9" name="Bild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622" y="1318497"/>
            <a:ext cx="902389" cy="902389"/>
          </a:xfrm>
          <a:prstGeom prst="rect">
            <a:avLst/>
          </a:prstGeom>
        </p:spPr>
      </p:pic>
      <p:sp>
        <p:nvSpPr>
          <p:cNvPr id="10" name="Inhaltsplatzhalter 4"/>
          <p:cNvSpPr txBox="1">
            <a:spLocks/>
          </p:cNvSpPr>
          <p:nvPr/>
        </p:nvSpPr>
        <p:spPr>
          <a:xfrm>
            <a:off x="2253294" y="2420820"/>
            <a:ext cx="6890706" cy="1165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de-DE" sz="2400" dirty="0" smtClean="0"/>
              <a:t>vorzugsweise XML-basiert (</a:t>
            </a:r>
            <a:r>
              <a:rPr lang="de-DE" sz="2400" dirty="0" err="1" smtClean="0"/>
              <a:t>Docbook</a:t>
            </a:r>
            <a:r>
              <a:rPr lang="de-DE" sz="2400" dirty="0" smtClean="0"/>
              <a:t>)</a:t>
            </a:r>
          </a:p>
          <a:p>
            <a:pPr>
              <a:lnSpc>
                <a:spcPct val="80000"/>
              </a:lnSpc>
            </a:pPr>
            <a:r>
              <a:rPr lang="de-DE" sz="2400" dirty="0" smtClean="0"/>
              <a:t>HTML5</a:t>
            </a:r>
            <a:endParaRPr lang="de-DE" sz="2400" dirty="0"/>
          </a:p>
        </p:txBody>
      </p:sp>
      <p:pic>
        <p:nvPicPr>
          <p:cNvPr id="12" name="Bild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21" y="3398144"/>
            <a:ext cx="1185590" cy="1006811"/>
          </a:xfrm>
          <a:prstGeom prst="rect">
            <a:avLst/>
          </a:prstGeom>
        </p:spPr>
      </p:pic>
      <p:sp>
        <p:nvSpPr>
          <p:cNvPr id="13" name="Inhaltsplatzhalter 4"/>
          <p:cNvSpPr txBox="1">
            <a:spLocks/>
          </p:cNvSpPr>
          <p:nvPr/>
        </p:nvSpPr>
        <p:spPr>
          <a:xfrm>
            <a:off x="2253294" y="3470432"/>
            <a:ext cx="6890706" cy="8683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de-DE" sz="2400" dirty="0" smtClean="0"/>
              <a:t>besserer WYSIWYG Editor (Web)</a:t>
            </a:r>
          </a:p>
          <a:p>
            <a:pPr>
              <a:lnSpc>
                <a:spcPct val="80000"/>
              </a:lnSpc>
            </a:pPr>
            <a:r>
              <a:rPr lang="de-DE" sz="2400" dirty="0" smtClean="0"/>
              <a:t>beliebiger Desktop-Editor (</a:t>
            </a:r>
            <a:r>
              <a:rPr lang="de-DE" sz="2400" dirty="0" err="1" smtClean="0"/>
              <a:t>Cloud</a:t>
            </a:r>
            <a:r>
              <a:rPr lang="de-DE" sz="2400" dirty="0" smtClean="0"/>
              <a:t> Storage)</a:t>
            </a:r>
            <a:endParaRPr lang="de-DE" sz="2400" dirty="0"/>
          </a:p>
        </p:txBody>
      </p:sp>
      <p:pic>
        <p:nvPicPr>
          <p:cNvPr id="14" name="Bild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11" y="4589622"/>
            <a:ext cx="957810" cy="765561"/>
          </a:xfrm>
          <a:prstGeom prst="rect">
            <a:avLst/>
          </a:prstGeom>
        </p:spPr>
      </p:pic>
      <p:sp>
        <p:nvSpPr>
          <p:cNvPr id="15" name="Inhaltsplatzhalter 4"/>
          <p:cNvSpPr txBox="1">
            <a:spLocks/>
          </p:cNvSpPr>
          <p:nvPr/>
        </p:nvSpPr>
        <p:spPr>
          <a:xfrm>
            <a:off x="2253294" y="4491198"/>
            <a:ext cx="6890706" cy="8683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de-DE" sz="2400" dirty="0" smtClean="0"/>
              <a:t>bessere </a:t>
            </a:r>
            <a:r>
              <a:rPr lang="de-DE" sz="2400" dirty="0" err="1" smtClean="0"/>
              <a:t>EBook</a:t>
            </a:r>
            <a:r>
              <a:rPr lang="de-DE" sz="2400" dirty="0" smtClean="0"/>
              <a:t> Konvertierung und Unterstützung</a:t>
            </a:r>
          </a:p>
          <a:p>
            <a:pPr>
              <a:lnSpc>
                <a:spcPct val="80000"/>
              </a:lnSpc>
            </a:pPr>
            <a:r>
              <a:rPr lang="de-DE" sz="2400" dirty="0" smtClean="0"/>
              <a:t>EPUB3? </a:t>
            </a:r>
            <a:r>
              <a:rPr lang="de-DE" sz="2400" dirty="0" err="1" smtClean="0"/>
              <a:t>iBooks</a:t>
            </a:r>
            <a:r>
              <a:rPr lang="de-DE" sz="2400" dirty="0" smtClean="0"/>
              <a:t> </a:t>
            </a:r>
            <a:r>
              <a:rPr lang="de-DE" sz="2400" dirty="0" err="1" smtClean="0"/>
              <a:t>Author</a:t>
            </a:r>
            <a:r>
              <a:rPr lang="de-DE" sz="2400" dirty="0" smtClean="0"/>
              <a:t>?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4141700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Fotolia_32665547_M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6" t="4420" r="19603" b="6950"/>
          <a:stretch/>
        </p:blipFill>
        <p:spPr>
          <a:xfrm>
            <a:off x="6046" y="12096"/>
            <a:ext cx="4445001" cy="5545768"/>
          </a:xfrm>
          <a:prstGeom prst="rect">
            <a:avLst/>
          </a:prstGeom>
        </p:spPr>
      </p:pic>
      <p:sp>
        <p:nvSpPr>
          <p:cNvPr id="4" name="Rechteckige Legende 3"/>
          <p:cNvSpPr/>
          <p:nvPr/>
        </p:nvSpPr>
        <p:spPr>
          <a:xfrm>
            <a:off x="4552331" y="503295"/>
            <a:ext cx="4376780" cy="1527208"/>
          </a:xfrm>
          <a:prstGeom prst="wedgeRectCallout">
            <a:avLst>
              <a:gd name="adj1" fmla="val 33503"/>
              <a:gd name="adj2" fmla="val 88795"/>
            </a:avLst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0000" tIns="93600" rIns="180000" bIns="93600" rtlCol="0" anchor="ctr"/>
          <a:lstStyle/>
          <a:p>
            <a:r>
              <a:rPr lang="de-DE" sz="3600" dirty="0" smtClean="0"/>
              <a:t>Vielen Dank für </a:t>
            </a:r>
            <a:br>
              <a:rPr lang="de-DE" sz="3600" dirty="0" smtClean="0"/>
            </a:br>
            <a:r>
              <a:rPr lang="de-DE" sz="3600" dirty="0" smtClean="0"/>
              <a:t>Ihre Aufmerksamkeit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17356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P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b" anchorCtr="1"/>
      <a:lstStyle>
        <a:defPPr algn="ctr">
          <a:defRPr sz="2800" dirty="0" smtClean="0">
            <a:solidFill>
              <a:srgbClr val="000000"/>
            </a:solidFill>
          </a:defRPr>
        </a:defPPr>
      </a:lstStyle>
      <a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 Master.potx</Template>
  <TotalTime>0</TotalTime>
  <Words>254</Words>
  <Application>Microsoft Macintosh PowerPoint</Application>
  <PresentationFormat>Bildschirmpräsentation (4:3)</PresentationFormat>
  <Paragraphs>92</Paragraphs>
  <Slides>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PP Master</vt:lpstr>
      <vt:lpstr>PowerPoint-Präsentation</vt:lpstr>
      <vt:lpstr>Was ist Produce &amp; Publish?</vt:lpstr>
      <vt:lpstr>Single-Source Multi-Channel Publishing</vt:lpstr>
      <vt:lpstr>Features und Anwendungsfälle</vt:lpstr>
      <vt:lpstr>Produce &amp; Publish (aktuell, Plone)</vt:lpstr>
      <vt:lpstr>Produce &amp; Publish Vision in 2012</vt:lpstr>
      <vt:lpstr>Produce &amp; Publish „Cloud Edition“</vt:lpstr>
      <vt:lpstr>Produce &amp; Publish „Cloud Edition“</vt:lpstr>
      <vt:lpstr>PowerPoint-Präsentation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Andreas Jung</dc:creator>
  <cp:lastModifiedBy>Andreas Jung</cp:lastModifiedBy>
  <cp:revision>280</cp:revision>
  <cp:lastPrinted>2012-08-23T11:36:50Z</cp:lastPrinted>
  <dcterms:created xsi:type="dcterms:W3CDTF">2011-09-23T05:08:15Z</dcterms:created>
  <dcterms:modified xsi:type="dcterms:W3CDTF">2013-05-12T12:30:58Z</dcterms:modified>
</cp:coreProperties>
</file>