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49" r:id="rId1"/>
  </p:sldMasterIdLst>
  <p:notesMasterIdLst>
    <p:notesMasterId r:id="rId68"/>
  </p:notesMasterIdLst>
  <p:sldIdLst>
    <p:sldId id="256" r:id="rId2"/>
    <p:sldId id="257" r:id="rId3"/>
    <p:sldId id="265" r:id="rId4"/>
    <p:sldId id="323" r:id="rId5"/>
    <p:sldId id="305" r:id="rId6"/>
    <p:sldId id="266" r:id="rId7"/>
    <p:sldId id="301" r:id="rId8"/>
    <p:sldId id="302" r:id="rId9"/>
    <p:sldId id="303" r:id="rId10"/>
    <p:sldId id="278" r:id="rId11"/>
    <p:sldId id="279" r:id="rId12"/>
    <p:sldId id="269" r:id="rId13"/>
    <p:sldId id="270" r:id="rId14"/>
    <p:sldId id="271" r:id="rId15"/>
    <p:sldId id="274" r:id="rId16"/>
    <p:sldId id="280" r:id="rId17"/>
    <p:sldId id="272" r:id="rId18"/>
    <p:sldId id="273" r:id="rId19"/>
    <p:sldId id="277" r:id="rId20"/>
    <p:sldId id="281" r:id="rId21"/>
    <p:sldId id="288" r:id="rId22"/>
    <p:sldId id="282" r:id="rId23"/>
    <p:sldId id="284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283" r:id="rId37"/>
    <p:sldId id="306" r:id="rId38"/>
    <p:sldId id="307" r:id="rId39"/>
    <p:sldId id="310" r:id="rId40"/>
    <p:sldId id="309" r:id="rId41"/>
    <p:sldId id="308" r:id="rId42"/>
    <p:sldId id="311" r:id="rId43"/>
    <p:sldId id="312" r:id="rId44"/>
    <p:sldId id="318" r:id="rId45"/>
    <p:sldId id="319" r:id="rId46"/>
    <p:sldId id="313" r:id="rId47"/>
    <p:sldId id="320" r:id="rId48"/>
    <p:sldId id="321" r:id="rId49"/>
    <p:sldId id="314" r:id="rId50"/>
    <p:sldId id="315" r:id="rId51"/>
    <p:sldId id="316" r:id="rId52"/>
    <p:sldId id="317" r:id="rId53"/>
    <p:sldId id="322" r:id="rId54"/>
    <p:sldId id="324" r:id="rId55"/>
    <p:sldId id="325" r:id="rId56"/>
    <p:sldId id="326" r:id="rId57"/>
    <p:sldId id="327" r:id="rId58"/>
    <p:sldId id="329" r:id="rId59"/>
    <p:sldId id="328" r:id="rId60"/>
    <p:sldId id="330" r:id="rId61"/>
    <p:sldId id="331" r:id="rId62"/>
    <p:sldId id="332" r:id="rId63"/>
    <p:sldId id="333" r:id="rId64"/>
    <p:sldId id="334" r:id="rId65"/>
    <p:sldId id="335" r:id="rId66"/>
    <p:sldId id="336" r:id="rId67"/>
  </p:sldIdLst>
  <p:sldSz cx="9144000" cy="5143500" type="screen16x9"/>
  <p:notesSz cx="6858000" cy="9144000"/>
  <p:defaultTextStyle>
    <a:lvl1pPr marL="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67" autoAdjust="0"/>
    <p:restoredTop sz="87575" autoAdjust="0"/>
  </p:normalViewPr>
  <p:slideViewPr>
    <p:cSldViewPr>
      <p:cViewPr varScale="1">
        <p:scale>
          <a:sx n="109" d="100"/>
          <a:sy n="109" d="100"/>
        </p:scale>
        <p:origin x="-120" y="-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731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0" d="100"/>
          <a:sy n="90" d="100"/>
        </p:scale>
        <p:origin x="-288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notesMaster" Target="notesMasters/notesMaster1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de-DE" sz="1200"/>
            </a:lvl1pPr>
            <a:extLst/>
          </a:lstStyle>
          <a:p>
            <a:fld id="{A8ADFD5B-A66C-449C-B6E8-FB716D07777D}" type="datetimeFigureOut">
              <a:rPr lang="en-US"/>
              <a:pPr/>
              <a:t>20.06.11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de-DE" sz="1200"/>
            </a:lvl1pPr>
            <a:extLst/>
          </a:lstStyle>
          <a:p>
            <a:fld id="{CA5D3BF3-D352-46FC-8343-31F56E6730EA}" type="slidenum">
              <a:rPr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3240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de-DE" smtClean="0"/>
              <a:pPr/>
              <a:t>65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429064" y="2503170"/>
            <a:ext cx="6480048" cy="172593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433050" y="1158609"/>
            <a:ext cx="6480048" cy="131445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Master-Untertitelformat bearbeiten</a:t>
            </a:r>
            <a:endParaRPr kumimoji="0" lang="en-US"/>
          </a:p>
        </p:txBody>
      </p: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de-DE" smtClean="0">
                <a:solidFill>
                  <a:srgbClr val="FFFFFF"/>
                </a:solidFill>
              </a:rPr>
              <a:pPr algn="ctr"/>
              <a:t>20.06.11</a:t>
            </a:fld>
            <a:endParaRPr kumimoji="0" lang="de-DE" sz="2000">
              <a:solidFill>
                <a:srgbClr val="FFFFFF"/>
              </a:solidFill>
            </a:endParaRP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de-DE">
              <a:solidFill>
                <a:schemeClr val="tx2"/>
              </a:solidFill>
            </a:endParaRPr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Mastertextformat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20.06.11</a:t>
            </a:fld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de-DE" sz="1400" b="1" smtClean="0">
                <a:solidFill>
                  <a:srgbClr val="FFFFFF"/>
                </a:solidFill>
              </a:rPr>
              <a:pPr algn="ctr"/>
              <a:t>‹Nr.›</a:t>
            </a:fld>
            <a:endParaRPr kumimoji="0" lang="de-DE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6105526" y="0"/>
            <a:ext cx="3038475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2687878"/>
            <a:ext cx="6629400" cy="1369772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5800" y="1864350"/>
            <a:ext cx="6629400" cy="800016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en-US" smtClean="0"/>
              <a:pPr/>
              <a:t>20.06.11</a:t>
            </a:fld>
            <a:endParaRPr kumimoji="0"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de-DE" sz="2400" b="1" smtClean="0">
                <a:solidFill>
                  <a:srgbClr val="FFFFFF"/>
                </a:solidFill>
              </a:rPr>
              <a:pPr algn="ctr"/>
              <a:t>‹Nr.›</a:t>
            </a:fld>
            <a:endParaRPr kumimoji="0" lang="de-DE" sz="24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</p:spPr>
        <p:txBody>
          <a:bodyPr/>
          <a:lstStyle/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Mastertextformat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200151"/>
            <a:ext cx="3657600" cy="339447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Mastertextformat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20.06.11</a:t>
            </a:fld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de-DE" sz="1400" b="1" smtClean="0">
                <a:solidFill>
                  <a:srgbClr val="FFFFFF"/>
                </a:solidFill>
              </a:rPr>
              <a:pPr algn="ctr"/>
              <a:t>‹Nr.›</a:t>
            </a:fld>
            <a:endParaRPr kumimoji="0" lang="de-DE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4114800"/>
            <a:ext cx="4040188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Mastertextformat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4114800"/>
            <a:ext cx="4041775" cy="62865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Mastertextformat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137685"/>
            <a:ext cx="4040188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Mastertextformat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137685"/>
            <a:ext cx="4041775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Mastertextformat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20.06.11</a:t>
            </a:fld>
            <a:endParaRPr kumimoji="0"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de-DE" sz="1400" b="1" smtClean="0">
                <a:solidFill>
                  <a:srgbClr val="FFFFFF"/>
                </a:solidFill>
              </a:rPr>
              <a:pPr algn="ctr"/>
              <a:t>‹Nr.›</a:t>
            </a:fld>
            <a:endParaRPr kumimoji="0"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7470648" cy="85725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en-US" smtClean="0"/>
              <a:pPr/>
              <a:t>20.06.11</a:t>
            </a:fld>
            <a:endParaRPr kumimoji="0"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F7CB7D-F184-43C7-B6FD-03D728E1BBFF}" type="slidenum">
              <a:rPr kumimoji="0" lang="de-DE" smtClean="0">
                <a:solidFill>
                  <a:srgbClr val="FFFFFF"/>
                </a:solidFill>
              </a:rPr>
              <a:pPr/>
              <a:t>‹Nr.›</a:t>
            </a:fld>
            <a:endParaRPr kumimoji="0" lang="de-DE">
              <a:solidFill>
                <a:srgbClr val="FFFFFF"/>
              </a:solidFill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en-US" smtClean="0"/>
              <a:pPr/>
              <a:t>20.06.11</a:t>
            </a:fld>
            <a:endParaRPr kumimoji="0"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de-DE" smtClean="0">
                <a:solidFill>
                  <a:schemeClr val="tx2"/>
                </a:solidFill>
              </a:rPr>
              <a:pPr/>
              <a:t>‹Nr.›</a:t>
            </a:fld>
            <a:endParaRPr kumimoji="0" lang="de-DE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89146"/>
            <a:ext cx="3200400" cy="547688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160818"/>
            <a:ext cx="2743200" cy="6858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7086600" cy="2857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 smtClean="0"/>
              <a:t>Mastertextformat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20.06.11</a:t>
            </a:fld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156448" y="4816548"/>
            <a:ext cx="762000" cy="273844"/>
          </a:xfrm>
        </p:spPr>
        <p:txBody>
          <a:bodyPr/>
          <a:lstStyle/>
          <a:p>
            <a:fld id="{9F2F5E10-5301-4EE6-90D2-A6C4A3F62BED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56732" y="1279282"/>
            <a:ext cx="3053868" cy="940356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065628" y="764930"/>
            <a:ext cx="4114800" cy="30861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auf Platzhalter ziehen oder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556734" y="2249074"/>
            <a:ext cx="3053866" cy="199761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816548"/>
            <a:ext cx="2133600" cy="273844"/>
          </a:xfrm>
        </p:spPr>
        <p:txBody>
          <a:bodyPr/>
          <a:lstStyle/>
          <a:p>
            <a:fld id="{E4606EA6-EFEA-4C30-9264-4F9291A5780D}" type="datetime1">
              <a:rPr kumimoji="0" lang="en-US" smtClean="0"/>
              <a:pPr/>
              <a:t>20.06.11</a:t>
            </a:fld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de-DE" sz="1400" b="1" smtClean="0">
                <a:solidFill>
                  <a:srgbClr val="FFFFFF"/>
                </a:solidFill>
              </a:rPr>
              <a:pPr algn="ctr"/>
              <a:t>‹Nr.›</a:t>
            </a:fld>
            <a:endParaRPr kumimoji="0" lang="de-DE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Mastertextformat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20.06.11</a:t>
            </a:fld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de-DE" sz="1400" b="1" smtClean="0">
                <a:solidFill>
                  <a:srgbClr val="FFFFFF"/>
                </a:solidFill>
              </a:rPr>
              <a:pPr algn="ctr"/>
              <a:t>‹Nr.›</a:t>
            </a:fld>
            <a:endParaRPr kumimoji="0" lang="de-DE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Mastertextformat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20.06.11</a:t>
            </a:fld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de-DE" sz="1400" b="1" smtClean="0">
                <a:solidFill>
                  <a:srgbClr val="FFFFFF"/>
                </a:solidFill>
              </a:rPr>
              <a:pPr algn="ctr"/>
              <a:t>‹Nr.›</a:t>
            </a:fld>
            <a:endParaRPr kumimoji="0" lang="de-DE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/>
          <p:cNvSpPr>
            <a:spLocks/>
          </p:cNvSpPr>
          <p:nvPr/>
        </p:nvSpPr>
        <p:spPr bwMode="auto">
          <a:xfrm>
            <a:off x="0" y="3564094"/>
            <a:ext cx="9144000" cy="15847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ihandform 15"/>
          <p:cNvSpPr>
            <a:spLocks/>
          </p:cNvSpPr>
          <p:nvPr/>
        </p:nvSpPr>
        <p:spPr bwMode="auto">
          <a:xfrm>
            <a:off x="7315200" y="0"/>
            <a:ext cx="1828800" cy="51435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de-DE" smtClean="0"/>
              <a:t>Mastertitelformat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467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Mastertextformat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457200" y="4816548"/>
            <a:ext cx="2133600" cy="273844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4606EA6-EFEA-4C30-9264-4F9291A5780D}" type="datetime1">
              <a:rPr kumimoji="0" lang="en-US" smtClean="0"/>
              <a:pPr/>
              <a:t>20.06.11</a:t>
            </a:fld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3124200" y="4816548"/>
            <a:ext cx="2895600" cy="273844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/>
            <a:endParaRPr kumimoji="0" lang="de-DE" sz="1400">
              <a:solidFill>
                <a:schemeClr val="tx2"/>
              </a:solidFill>
            </a:endParaRPr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153400" y="4816548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/>
            <a:fld id="{8F82E0A0-C266-4798-8C8F-B9F91E9DA37E}" type="slidenum">
              <a:rPr kumimoji="0" lang="de-DE" sz="1400" b="1" smtClean="0">
                <a:solidFill>
                  <a:srgbClr val="FFFFFF"/>
                </a:solidFill>
              </a:rPr>
              <a:pPr algn="ctr"/>
              <a:t>‹Nr.›</a:t>
            </a:fld>
            <a:endParaRPr kumimoji="0" lang="de-DE" sz="1400" b="1">
              <a:solidFill>
                <a:srgbClr val="FFFFFF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60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mongodb.org/downloads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de-DE" dirty="0" smtClean="0"/>
              <a:t>Python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The </a:t>
            </a:r>
            <a:r>
              <a:rPr lang="de-DE" dirty="0" err="1" smtClean="0"/>
              <a:t>perfect</a:t>
            </a:r>
            <a:r>
              <a:rPr lang="de-DE" dirty="0" smtClean="0"/>
              <a:t> Match</a:t>
            </a:r>
            <a:endParaRPr lang="de-DE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de-DE" dirty="0" smtClean="0"/>
              <a:t>Andreas Jung, </a:t>
            </a:r>
            <a:r>
              <a:rPr lang="de-DE" dirty="0" err="1" smtClean="0"/>
              <a:t>www.zopyx.com</a:t>
            </a:r>
            <a:endParaRPr lang="de-DE" dirty="0"/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15566"/>
            <a:ext cx="2102001" cy="700667"/>
          </a:xfrm>
          <a:prstGeom prst="rect">
            <a:avLst/>
          </a:prstGeom>
        </p:spPr>
      </p:pic>
      <p:pic>
        <p:nvPicPr>
          <p:cNvPr id="10" name="Bild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0528" y="51470"/>
            <a:ext cx="2566109" cy="866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de-DE" dirty="0" smtClean="0"/>
              <a:t>Trainer Andreas Jung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60"/>
            <a:ext cx="7922840" cy="3235414"/>
          </a:xfrm>
        </p:spPr>
        <p:txBody>
          <a:bodyPr>
            <a:normAutofit fontScale="92500" lnSpcReduction="10000"/>
          </a:bodyPr>
          <a:lstStyle>
            <a:extLst/>
          </a:lstStyle>
          <a:p>
            <a:r>
              <a:rPr lang="de-DE" sz="2400" dirty="0" smtClean="0"/>
              <a:t>Python </a:t>
            </a:r>
            <a:r>
              <a:rPr lang="de-DE" sz="2400" dirty="0" err="1" smtClean="0"/>
              <a:t>developer</a:t>
            </a:r>
            <a:r>
              <a:rPr lang="de-DE" sz="2400" dirty="0" smtClean="0"/>
              <a:t> </a:t>
            </a:r>
            <a:r>
              <a:rPr lang="de-DE" sz="2400" dirty="0" err="1" smtClean="0"/>
              <a:t>since</a:t>
            </a:r>
            <a:r>
              <a:rPr lang="de-DE" sz="2400" dirty="0" smtClean="0"/>
              <a:t> 1993</a:t>
            </a:r>
          </a:p>
          <a:p>
            <a:r>
              <a:rPr lang="de-DE" sz="2400" dirty="0" smtClean="0"/>
              <a:t>Python, </a:t>
            </a:r>
            <a:r>
              <a:rPr lang="de-DE" sz="2400" dirty="0" err="1" smtClean="0"/>
              <a:t>Zope</a:t>
            </a:r>
            <a:r>
              <a:rPr lang="de-DE" sz="2400" dirty="0" smtClean="0"/>
              <a:t> &amp; </a:t>
            </a:r>
            <a:r>
              <a:rPr lang="de-DE" sz="2400" dirty="0" err="1" smtClean="0"/>
              <a:t>Plone</a:t>
            </a:r>
            <a:r>
              <a:rPr lang="de-DE" sz="2400" dirty="0" smtClean="0"/>
              <a:t> </a:t>
            </a:r>
            <a:r>
              <a:rPr lang="de-DE" sz="2400" dirty="0" err="1" smtClean="0"/>
              <a:t>development</a:t>
            </a:r>
            <a:endParaRPr lang="de-DE" sz="2400" dirty="0" smtClean="0"/>
          </a:p>
          <a:p>
            <a:r>
              <a:rPr lang="de-DE" sz="2400" dirty="0" err="1" smtClean="0"/>
              <a:t>Specialized</a:t>
            </a:r>
            <a:r>
              <a:rPr lang="de-DE" sz="2400" dirty="0" smtClean="0"/>
              <a:t> in Electronic Publishing</a:t>
            </a:r>
          </a:p>
          <a:p>
            <a:r>
              <a:rPr lang="de-DE" sz="2400" dirty="0" err="1" smtClean="0"/>
              <a:t>Director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Zope</a:t>
            </a:r>
            <a:r>
              <a:rPr lang="de-DE" sz="2400" dirty="0" smtClean="0"/>
              <a:t> </a:t>
            </a:r>
            <a:r>
              <a:rPr lang="de-DE" sz="2400" dirty="0" err="1" smtClean="0"/>
              <a:t>Foundation</a:t>
            </a:r>
            <a:endParaRPr lang="de-DE" sz="2400" dirty="0" smtClean="0"/>
          </a:p>
          <a:p>
            <a:r>
              <a:rPr lang="de-DE" sz="2400" dirty="0" err="1" smtClean="0"/>
              <a:t>Author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dozens</a:t>
            </a:r>
            <a:r>
              <a:rPr lang="de-DE" sz="2400" dirty="0" smtClean="0"/>
              <a:t> </a:t>
            </a:r>
            <a:r>
              <a:rPr lang="de-DE" sz="2400" dirty="0" err="1" smtClean="0"/>
              <a:t>add-ons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Python, </a:t>
            </a:r>
            <a:r>
              <a:rPr lang="de-DE" sz="2400" dirty="0" err="1" smtClean="0"/>
              <a:t>Zope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Plone</a:t>
            </a:r>
            <a:endParaRPr lang="de-DE" sz="2400" dirty="0" smtClean="0"/>
          </a:p>
          <a:p>
            <a:r>
              <a:rPr lang="de-DE" sz="2400" dirty="0" smtClean="0"/>
              <a:t>Co-</a:t>
            </a:r>
            <a:r>
              <a:rPr lang="de-DE" sz="2400" dirty="0" err="1" smtClean="0"/>
              <a:t>Founder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German </a:t>
            </a:r>
            <a:r>
              <a:rPr lang="de-DE" sz="2400" dirty="0" err="1" smtClean="0"/>
              <a:t>Zope</a:t>
            </a:r>
            <a:r>
              <a:rPr lang="de-DE" sz="2400" dirty="0" smtClean="0"/>
              <a:t> User Group (DZUG)</a:t>
            </a:r>
          </a:p>
          <a:p>
            <a:r>
              <a:rPr lang="de-DE" sz="2400" dirty="0" smtClean="0"/>
              <a:t>Member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Plone</a:t>
            </a:r>
            <a:r>
              <a:rPr lang="de-DE" sz="2400" dirty="0" smtClean="0"/>
              <a:t> </a:t>
            </a:r>
            <a:r>
              <a:rPr lang="de-DE" sz="2400" dirty="0" err="1" smtClean="0"/>
              <a:t>Foundation</a:t>
            </a:r>
            <a:endParaRPr lang="de-DE" sz="2400" dirty="0" smtClean="0"/>
          </a:p>
          <a:p>
            <a:r>
              <a:rPr lang="de-DE" sz="2400" dirty="0" err="1" smtClean="0"/>
              <a:t>using</a:t>
            </a:r>
            <a:r>
              <a:rPr lang="de-DE" sz="2400" dirty="0" smtClean="0"/>
              <a:t> </a:t>
            </a:r>
            <a:r>
              <a:rPr lang="de-DE" sz="2400" dirty="0" err="1" smtClean="0"/>
              <a:t>MongoDB</a:t>
            </a:r>
            <a:r>
              <a:rPr lang="de-DE" sz="2400" dirty="0" smtClean="0"/>
              <a:t> </a:t>
            </a:r>
            <a:r>
              <a:rPr lang="de-DE" sz="2400" dirty="0" err="1" smtClean="0"/>
              <a:t>since</a:t>
            </a:r>
            <a:r>
              <a:rPr lang="de-DE" sz="2400" dirty="0" smtClean="0"/>
              <a:t> 2009</a:t>
            </a:r>
          </a:p>
          <a:p>
            <a:endParaRPr lang="de-DE" sz="2400" dirty="0" smtClean="0"/>
          </a:p>
          <a:p>
            <a:pPr marL="36576" indent="0">
              <a:buNone/>
            </a:pPr>
            <a:endParaRPr lang="de-DE" sz="2400" dirty="0"/>
          </a:p>
          <a:p>
            <a:pPr marL="36576" indent="0">
              <a:buNone/>
            </a:pPr>
            <a:endParaRPr lang="de-DE" sz="2400" dirty="0" smtClean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de-DE" dirty="0" smtClean="0"/>
              <a:t>Agenda (45 </a:t>
            </a:r>
            <a:r>
              <a:rPr lang="de-DE" dirty="0" err="1" smtClean="0"/>
              <a:t>minutes</a:t>
            </a:r>
            <a:r>
              <a:rPr lang="de-DE" dirty="0" smtClean="0"/>
              <a:t> per </a:t>
            </a:r>
            <a:r>
              <a:rPr lang="de-DE" dirty="0" err="1" smtClean="0"/>
              <a:t>slot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60"/>
            <a:ext cx="7922840" cy="3235414"/>
          </a:xfrm>
        </p:spPr>
        <p:txBody>
          <a:bodyPr>
            <a:normAutofit/>
          </a:bodyPr>
          <a:lstStyle>
            <a:extLst/>
          </a:lstStyle>
          <a:p>
            <a:pPr marL="493776" indent="-457200">
              <a:buFont typeface="+mj-lt"/>
              <a:buAutoNum type="arabicPeriod"/>
            </a:pPr>
            <a:r>
              <a:rPr lang="de-DE" sz="2800" dirty="0" err="1" smtClean="0"/>
              <a:t>Introduction</a:t>
            </a:r>
            <a:r>
              <a:rPr lang="de-DE" sz="2800" dirty="0" smtClean="0"/>
              <a:t> </a:t>
            </a:r>
            <a:r>
              <a:rPr lang="de-DE" sz="2800" dirty="0" err="1" smtClean="0"/>
              <a:t>to</a:t>
            </a:r>
            <a:r>
              <a:rPr lang="de-DE" sz="2800" dirty="0" smtClean="0"/>
              <a:t> </a:t>
            </a:r>
            <a:r>
              <a:rPr lang="de-DE" sz="2800" dirty="0" err="1" smtClean="0"/>
              <a:t>MongoDB</a:t>
            </a:r>
            <a:endParaRPr lang="de-DE" sz="2800" dirty="0"/>
          </a:p>
          <a:p>
            <a:pPr marL="493776" indent="-457200">
              <a:buFont typeface="+mj-lt"/>
              <a:buAutoNum type="arabicPeriod"/>
            </a:pPr>
            <a:r>
              <a:rPr lang="de-DE" sz="2800" dirty="0" err="1" smtClean="0"/>
              <a:t>Using</a:t>
            </a:r>
            <a:r>
              <a:rPr lang="de-DE" sz="2800" dirty="0" smtClean="0"/>
              <a:t> </a:t>
            </a:r>
            <a:r>
              <a:rPr lang="de-DE" sz="2800" dirty="0" err="1" smtClean="0"/>
              <a:t>MongoDB</a:t>
            </a:r>
            <a:r>
              <a:rPr lang="de-DE" sz="2800" dirty="0" smtClean="0"/>
              <a:t> </a:t>
            </a:r>
          </a:p>
          <a:p>
            <a:pPr marL="493776" indent="-457200">
              <a:buFont typeface="+mj-lt"/>
              <a:buAutoNum type="arabicPeriod"/>
            </a:pPr>
            <a:r>
              <a:rPr lang="de-DE" sz="2800" dirty="0" err="1" smtClean="0"/>
              <a:t>Using</a:t>
            </a:r>
            <a:r>
              <a:rPr lang="de-DE" sz="2800" dirty="0" smtClean="0"/>
              <a:t> </a:t>
            </a:r>
            <a:r>
              <a:rPr lang="de-DE" sz="2800" dirty="0" err="1" smtClean="0"/>
              <a:t>MongoDB</a:t>
            </a:r>
            <a:r>
              <a:rPr lang="de-DE" sz="2800" dirty="0" smtClean="0"/>
              <a:t> </a:t>
            </a:r>
            <a:r>
              <a:rPr lang="de-DE" sz="2800" dirty="0" err="1" smtClean="0"/>
              <a:t>from</a:t>
            </a:r>
            <a:r>
              <a:rPr lang="de-DE" sz="2800" dirty="0" smtClean="0"/>
              <a:t> Python </a:t>
            </a:r>
            <a:r>
              <a:rPr lang="de-DE" sz="2800" dirty="0" err="1" smtClean="0"/>
              <a:t>with</a:t>
            </a:r>
            <a:r>
              <a:rPr lang="de-DE" sz="2800" dirty="0" smtClean="0"/>
              <a:t> </a:t>
            </a:r>
            <a:r>
              <a:rPr lang="de-DE" sz="2800" dirty="0" err="1" smtClean="0"/>
              <a:t>PyMongo</a:t>
            </a:r>
            <a:endParaRPr lang="de-DE" sz="2800" dirty="0"/>
          </a:p>
          <a:p>
            <a:pPr marL="493776" indent="-457200">
              <a:buFont typeface="+mj-lt"/>
              <a:buAutoNum type="arabicPeriod"/>
            </a:pPr>
            <a:r>
              <a:rPr lang="de-DE" sz="2800" dirty="0" smtClean="0"/>
              <a:t>(</a:t>
            </a:r>
            <a:r>
              <a:rPr lang="de-DE" sz="2800" dirty="0" err="1" smtClean="0"/>
              <a:t>PyMongo</a:t>
            </a:r>
            <a:r>
              <a:rPr lang="de-DE" sz="2800" dirty="0" smtClean="0"/>
              <a:t> </a:t>
            </a:r>
            <a:r>
              <a:rPr lang="de-DE" sz="2800" dirty="0" err="1" smtClean="0"/>
              <a:t>extensions</a:t>
            </a:r>
            <a:r>
              <a:rPr lang="de-DE" sz="2800" dirty="0" smtClean="0"/>
              <a:t>/ORM-</a:t>
            </a:r>
            <a:r>
              <a:rPr lang="de-DE" sz="2800" dirty="0" err="1" smtClean="0"/>
              <a:t>ish</a:t>
            </a:r>
            <a:r>
              <a:rPr lang="de-DE" sz="2800" dirty="0" smtClean="0"/>
              <a:t> </a:t>
            </a:r>
            <a:r>
              <a:rPr lang="de-DE" sz="2800" dirty="0" err="1" smtClean="0"/>
              <a:t>layers</a:t>
            </a:r>
            <a:r>
              <a:rPr lang="de-DE" sz="2800" dirty="0" smtClean="0"/>
              <a:t> </a:t>
            </a:r>
            <a:r>
              <a:rPr lang="de-DE" sz="2800" dirty="0" err="1" smtClean="0"/>
              <a:t>or</a:t>
            </a:r>
            <a:r>
              <a:rPr lang="de-DE" sz="2800" dirty="0" smtClean="0"/>
              <a:t> Q/</a:t>
            </a:r>
            <a:r>
              <a:rPr lang="de-DE" sz="2800" dirty="0" smtClean="0"/>
              <a:t>A)</a:t>
            </a:r>
            <a:endParaRPr lang="de-DE" sz="2800" dirty="0" smtClean="0"/>
          </a:p>
          <a:p>
            <a:pPr marL="493776" indent="-457200">
              <a:buFont typeface="+mj-lt"/>
              <a:buAutoNum type="arabicPeriod"/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767230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19256" cy="857250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de-DE" dirty="0" smtClean="0"/>
              <a:t>Things not </a:t>
            </a:r>
            <a:r>
              <a:rPr lang="de-DE" dirty="0" err="1" smtClean="0"/>
              <a:t>covered</a:t>
            </a:r>
            <a:r>
              <a:rPr lang="de-DE" dirty="0" smtClean="0"/>
              <a:t> </a:t>
            </a:r>
            <a:r>
              <a:rPr lang="de-DE" dirty="0" smtClean="0"/>
              <a:t>in </a:t>
            </a: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tutorial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60"/>
            <a:ext cx="7922840" cy="3235414"/>
          </a:xfrm>
        </p:spPr>
        <p:txBody>
          <a:bodyPr>
            <a:normAutofit/>
          </a:bodyPr>
          <a:lstStyle>
            <a:extLst/>
          </a:lstStyle>
          <a:p>
            <a:r>
              <a:rPr lang="de-DE" sz="2800" dirty="0" err="1" smtClean="0"/>
              <a:t>Geospatial</a:t>
            </a:r>
            <a:r>
              <a:rPr lang="de-DE" sz="2800" dirty="0" smtClean="0"/>
              <a:t> </a:t>
            </a:r>
            <a:r>
              <a:rPr lang="de-DE" sz="2800" dirty="0" err="1" smtClean="0"/>
              <a:t>indexing</a:t>
            </a:r>
            <a:endParaRPr lang="de-DE" sz="2800" dirty="0" smtClean="0"/>
          </a:p>
          <a:p>
            <a:r>
              <a:rPr lang="de-DE" sz="2800" dirty="0" err="1" smtClean="0"/>
              <a:t>Map-reduce</a:t>
            </a:r>
            <a:endParaRPr lang="de-DE" sz="2800" dirty="0" smtClean="0"/>
          </a:p>
          <a:p>
            <a:r>
              <a:rPr lang="de-DE" sz="2800" dirty="0" smtClean="0"/>
              <a:t>Details on </a:t>
            </a:r>
            <a:r>
              <a:rPr lang="de-DE" sz="2800" dirty="0" err="1"/>
              <a:t>s</a:t>
            </a:r>
            <a:r>
              <a:rPr lang="de-DE" sz="2800" dirty="0" err="1" smtClean="0"/>
              <a:t>caling</a:t>
            </a:r>
            <a:r>
              <a:rPr lang="de-DE" sz="2800" dirty="0" smtClean="0"/>
              <a:t> (</a:t>
            </a:r>
            <a:r>
              <a:rPr lang="de-DE" sz="2800" dirty="0" err="1" smtClean="0"/>
              <a:t>Sharding</a:t>
            </a:r>
            <a:r>
              <a:rPr lang="de-DE" sz="2800" dirty="0" smtClean="0"/>
              <a:t>, </a:t>
            </a:r>
            <a:r>
              <a:rPr lang="de-DE" sz="2800" dirty="0" err="1" smtClean="0"/>
              <a:t>Replica</a:t>
            </a:r>
            <a:r>
              <a:rPr lang="de-DE" sz="2800" dirty="0" smtClean="0"/>
              <a:t> </a:t>
            </a:r>
            <a:r>
              <a:rPr lang="de-DE" sz="2800" dirty="0" err="1" smtClean="0"/>
              <a:t>sets</a:t>
            </a:r>
            <a:r>
              <a:rPr lang="de-DE" sz="2800" dirty="0" smtClean="0"/>
              <a:t>)</a:t>
            </a:r>
          </a:p>
          <a:p>
            <a:endParaRPr lang="de-DE" sz="2800" dirty="0"/>
          </a:p>
          <a:p>
            <a:pPr marL="36576" indent="0">
              <a:buNone/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440208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Part I/4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91264" cy="3394472"/>
          </a:xfrm>
        </p:spPr>
        <p:txBody>
          <a:bodyPr/>
          <a:lstStyle/>
          <a:p>
            <a:r>
              <a:rPr lang="de-DE" dirty="0" err="1" smtClean="0"/>
              <a:t>Introduction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Concepts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endParaRPr lang="de-DE" dirty="0" smtClean="0"/>
          </a:p>
          <a:p>
            <a:pPr lvl="1"/>
            <a:r>
              <a:rPr lang="de-DE" dirty="0" err="1" smtClean="0"/>
              <a:t>Architecture</a:t>
            </a:r>
            <a:endParaRPr lang="de-DE" dirty="0"/>
          </a:p>
          <a:p>
            <a:pPr lvl="1"/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compares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relational </a:t>
            </a:r>
            <a:r>
              <a:rPr lang="de-DE" dirty="0" err="1" smtClean="0"/>
              <a:t>databases</a:t>
            </a:r>
            <a:endParaRPr lang="de-DE" dirty="0" smtClean="0"/>
          </a:p>
          <a:p>
            <a:pPr lvl="1"/>
            <a:r>
              <a:rPr lang="de-DE" dirty="0" err="1" smtClean="0"/>
              <a:t>Scalability</a:t>
            </a:r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364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...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60"/>
            <a:ext cx="7922840" cy="3235414"/>
          </a:xfrm>
        </p:spPr>
        <p:txBody>
          <a:bodyPr>
            <a:normAutofit/>
          </a:bodyPr>
          <a:lstStyle>
            <a:extLst/>
          </a:lstStyle>
          <a:p>
            <a:r>
              <a:rPr lang="de-DE" sz="2400" dirty="0" smtClean="0"/>
              <a:t>an </a:t>
            </a:r>
            <a:r>
              <a:rPr lang="de-DE" sz="2400" dirty="0"/>
              <a:t>o</a:t>
            </a:r>
            <a:r>
              <a:rPr lang="de-DE" sz="2400" dirty="0" smtClean="0"/>
              <a:t>pen-</a:t>
            </a:r>
            <a:r>
              <a:rPr lang="de-DE" sz="2400" dirty="0" err="1" smtClean="0"/>
              <a:t>source</a:t>
            </a:r>
            <a:r>
              <a:rPr lang="de-DE" sz="2400" dirty="0" smtClean="0"/>
              <a:t>,</a:t>
            </a:r>
          </a:p>
          <a:p>
            <a:r>
              <a:rPr lang="de-DE" sz="2400" dirty="0" smtClean="0"/>
              <a:t>high-performance,</a:t>
            </a:r>
          </a:p>
          <a:p>
            <a:r>
              <a:rPr lang="de-DE" sz="2400" dirty="0"/>
              <a:t>s</a:t>
            </a:r>
            <a:r>
              <a:rPr lang="de-DE" sz="2400" dirty="0" smtClean="0"/>
              <a:t>chema-</a:t>
            </a:r>
            <a:r>
              <a:rPr lang="de-DE" sz="2400" dirty="0" err="1" smtClean="0"/>
              <a:t>less</a:t>
            </a:r>
            <a:r>
              <a:rPr lang="de-DE" sz="2400" dirty="0" smtClean="0"/>
              <a:t>,</a:t>
            </a:r>
          </a:p>
          <a:p>
            <a:r>
              <a:rPr lang="de-DE" sz="2400" dirty="0" err="1"/>
              <a:t>d</a:t>
            </a:r>
            <a:r>
              <a:rPr lang="de-DE" sz="2400" dirty="0" err="1" smtClean="0"/>
              <a:t>ocument-oriented</a:t>
            </a:r>
            <a:endParaRPr lang="de-DE" sz="2400" dirty="0"/>
          </a:p>
          <a:p>
            <a:pPr marL="36576" indent="0">
              <a:buNone/>
            </a:pPr>
            <a:r>
              <a:rPr lang="de-DE" sz="4800" dirty="0" err="1"/>
              <a:t>d</a:t>
            </a:r>
            <a:r>
              <a:rPr lang="de-DE" sz="4800" dirty="0" err="1" smtClean="0"/>
              <a:t>atabase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2380635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435280" cy="85725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Let‘s</a:t>
            </a:r>
            <a:r>
              <a:rPr lang="de-DE" dirty="0" smtClean="0"/>
              <a:t> </a:t>
            </a:r>
            <a:r>
              <a:rPr lang="de-DE" dirty="0" err="1" smtClean="0"/>
              <a:t>agree</a:t>
            </a:r>
            <a:r>
              <a:rPr lang="de-DE" dirty="0" smtClean="0"/>
              <a:t> 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following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leave</a:t>
            </a:r>
            <a:r>
              <a:rPr lang="de-DE" dirty="0" smtClean="0"/>
              <a:t>...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147248" cy="3394472"/>
          </a:xfrm>
        </p:spPr>
        <p:txBody>
          <a:bodyPr>
            <a:normAutofit lnSpcReduction="10000"/>
          </a:bodyPr>
          <a:lstStyle/>
          <a:p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cool</a:t>
            </a:r>
          </a:p>
          <a:p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not </a:t>
            </a:r>
            <a:r>
              <a:rPr lang="de-DE" dirty="0" err="1" smtClean="0"/>
              <a:t>the</a:t>
            </a:r>
            <a:r>
              <a:rPr lang="de-DE" dirty="0" smtClean="0"/>
              <a:t> multi-</a:t>
            </a:r>
            <a:r>
              <a:rPr lang="de-DE" dirty="0" err="1" smtClean="0"/>
              <a:t>purpose</a:t>
            </a:r>
            <a:r>
              <a:rPr lang="de-DE" dirty="0" smtClean="0"/>
              <a:t>-</a:t>
            </a:r>
            <a:r>
              <a:rPr lang="de-DE" dirty="0" err="1" smtClean="0"/>
              <a:t>one</a:t>
            </a:r>
            <a:r>
              <a:rPr lang="de-DE" dirty="0" smtClean="0"/>
              <a:t>-size-</a:t>
            </a:r>
            <a:r>
              <a:rPr lang="de-DE" dirty="0" err="1" smtClean="0"/>
              <a:t>fits</a:t>
            </a:r>
            <a:r>
              <a:rPr lang="de-DE" dirty="0" smtClean="0"/>
              <a:t>-all </a:t>
            </a:r>
            <a:r>
              <a:rPr lang="de-DE" dirty="0" err="1" smtClean="0"/>
              <a:t>database</a:t>
            </a:r>
            <a:endParaRPr lang="de-DE" dirty="0" smtClean="0"/>
          </a:p>
          <a:p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another</a:t>
            </a:r>
            <a:r>
              <a:rPr lang="de-DE" dirty="0" smtClean="0"/>
              <a:t> </a:t>
            </a:r>
            <a:r>
              <a:rPr lang="de-DE" u="sng" dirty="0" smtClean="0"/>
              <a:t>additional</a:t>
            </a:r>
            <a:r>
              <a:rPr lang="de-DE" dirty="0" smtClean="0"/>
              <a:t> </a:t>
            </a:r>
            <a:r>
              <a:rPr lang="de-DE" dirty="0" err="1" smtClean="0"/>
              <a:t>tool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software</a:t>
            </a:r>
            <a:r>
              <a:rPr lang="de-DE" dirty="0" smtClean="0"/>
              <a:t> </a:t>
            </a:r>
            <a:r>
              <a:rPr lang="de-DE" dirty="0" err="1" smtClean="0"/>
              <a:t>developer</a:t>
            </a:r>
            <a:endParaRPr lang="de-DE" dirty="0" smtClean="0"/>
          </a:p>
          <a:p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not a </a:t>
            </a:r>
            <a:r>
              <a:rPr lang="de-DE" dirty="0" err="1" smtClean="0"/>
              <a:t>replacement</a:t>
            </a:r>
            <a:r>
              <a:rPr lang="de-DE" dirty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RDBMS in </a:t>
            </a:r>
            <a:r>
              <a:rPr lang="de-DE" dirty="0" err="1" smtClean="0"/>
              <a:t>general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right</a:t>
            </a:r>
            <a:r>
              <a:rPr lang="de-DE" dirty="0" smtClean="0"/>
              <a:t> </a:t>
            </a:r>
            <a:r>
              <a:rPr lang="de-DE" dirty="0" err="1" smtClean="0"/>
              <a:t>tool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task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16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435280" cy="857250"/>
          </a:xfrm>
        </p:spPr>
        <p:txBody>
          <a:bodyPr>
            <a:normAutofit/>
          </a:bodyPr>
          <a:lstStyle/>
          <a:p>
            <a:r>
              <a:rPr lang="de-DE" dirty="0" err="1" smtClean="0"/>
              <a:t>And</a:t>
            </a:r>
            <a:r>
              <a:rPr lang="de-DE" dirty="0" smtClean="0"/>
              <a:t>.....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147248" cy="3394472"/>
          </a:xfrm>
        </p:spPr>
        <p:txBody>
          <a:bodyPr>
            <a:normAutofit/>
          </a:bodyPr>
          <a:lstStyle/>
          <a:p>
            <a:r>
              <a:rPr lang="de-DE" dirty="0" err="1" smtClean="0"/>
              <a:t>Don‘t</a:t>
            </a:r>
            <a:r>
              <a:rPr lang="de-DE" dirty="0" smtClean="0"/>
              <a:t> </a:t>
            </a:r>
            <a:r>
              <a:rPr lang="de-DE" dirty="0" err="1" smtClean="0"/>
              <a:t>ask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do JOINs </a:t>
            </a:r>
            <a:r>
              <a:rPr lang="de-DE" dirty="0" smtClean="0"/>
              <a:t>in </a:t>
            </a:r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smtClean="0">
                <a:sym typeface="Wingdings"/>
              </a:rPr>
              <a:t>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9791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435280" cy="85725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Oh, SQL – </a:t>
            </a:r>
            <a:r>
              <a:rPr lang="de-DE" dirty="0" err="1" smtClean="0"/>
              <a:t>let‘s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fun</a:t>
            </a:r>
            <a:r>
              <a:rPr lang="de-DE" dirty="0" smtClean="0"/>
              <a:t> </a:t>
            </a:r>
            <a:r>
              <a:rPr lang="de-DE" dirty="0" err="1" smtClean="0"/>
              <a:t>first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7544" y="1200151"/>
            <a:ext cx="8136904" cy="1011559"/>
          </a:xfrm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de-DE" dirty="0" smtClean="0"/>
              <a:t>A SQL </a:t>
            </a:r>
            <a:r>
              <a:rPr lang="de-DE" dirty="0" err="1" smtClean="0"/>
              <a:t>statement</a:t>
            </a:r>
            <a:r>
              <a:rPr lang="de-DE" dirty="0" smtClean="0"/>
              <a:t> </a:t>
            </a:r>
            <a:r>
              <a:rPr lang="de-DE" dirty="0" err="1" smtClean="0"/>
              <a:t>walks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a bar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sees</a:t>
            </a:r>
            <a:r>
              <a:rPr lang="de-DE" dirty="0" smtClean="0"/>
              <a:t> </a:t>
            </a:r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tables</a:t>
            </a:r>
            <a:r>
              <a:rPr lang="de-DE" dirty="0" smtClean="0"/>
              <a:t>. He </a:t>
            </a:r>
            <a:r>
              <a:rPr lang="de-DE" dirty="0" err="1" smtClean="0"/>
              <a:t>walks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says</a:t>
            </a:r>
            <a:r>
              <a:rPr lang="de-DE" dirty="0" smtClean="0"/>
              <a:t>: „</a:t>
            </a:r>
            <a:r>
              <a:rPr lang="de-DE" dirty="0" err="1" smtClean="0"/>
              <a:t>Hello</a:t>
            </a:r>
            <a:r>
              <a:rPr lang="de-DE" dirty="0" smtClean="0"/>
              <a:t>, </a:t>
            </a:r>
            <a:r>
              <a:rPr lang="de-DE" dirty="0" err="1" smtClean="0"/>
              <a:t>may</a:t>
            </a:r>
            <a:r>
              <a:rPr lang="de-DE" dirty="0" smtClean="0"/>
              <a:t> I </a:t>
            </a:r>
            <a:r>
              <a:rPr lang="de-DE" dirty="0" err="1" smtClean="0"/>
              <a:t>join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sz="half" idx="1"/>
          </p:nvPr>
        </p:nvSpPr>
        <p:spPr>
          <a:xfrm>
            <a:off x="457200" y="2571750"/>
            <a:ext cx="8147248" cy="1299591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de-DE" dirty="0"/>
              <a:t>A SQL </a:t>
            </a:r>
            <a:r>
              <a:rPr lang="de-DE" dirty="0" err="1"/>
              <a:t>injection</a:t>
            </a:r>
            <a:r>
              <a:rPr lang="de-DE" dirty="0"/>
              <a:t> </a:t>
            </a:r>
            <a:r>
              <a:rPr lang="de-DE" dirty="0" err="1"/>
              <a:t>walks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bar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starts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quote</a:t>
            </a:r>
            <a:r>
              <a:rPr lang="de-DE" dirty="0"/>
              <a:t> </a:t>
            </a:r>
            <a:r>
              <a:rPr lang="de-DE" dirty="0" err="1"/>
              <a:t>something</a:t>
            </a:r>
            <a:r>
              <a:rPr lang="de-DE" dirty="0"/>
              <a:t> but </a:t>
            </a:r>
            <a:r>
              <a:rPr lang="de-DE" dirty="0" err="1"/>
              <a:t>suddenly</a:t>
            </a:r>
            <a:r>
              <a:rPr lang="de-DE" dirty="0"/>
              <a:t> </a:t>
            </a:r>
            <a:r>
              <a:rPr lang="de-DE" dirty="0" err="1"/>
              <a:t>stops</a:t>
            </a:r>
            <a:r>
              <a:rPr lang="de-DE" dirty="0"/>
              <a:t>, </a:t>
            </a:r>
            <a:r>
              <a:rPr lang="de-DE" dirty="0" err="1"/>
              <a:t>drops</a:t>
            </a:r>
            <a:r>
              <a:rPr lang="de-DE" dirty="0"/>
              <a:t> a </a:t>
            </a:r>
            <a:r>
              <a:rPr lang="de-DE" dirty="0" err="1"/>
              <a:t>table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dashes</a:t>
            </a:r>
            <a:r>
              <a:rPr lang="de-DE" dirty="0"/>
              <a:t> out.</a:t>
            </a:r>
          </a:p>
        </p:txBody>
      </p:sp>
    </p:spTree>
    <p:extLst>
      <p:ext uri="{BB962C8B-B14F-4D97-AF65-F5344CB8AC3E}">
        <p14:creationId xmlns:p14="http://schemas.microsoft.com/office/powerpoint/2010/main" val="2692828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  <p:bldP spid="4" grpId="0" uiExpand="1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The </a:t>
            </a:r>
            <a:r>
              <a:rPr lang="de-DE" dirty="0" err="1" smtClean="0"/>
              <a:t>history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7859216" cy="3387823"/>
          </a:xfrm>
        </p:spPr>
        <p:txBody>
          <a:bodyPr>
            <a:normAutofit fontScale="77500" lnSpcReduction="20000"/>
          </a:bodyPr>
          <a:lstStyle/>
          <a:p>
            <a:r>
              <a:rPr lang="de-DE" dirty="0" smtClean="0"/>
              <a:t>10gen </a:t>
            </a:r>
            <a:r>
              <a:rPr lang="de-DE" dirty="0" err="1" smtClean="0"/>
              <a:t>founded</a:t>
            </a:r>
            <a:r>
              <a:rPr lang="de-DE" dirty="0" smtClean="0"/>
              <a:t> in 2007</a:t>
            </a:r>
          </a:p>
          <a:p>
            <a:r>
              <a:rPr lang="de-DE" dirty="0" err="1" smtClean="0"/>
              <a:t>Started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cloud</a:t>
            </a:r>
            <a:r>
              <a:rPr lang="de-DE" dirty="0" smtClean="0"/>
              <a:t>-alternative GAE</a:t>
            </a:r>
          </a:p>
          <a:p>
            <a:pPr lvl="1"/>
            <a:r>
              <a:rPr lang="de-DE" dirty="0" smtClean="0"/>
              <a:t>App-</a:t>
            </a:r>
            <a:r>
              <a:rPr lang="de-DE" dirty="0" err="1" smtClean="0"/>
              <a:t>engine</a:t>
            </a:r>
            <a:r>
              <a:rPr lang="de-DE" dirty="0" smtClean="0"/>
              <a:t> </a:t>
            </a:r>
            <a:r>
              <a:rPr lang="de-DE" dirty="0" err="1" smtClean="0">
                <a:solidFill>
                  <a:srgbClr val="FF0000"/>
                </a:solidFill>
              </a:rPr>
              <a:t>ed</a:t>
            </a:r>
            <a:endParaRPr lang="de-DE" dirty="0" smtClean="0">
              <a:solidFill>
                <a:srgbClr val="FF0000"/>
              </a:solidFill>
            </a:endParaRPr>
          </a:p>
          <a:p>
            <a:pPr lvl="1"/>
            <a:r>
              <a:rPr lang="de-DE" dirty="0" smtClean="0"/>
              <a:t>Database </a:t>
            </a:r>
            <a:r>
              <a:rPr lang="de-DE" dirty="0" smtClean="0">
                <a:solidFill>
                  <a:srgbClr val="FF0000"/>
                </a:solidFill>
              </a:rPr>
              <a:t>p</a:t>
            </a:r>
          </a:p>
          <a:p>
            <a:pPr lvl="1"/>
            <a:r>
              <a:rPr lang="de-DE" dirty="0" err="1" smtClean="0"/>
              <a:t>Javascript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implementation</a:t>
            </a:r>
            <a:r>
              <a:rPr lang="de-DE" dirty="0" smtClean="0"/>
              <a:t> </a:t>
            </a:r>
            <a:r>
              <a:rPr lang="de-DE" dirty="0" err="1" smtClean="0"/>
              <a:t>language</a:t>
            </a:r>
            <a:endParaRPr lang="de-DE" dirty="0"/>
          </a:p>
          <a:p>
            <a:r>
              <a:rPr lang="de-DE" dirty="0" smtClean="0"/>
              <a:t>2008: </a:t>
            </a:r>
            <a:r>
              <a:rPr lang="de-DE" dirty="0" err="1" smtClean="0"/>
              <a:t>focusing</a:t>
            </a:r>
            <a:r>
              <a:rPr lang="de-DE" dirty="0" smtClean="0"/>
              <a:t> 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database</a:t>
            </a:r>
            <a:r>
              <a:rPr lang="de-DE" dirty="0" smtClean="0"/>
              <a:t> </a:t>
            </a:r>
            <a:r>
              <a:rPr lang="de-DE" dirty="0" err="1" smtClean="0"/>
              <a:t>part</a:t>
            </a:r>
            <a:r>
              <a:rPr lang="de-DE" dirty="0" smtClean="0"/>
              <a:t>: </a:t>
            </a:r>
            <a:r>
              <a:rPr lang="de-DE" dirty="0" err="1" smtClean="0">
                <a:solidFill>
                  <a:srgbClr val="FF0000"/>
                </a:solidFill>
              </a:rPr>
              <a:t>MongoDB</a:t>
            </a:r>
            <a:endParaRPr lang="de-DE" dirty="0" smtClean="0">
              <a:solidFill>
                <a:srgbClr val="FF0000"/>
              </a:solidFill>
            </a:endParaRPr>
          </a:p>
          <a:p>
            <a:r>
              <a:rPr lang="de-DE" dirty="0" smtClean="0">
                <a:solidFill>
                  <a:srgbClr val="FFFFFF"/>
                </a:solidFill>
              </a:rPr>
              <a:t>2009: </a:t>
            </a:r>
            <a:r>
              <a:rPr lang="de-DE" dirty="0" err="1" smtClean="0">
                <a:solidFill>
                  <a:srgbClr val="FFFFFF"/>
                </a:solidFill>
              </a:rPr>
              <a:t>first</a:t>
            </a:r>
            <a:r>
              <a:rPr lang="de-DE" dirty="0" smtClean="0">
                <a:solidFill>
                  <a:srgbClr val="FFFFFF"/>
                </a:solidFill>
              </a:rPr>
              <a:t> </a:t>
            </a:r>
            <a:r>
              <a:rPr lang="de-DE" dirty="0" err="1" smtClean="0">
                <a:solidFill>
                  <a:srgbClr val="FFFFFF"/>
                </a:solidFill>
              </a:rPr>
              <a:t>MongoDB</a:t>
            </a:r>
            <a:r>
              <a:rPr lang="de-DE" dirty="0" smtClean="0">
                <a:solidFill>
                  <a:srgbClr val="FFFFFF"/>
                </a:solidFill>
              </a:rPr>
              <a:t> </a:t>
            </a:r>
            <a:r>
              <a:rPr lang="de-DE" dirty="0" err="1" smtClean="0">
                <a:solidFill>
                  <a:srgbClr val="FFFFFF"/>
                </a:solidFill>
              </a:rPr>
              <a:t>release</a:t>
            </a:r>
            <a:endParaRPr lang="de-DE" dirty="0">
              <a:solidFill>
                <a:srgbClr val="FFFFFF"/>
              </a:solidFill>
            </a:endParaRPr>
          </a:p>
          <a:p>
            <a:r>
              <a:rPr lang="de-DE" dirty="0" smtClean="0">
                <a:solidFill>
                  <a:srgbClr val="FFFFFF"/>
                </a:solidFill>
              </a:rPr>
              <a:t>2011: </a:t>
            </a:r>
            <a:r>
              <a:rPr lang="de-DE" dirty="0" err="1" smtClean="0">
                <a:solidFill>
                  <a:srgbClr val="FFFFFF"/>
                </a:solidFill>
              </a:rPr>
              <a:t>MongoDB</a:t>
            </a:r>
            <a:r>
              <a:rPr lang="de-DE" dirty="0" smtClean="0">
                <a:solidFill>
                  <a:srgbClr val="FFFFFF"/>
                </a:solidFill>
              </a:rPr>
              <a:t> 1.8:</a:t>
            </a:r>
          </a:p>
          <a:p>
            <a:pPr lvl="1"/>
            <a:r>
              <a:rPr lang="de-DE" dirty="0" smtClean="0">
                <a:solidFill>
                  <a:srgbClr val="FFFFFF"/>
                </a:solidFill>
              </a:rPr>
              <a:t>Major </a:t>
            </a:r>
            <a:r>
              <a:rPr lang="de-DE" dirty="0" err="1" smtClean="0">
                <a:solidFill>
                  <a:srgbClr val="FFFFFF"/>
                </a:solidFill>
              </a:rPr>
              <a:t>deployments</a:t>
            </a:r>
            <a:endParaRPr lang="de-DE" dirty="0" smtClean="0">
              <a:solidFill>
                <a:srgbClr val="FFFFFF"/>
              </a:solidFill>
            </a:endParaRPr>
          </a:p>
          <a:p>
            <a:pPr lvl="1"/>
            <a:r>
              <a:rPr lang="de-DE" dirty="0" smtClean="0">
                <a:solidFill>
                  <a:srgbClr val="FFFFFF"/>
                </a:solidFill>
              </a:rPr>
              <a:t>A fast </a:t>
            </a:r>
            <a:r>
              <a:rPr lang="de-DE" dirty="0" err="1" smtClean="0">
                <a:solidFill>
                  <a:srgbClr val="FFFFFF"/>
                </a:solidFill>
              </a:rPr>
              <a:t>growing</a:t>
            </a:r>
            <a:r>
              <a:rPr lang="de-DE" dirty="0" smtClean="0">
                <a:solidFill>
                  <a:srgbClr val="FFFFFF"/>
                </a:solidFill>
              </a:rPr>
              <a:t> </a:t>
            </a:r>
            <a:r>
              <a:rPr lang="de-DE" dirty="0" err="1" smtClean="0">
                <a:solidFill>
                  <a:srgbClr val="FFFFFF"/>
                </a:solidFill>
              </a:rPr>
              <a:t>community</a:t>
            </a:r>
            <a:endParaRPr lang="de-DE" dirty="0" smtClean="0">
              <a:solidFill>
                <a:srgbClr val="FFFFFF"/>
              </a:solidFill>
            </a:endParaRPr>
          </a:p>
          <a:p>
            <a:pPr lvl="1"/>
            <a:r>
              <a:rPr lang="de-DE" dirty="0" smtClean="0">
                <a:solidFill>
                  <a:srgbClr val="FFFFFF"/>
                </a:solidFill>
              </a:rPr>
              <a:t>Fast </a:t>
            </a:r>
            <a:r>
              <a:rPr lang="de-DE" dirty="0" err="1" smtClean="0">
                <a:solidFill>
                  <a:srgbClr val="FFFFFF"/>
                </a:solidFill>
              </a:rPr>
              <a:t>adoptation</a:t>
            </a:r>
            <a:r>
              <a:rPr lang="de-DE" dirty="0" smtClean="0">
                <a:solidFill>
                  <a:srgbClr val="FFFFFF"/>
                </a:solidFill>
              </a:rPr>
              <a:t> </a:t>
            </a:r>
            <a:r>
              <a:rPr lang="de-DE" dirty="0" err="1" smtClean="0">
                <a:solidFill>
                  <a:srgbClr val="FFFFFF"/>
                </a:solidFill>
              </a:rPr>
              <a:t>for</a:t>
            </a:r>
            <a:r>
              <a:rPr lang="de-DE" dirty="0" smtClean="0">
                <a:solidFill>
                  <a:srgbClr val="FFFFFF"/>
                </a:solidFill>
              </a:rPr>
              <a:t> large </a:t>
            </a:r>
            <a:r>
              <a:rPr lang="de-DE" dirty="0" err="1" smtClean="0">
                <a:solidFill>
                  <a:srgbClr val="FFFFFF"/>
                </a:solidFill>
              </a:rPr>
              <a:t>projects</a:t>
            </a:r>
            <a:endParaRPr lang="de-DE" dirty="0" smtClean="0">
              <a:solidFill>
                <a:srgbClr val="FFFFFF"/>
              </a:solidFill>
            </a:endParaRPr>
          </a:p>
          <a:p>
            <a:pPr lvl="1"/>
            <a:r>
              <a:rPr lang="de-DE" dirty="0" smtClean="0">
                <a:solidFill>
                  <a:srgbClr val="FFFFFF"/>
                </a:solidFill>
              </a:rPr>
              <a:t>10gen </a:t>
            </a:r>
            <a:r>
              <a:rPr lang="de-DE" dirty="0" err="1" smtClean="0">
                <a:solidFill>
                  <a:srgbClr val="FFFFFF"/>
                </a:solidFill>
              </a:rPr>
              <a:t>growing</a:t>
            </a:r>
            <a:endParaRPr lang="de-DE" dirty="0" smtClean="0">
              <a:solidFill>
                <a:srgbClr val="FFFFFF"/>
              </a:solidFill>
            </a:endParaRP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1123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Major </a:t>
            </a:r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deployments</a:t>
            </a:r>
            <a:endParaRPr lang="de-DE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131590"/>
            <a:ext cx="1841500" cy="596900"/>
          </a:xfrm>
          <a:prstGeom prst="rect">
            <a:avLst/>
          </a:prstGeom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131590"/>
            <a:ext cx="2286000" cy="609600"/>
          </a:xfrm>
          <a:prstGeom prst="rect">
            <a:avLst/>
          </a:prstGeom>
        </p:spPr>
      </p:pic>
      <p:pic>
        <p:nvPicPr>
          <p:cNvPr id="7" name="Bild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28" y="2211710"/>
            <a:ext cx="990600" cy="571500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6" y="2715766"/>
            <a:ext cx="2273300" cy="482600"/>
          </a:xfrm>
          <a:prstGeom prst="rect">
            <a:avLst/>
          </a:prstGeom>
        </p:spPr>
      </p:pic>
      <p:pic>
        <p:nvPicPr>
          <p:cNvPr id="10" name="Bild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2211710"/>
            <a:ext cx="1930400" cy="292100"/>
          </a:xfrm>
          <a:prstGeom prst="rect">
            <a:avLst/>
          </a:prstGeom>
        </p:spPr>
      </p:pic>
      <p:pic>
        <p:nvPicPr>
          <p:cNvPr id="11" name="Bild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1840" y="1563638"/>
            <a:ext cx="2209800" cy="558800"/>
          </a:xfrm>
          <a:prstGeom prst="rect">
            <a:avLst/>
          </a:prstGeom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2160" y="3291830"/>
            <a:ext cx="2159000" cy="596900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512" y="3507854"/>
            <a:ext cx="2215631" cy="1152128"/>
          </a:xfrm>
          <a:prstGeom prst="rect">
            <a:avLst/>
          </a:prstGeom>
        </p:spPr>
      </p:pic>
      <p:pic>
        <p:nvPicPr>
          <p:cNvPr id="14" name="Bild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6136" y="2139702"/>
            <a:ext cx="2376264" cy="609908"/>
          </a:xfrm>
          <a:prstGeom prst="rect">
            <a:avLst/>
          </a:prstGeom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11760" y="3867894"/>
            <a:ext cx="2940327" cy="432048"/>
          </a:xfrm>
          <a:prstGeom prst="rect">
            <a:avLst/>
          </a:prstGeom>
        </p:spPr>
      </p:pic>
      <p:pic>
        <p:nvPicPr>
          <p:cNvPr id="16" name="Bild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91880" y="2931790"/>
            <a:ext cx="1985392" cy="62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0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schema-</a:t>
            </a:r>
            <a:r>
              <a:rPr lang="de-DE" dirty="0" err="1" smtClean="0"/>
              <a:t>less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618856" cy="3394472"/>
          </a:xfrm>
        </p:spPr>
        <p:txBody>
          <a:bodyPr/>
          <a:lstStyle/>
          <a:p>
            <a:r>
              <a:rPr lang="de-DE" dirty="0" smtClean="0"/>
              <a:t>JSON-style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store</a:t>
            </a:r>
            <a:endParaRPr lang="de-DE" dirty="0"/>
          </a:p>
          <a:p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i="1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its</a:t>
            </a:r>
            <a:r>
              <a:rPr lang="de-DE" dirty="0" smtClean="0"/>
              <a:t> </a:t>
            </a:r>
            <a:r>
              <a:rPr lang="de-DE" dirty="0" err="1" smtClean="0"/>
              <a:t>own</a:t>
            </a:r>
            <a:r>
              <a:rPr lang="de-DE" dirty="0" smtClean="0"/>
              <a:t> </a:t>
            </a:r>
            <a:r>
              <a:rPr lang="de-DE" dirty="0" err="1" smtClean="0"/>
              <a:t>schema</a:t>
            </a:r>
            <a:endParaRPr lang="de-DE" dirty="0" smtClean="0"/>
          </a:p>
          <a:p>
            <a:r>
              <a:rPr lang="de-DE" dirty="0" err="1" smtClean="0"/>
              <a:t>Documents</a:t>
            </a:r>
            <a:r>
              <a:rPr lang="de-DE" dirty="0" smtClean="0"/>
              <a:t> </a:t>
            </a:r>
            <a:r>
              <a:rPr lang="de-DE" dirty="0" err="1" smtClean="0"/>
              <a:t>inside</a:t>
            </a:r>
            <a:r>
              <a:rPr lang="de-DE" dirty="0" smtClean="0"/>
              <a:t> a </a:t>
            </a:r>
            <a:r>
              <a:rPr lang="de-DE" dirty="0" err="1" smtClean="0"/>
              <a:t>collection</a:t>
            </a:r>
            <a:r>
              <a:rPr lang="de-DE" dirty="0" smtClean="0"/>
              <a:t> </a:t>
            </a:r>
            <a:r>
              <a:rPr lang="de-DE" dirty="0" err="1" smtClean="0"/>
              <a:t>usually</a:t>
            </a:r>
            <a:r>
              <a:rPr lang="de-DE" dirty="0" smtClean="0"/>
              <a:t> </a:t>
            </a:r>
            <a:r>
              <a:rPr lang="de-DE" dirty="0" err="1" smtClean="0"/>
              <a:t>share</a:t>
            </a:r>
            <a:r>
              <a:rPr lang="de-DE" dirty="0" smtClean="0"/>
              <a:t> a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r>
              <a:rPr lang="de-DE" dirty="0" err="1" smtClean="0"/>
              <a:t>schema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convention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20072" y="1200151"/>
            <a:ext cx="3600400" cy="1368153"/>
          </a:xfrm>
          <a:solidFill>
            <a:schemeClr val="accent6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de-DE" sz="1800" dirty="0" smtClean="0"/>
              <a:t>{‚</a:t>
            </a:r>
            <a:r>
              <a:rPr lang="de-DE" sz="1800" dirty="0" err="1" smtClean="0"/>
              <a:t>name</a:t>
            </a:r>
            <a:r>
              <a:rPr lang="de-DE" sz="1800" dirty="0" smtClean="0"/>
              <a:t>‘ : ‚</a:t>
            </a:r>
            <a:r>
              <a:rPr lang="de-DE" sz="1800" dirty="0" err="1" smtClean="0"/>
              <a:t>kate</a:t>
            </a:r>
            <a:r>
              <a:rPr lang="de-DE" sz="1800" dirty="0" smtClean="0"/>
              <a:t>‘, ‚age‘:12, }</a:t>
            </a:r>
          </a:p>
          <a:p>
            <a:pPr marL="36576" indent="0">
              <a:buNone/>
            </a:pPr>
            <a:r>
              <a:rPr lang="de-DE" sz="1800" dirty="0" smtClean="0"/>
              <a:t>{‚</a:t>
            </a:r>
            <a:r>
              <a:rPr lang="de-DE" sz="1800" dirty="0" err="1" smtClean="0"/>
              <a:t>name</a:t>
            </a:r>
            <a:r>
              <a:rPr lang="de-DE" sz="1800" dirty="0" smtClean="0"/>
              <a:t>‘ : ‚</a:t>
            </a:r>
            <a:r>
              <a:rPr lang="de-DE" sz="1800" dirty="0" err="1" smtClean="0"/>
              <a:t>adam</a:t>
            </a:r>
            <a:r>
              <a:rPr lang="de-DE" sz="1800" dirty="0" smtClean="0"/>
              <a:t>‘, ‚</a:t>
            </a:r>
            <a:r>
              <a:rPr lang="de-DE" sz="1800" dirty="0" err="1" smtClean="0"/>
              <a:t>height</a:t>
            </a:r>
            <a:r>
              <a:rPr lang="de-DE" sz="1800" dirty="0" smtClean="0"/>
              <a:t>‘ : 180}</a:t>
            </a:r>
          </a:p>
          <a:p>
            <a:pPr marL="36576" indent="0">
              <a:buNone/>
            </a:pPr>
            <a:r>
              <a:rPr lang="de-DE" sz="1800" dirty="0" smtClean="0"/>
              <a:t>{‚</a:t>
            </a:r>
            <a:r>
              <a:rPr lang="de-DE" sz="1800" dirty="0" err="1" smtClean="0"/>
              <a:t>q</a:t>
            </a:r>
            <a:r>
              <a:rPr lang="de-DE" sz="1800" dirty="0" smtClean="0"/>
              <a:t>‘: 1234, ‚x‘ = [‚</a:t>
            </a:r>
            <a:r>
              <a:rPr lang="de-DE" sz="1800" dirty="0" err="1" smtClean="0"/>
              <a:t>foo</a:t>
            </a:r>
            <a:r>
              <a:rPr lang="de-DE" sz="1800" dirty="0" smtClean="0"/>
              <a:t>‘, ‚bar‘]}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58528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91264" cy="85725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Terminology</a:t>
            </a:r>
            <a:r>
              <a:rPr lang="de-DE" dirty="0" smtClean="0"/>
              <a:t>: RDBMS vs. </a:t>
            </a:r>
            <a:r>
              <a:rPr lang="de-DE" dirty="0" err="1" smtClean="0"/>
              <a:t>MongoDB</a:t>
            </a:r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65913"/>
              </p:ext>
            </p:extLst>
          </p:nvPr>
        </p:nvGraphicFramePr>
        <p:xfrm>
          <a:off x="899592" y="1275606"/>
          <a:ext cx="6624736" cy="3096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3312368"/>
              </a:tblGrid>
              <a:tr h="516057">
                <a:tc>
                  <a:txBody>
                    <a:bodyPr/>
                    <a:lstStyle/>
                    <a:p>
                      <a:r>
                        <a:rPr lang="de-DE" dirty="0" smtClean="0"/>
                        <a:t>RDBMS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MongoDB</a:t>
                      </a:r>
                      <a:endParaRPr lang="de-DE" dirty="0"/>
                    </a:p>
                  </a:txBody>
                  <a:tcPr/>
                </a:tc>
              </a:tr>
              <a:tr h="516057">
                <a:tc>
                  <a:txBody>
                    <a:bodyPr/>
                    <a:lstStyle/>
                    <a:p>
                      <a:r>
                        <a:rPr lang="de-DE" dirty="0" smtClean="0"/>
                        <a:t>Database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Database</a:t>
                      </a:r>
                      <a:endParaRPr lang="de-DE" dirty="0"/>
                    </a:p>
                  </a:txBody>
                  <a:tcPr/>
                </a:tc>
              </a:tr>
              <a:tr h="516057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Tables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Collections</a:t>
                      </a:r>
                      <a:endParaRPr lang="de-DE" dirty="0"/>
                    </a:p>
                  </a:txBody>
                  <a:tcPr/>
                </a:tc>
              </a:tr>
              <a:tr h="516057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Rows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Documents</a:t>
                      </a:r>
                      <a:endParaRPr lang="de-DE" dirty="0"/>
                    </a:p>
                  </a:txBody>
                  <a:tcPr/>
                </a:tc>
              </a:tr>
              <a:tr h="516057">
                <a:tc>
                  <a:txBody>
                    <a:bodyPr/>
                    <a:lstStyle/>
                    <a:p>
                      <a:r>
                        <a:rPr lang="de-DE" dirty="0" smtClean="0"/>
                        <a:t>Indexes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Indexes</a:t>
                      </a:r>
                      <a:endParaRPr lang="de-DE" dirty="0"/>
                    </a:p>
                  </a:txBody>
                  <a:tcPr/>
                </a:tc>
              </a:tr>
              <a:tr h="516057">
                <a:tc>
                  <a:txBody>
                    <a:bodyPr/>
                    <a:lstStyle/>
                    <a:p>
                      <a:r>
                        <a:rPr lang="de-DE" dirty="0" smtClean="0"/>
                        <a:t>SQL </a:t>
                      </a:r>
                      <a:r>
                        <a:rPr lang="de-DE" dirty="0" err="1" smtClean="0"/>
                        <a:t>as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query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language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JSON-style </a:t>
                      </a:r>
                      <a:r>
                        <a:rPr lang="de-DE" dirty="0" err="1" smtClean="0"/>
                        <a:t>syntax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952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787208" cy="857250"/>
          </a:xfrm>
        </p:spPr>
        <p:txBody>
          <a:bodyPr>
            <a:normAutofit/>
          </a:bodyPr>
          <a:lstStyle>
            <a:extLst/>
          </a:lstStyle>
          <a:p>
            <a:r>
              <a:rPr lang="de-DE" dirty="0" err="1" smtClean="0"/>
              <a:t>Characteristics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r>
              <a:rPr lang="de-DE" dirty="0" smtClean="0"/>
              <a:t> (I)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60"/>
            <a:ext cx="7922840" cy="3235414"/>
          </a:xfrm>
        </p:spPr>
        <p:txBody>
          <a:bodyPr>
            <a:normAutofit fontScale="92500" lnSpcReduction="20000"/>
          </a:bodyPr>
          <a:lstStyle>
            <a:extLst/>
          </a:lstStyle>
          <a:p>
            <a:r>
              <a:rPr lang="de-DE" dirty="0" smtClean="0"/>
              <a:t>High-performance</a:t>
            </a:r>
          </a:p>
          <a:p>
            <a:r>
              <a:rPr lang="de-DE" dirty="0" smtClean="0"/>
              <a:t>Rich </a:t>
            </a:r>
            <a:r>
              <a:rPr lang="de-DE" dirty="0" err="1" smtClean="0"/>
              <a:t>query</a:t>
            </a:r>
            <a:r>
              <a:rPr lang="de-DE" dirty="0" smtClean="0"/>
              <a:t> </a:t>
            </a:r>
            <a:r>
              <a:rPr lang="de-DE" dirty="0" err="1" smtClean="0"/>
              <a:t>language</a:t>
            </a:r>
            <a:r>
              <a:rPr lang="de-DE" dirty="0" smtClean="0"/>
              <a:t> (</a:t>
            </a:r>
            <a:r>
              <a:rPr lang="de-DE" dirty="0" err="1" smtClean="0"/>
              <a:t>similar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SQL)</a:t>
            </a:r>
          </a:p>
          <a:p>
            <a:r>
              <a:rPr lang="de-DE" dirty="0" err="1" smtClean="0"/>
              <a:t>Map-Reduce</a:t>
            </a:r>
            <a:r>
              <a:rPr lang="de-DE" dirty="0" smtClean="0"/>
              <a:t> (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really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Secondary</a:t>
            </a:r>
            <a:r>
              <a:rPr lang="de-DE" dirty="0" smtClean="0"/>
              <a:t> </a:t>
            </a:r>
            <a:r>
              <a:rPr lang="de-DE" dirty="0" err="1" smtClean="0"/>
              <a:t>indexes</a:t>
            </a:r>
            <a:endParaRPr lang="de-DE" dirty="0" smtClean="0"/>
          </a:p>
          <a:p>
            <a:r>
              <a:rPr lang="de-DE" dirty="0" err="1" smtClean="0"/>
              <a:t>Geospatial</a:t>
            </a:r>
            <a:r>
              <a:rPr lang="de-DE" dirty="0" smtClean="0"/>
              <a:t> </a:t>
            </a:r>
            <a:r>
              <a:rPr lang="de-DE" dirty="0" err="1" smtClean="0"/>
              <a:t>indexing</a:t>
            </a:r>
            <a:endParaRPr lang="de-DE" dirty="0" smtClean="0"/>
          </a:p>
          <a:p>
            <a:r>
              <a:rPr lang="de-DE" dirty="0" smtClean="0"/>
              <a:t>Replication</a:t>
            </a:r>
          </a:p>
          <a:p>
            <a:r>
              <a:rPr lang="de-DE" dirty="0" smtClean="0"/>
              <a:t>Auto-</a:t>
            </a:r>
            <a:r>
              <a:rPr lang="de-DE" dirty="0" err="1" smtClean="0"/>
              <a:t>sharing</a:t>
            </a:r>
            <a:r>
              <a:rPr lang="de-DE" dirty="0" smtClean="0"/>
              <a:t> (</a:t>
            </a:r>
            <a:r>
              <a:rPr lang="de-DE" dirty="0" err="1" smtClean="0"/>
              <a:t>partitioning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, </a:t>
            </a:r>
            <a:r>
              <a:rPr lang="de-DE" dirty="0" err="1" smtClean="0"/>
              <a:t>drivers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languages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332819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787208" cy="857250"/>
          </a:xfrm>
        </p:spPr>
        <p:txBody>
          <a:bodyPr>
            <a:normAutofit/>
          </a:bodyPr>
          <a:lstStyle>
            <a:extLst/>
          </a:lstStyle>
          <a:p>
            <a:r>
              <a:rPr lang="de-DE" dirty="0" err="1" smtClean="0"/>
              <a:t>Characteristics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r>
              <a:rPr lang="de-DE" dirty="0" smtClean="0"/>
              <a:t> (II)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60"/>
            <a:ext cx="7922840" cy="3235414"/>
          </a:xfrm>
        </p:spPr>
        <p:txBody>
          <a:bodyPr>
            <a:normAutofit/>
          </a:bodyPr>
          <a:lstStyle>
            <a:extLst/>
          </a:lstStyle>
          <a:p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transaction</a:t>
            </a:r>
            <a:r>
              <a:rPr lang="de-DE" dirty="0" smtClean="0"/>
              <a:t> </a:t>
            </a:r>
            <a:r>
              <a:rPr lang="de-DE" dirty="0" err="1" smtClean="0"/>
              <a:t>support</a:t>
            </a:r>
            <a:r>
              <a:rPr lang="de-DE" dirty="0" smtClean="0"/>
              <a:t>, </a:t>
            </a:r>
            <a:r>
              <a:rPr lang="de-DE" dirty="0" err="1" smtClean="0"/>
              <a:t>only</a:t>
            </a:r>
            <a:r>
              <a:rPr lang="de-DE" dirty="0" smtClean="0"/>
              <a:t> </a:t>
            </a:r>
            <a:r>
              <a:rPr lang="de-DE" dirty="0" err="1" smtClean="0"/>
              <a:t>atomic</a:t>
            </a:r>
            <a:r>
              <a:rPr lang="de-DE" dirty="0" smtClean="0"/>
              <a:t> </a:t>
            </a:r>
            <a:r>
              <a:rPr lang="de-DE" dirty="0" err="1" smtClean="0"/>
              <a:t>operations</a:t>
            </a:r>
            <a:endParaRPr lang="de-DE" dirty="0" smtClean="0"/>
          </a:p>
          <a:p>
            <a:r>
              <a:rPr lang="de-DE" dirty="0" smtClean="0"/>
              <a:t>Default: „</a:t>
            </a:r>
            <a:r>
              <a:rPr lang="de-DE" dirty="0" err="1" smtClean="0"/>
              <a:t>fire-and-forget</a:t>
            </a:r>
            <a:r>
              <a:rPr lang="de-DE" dirty="0" smtClean="0"/>
              <a:t>“ </a:t>
            </a:r>
            <a:r>
              <a:rPr lang="de-DE" dirty="0" err="1" smtClean="0"/>
              <a:t>mode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high </a:t>
            </a:r>
            <a:r>
              <a:rPr lang="de-DE" dirty="0" err="1" smtClean="0"/>
              <a:t>throughput</a:t>
            </a:r>
            <a:endParaRPr lang="de-DE" dirty="0" smtClean="0"/>
          </a:p>
          <a:p>
            <a:r>
              <a:rPr lang="de-DE" dirty="0" smtClean="0"/>
              <a:t>„Safe-Mode“: </a:t>
            </a:r>
            <a:r>
              <a:rPr lang="de-DE" dirty="0" err="1" smtClean="0"/>
              <a:t>wait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server</a:t>
            </a:r>
            <a:r>
              <a:rPr lang="de-DE" dirty="0" smtClean="0"/>
              <a:t> </a:t>
            </a:r>
            <a:r>
              <a:rPr lang="de-DE" dirty="0" err="1" smtClean="0"/>
              <a:t>confirmation</a:t>
            </a:r>
            <a:r>
              <a:rPr lang="de-DE" dirty="0" smtClean="0"/>
              <a:t>, </a:t>
            </a:r>
            <a:r>
              <a:rPr lang="de-DE" dirty="0" err="1" smtClean="0"/>
              <a:t>checking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errors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88590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651304" cy="857250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de-DE" dirty="0" err="1" smtClean="0"/>
              <a:t>Typical</a:t>
            </a:r>
            <a:r>
              <a:rPr lang="de-DE" dirty="0" smtClean="0"/>
              <a:t> </a:t>
            </a:r>
            <a:r>
              <a:rPr lang="de-DE" dirty="0" err="1" smtClean="0"/>
              <a:t>performance</a:t>
            </a:r>
            <a:r>
              <a:rPr lang="de-DE" dirty="0" smtClean="0"/>
              <a:t> </a:t>
            </a:r>
            <a:r>
              <a:rPr lang="de-DE" dirty="0" err="1" smtClean="0"/>
              <a:t>characteristics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60"/>
            <a:ext cx="8138864" cy="3235414"/>
          </a:xfrm>
        </p:spPr>
        <p:txBody>
          <a:bodyPr>
            <a:normAutofit lnSpcReduction="10000"/>
          </a:bodyPr>
          <a:lstStyle>
            <a:extLst/>
          </a:lstStyle>
          <a:p>
            <a:r>
              <a:rPr lang="de-DE" dirty="0" err="1" smtClean="0"/>
              <a:t>Decent</a:t>
            </a:r>
            <a:r>
              <a:rPr lang="de-DE" dirty="0" smtClean="0"/>
              <a:t> </a:t>
            </a:r>
            <a:r>
              <a:rPr lang="de-DE" dirty="0" err="1" smtClean="0"/>
              <a:t>commoditiy</a:t>
            </a:r>
            <a:r>
              <a:rPr lang="de-DE" dirty="0" smtClean="0"/>
              <a:t> </a:t>
            </a:r>
            <a:r>
              <a:rPr lang="de-DE" dirty="0" err="1" smtClean="0"/>
              <a:t>hardware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100.000 </a:t>
            </a:r>
            <a:r>
              <a:rPr lang="de-DE" dirty="0" err="1" smtClean="0"/>
              <a:t>read</a:t>
            </a:r>
            <a:r>
              <a:rPr lang="de-DE" dirty="0" smtClean="0"/>
              <a:t>/</a:t>
            </a:r>
            <a:r>
              <a:rPr lang="de-DE" dirty="0" err="1" smtClean="0"/>
              <a:t>writes</a:t>
            </a:r>
            <a:r>
              <a:rPr lang="de-DE" dirty="0" smtClean="0"/>
              <a:t> per </a:t>
            </a:r>
            <a:r>
              <a:rPr lang="de-DE" dirty="0" err="1" smtClean="0"/>
              <a:t>second</a:t>
            </a:r>
            <a:r>
              <a:rPr lang="de-DE" dirty="0" smtClean="0"/>
              <a:t> (</a:t>
            </a:r>
            <a:r>
              <a:rPr lang="de-DE" dirty="0" err="1" smtClean="0"/>
              <a:t>fire-and-forget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50.000 </a:t>
            </a:r>
            <a:r>
              <a:rPr lang="de-DE" dirty="0" err="1" smtClean="0"/>
              <a:t>reads</a:t>
            </a:r>
            <a:r>
              <a:rPr lang="de-DE" dirty="0" smtClean="0"/>
              <a:t>/</a:t>
            </a:r>
            <a:r>
              <a:rPr lang="de-DE" dirty="0" err="1" smtClean="0"/>
              <a:t>writes</a:t>
            </a:r>
            <a:r>
              <a:rPr lang="de-DE" dirty="0" smtClean="0"/>
              <a:t> per </a:t>
            </a:r>
            <a:r>
              <a:rPr lang="de-DE" dirty="0" err="1" smtClean="0"/>
              <a:t>second</a:t>
            </a:r>
            <a:r>
              <a:rPr lang="de-DE" dirty="0" smtClean="0"/>
              <a:t> (</a:t>
            </a:r>
            <a:r>
              <a:rPr lang="de-DE" dirty="0" err="1" smtClean="0"/>
              <a:t>safe</a:t>
            </a:r>
            <a:r>
              <a:rPr lang="de-DE" dirty="0" smtClean="0"/>
              <a:t> </a:t>
            </a:r>
            <a:r>
              <a:rPr lang="de-DE" dirty="0" err="1" smtClean="0"/>
              <a:t>mode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mileage</a:t>
            </a:r>
            <a:r>
              <a:rPr lang="de-DE" dirty="0" smtClean="0"/>
              <a:t> </a:t>
            </a:r>
            <a:r>
              <a:rPr lang="de-DE" dirty="0" err="1" smtClean="0"/>
              <a:t>may</a:t>
            </a:r>
            <a:r>
              <a:rPr lang="de-DE" dirty="0" smtClean="0"/>
              <a:t> </a:t>
            </a:r>
            <a:r>
              <a:rPr lang="de-DE" dirty="0" err="1" smtClean="0"/>
              <a:t>vary</a:t>
            </a:r>
            <a:r>
              <a:rPr lang="de-DE" dirty="0"/>
              <a:t> </a:t>
            </a:r>
            <a:r>
              <a:rPr lang="de-DE" dirty="0" smtClean="0"/>
              <a:t>– </a:t>
            </a:r>
            <a:r>
              <a:rPr lang="de-DE" dirty="0" err="1" smtClean="0"/>
              <a:t>depending</a:t>
            </a:r>
            <a:r>
              <a:rPr lang="de-DE" dirty="0" smtClean="0"/>
              <a:t> on</a:t>
            </a:r>
          </a:p>
          <a:p>
            <a:pPr lvl="1"/>
            <a:r>
              <a:rPr lang="de-DE" dirty="0" smtClean="0"/>
              <a:t>RAM</a:t>
            </a:r>
          </a:p>
          <a:p>
            <a:pPr lvl="1"/>
            <a:r>
              <a:rPr lang="de-DE" dirty="0" smtClean="0"/>
              <a:t>Speed IO </a:t>
            </a:r>
            <a:r>
              <a:rPr lang="de-DE" dirty="0" err="1" smtClean="0"/>
              <a:t>system</a:t>
            </a:r>
            <a:endParaRPr lang="de-DE" dirty="0" smtClean="0"/>
          </a:p>
          <a:p>
            <a:pPr lvl="1"/>
            <a:r>
              <a:rPr lang="de-DE" dirty="0" smtClean="0"/>
              <a:t>CPU</a:t>
            </a:r>
          </a:p>
          <a:p>
            <a:pPr lvl="1"/>
            <a:r>
              <a:rPr lang="de-DE" dirty="0" smtClean="0"/>
              <a:t>Client-</a:t>
            </a:r>
            <a:r>
              <a:rPr lang="de-DE" dirty="0" err="1" smtClean="0"/>
              <a:t>side</a:t>
            </a:r>
            <a:r>
              <a:rPr lang="de-DE" dirty="0" smtClean="0"/>
              <a:t> </a:t>
            </a:r>
            <a:r>
              <a:rPr lang="de-DE" dirty="0" err="1" smtClean="0"/>
              <a:t>driver</a:t>
            </a:r>
            <a:r>
              <a:rPr lang="de-DE" dirty="0"/>
              <a:t> </a:t>
            </a:r>
            <a:r>
              <a:rPr lang="de-DE" dirty="0" smtClean="0"/>
              <a:t>&amp; </a:t>
            </a:r>
            <a:r>
              <a:rPr lang="de-DE" dirty="0" err="1" smtClean="0"/>
              <a:t>application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779301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 descr="Bildschirmfoto 2011-05-07 um 11.53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59582"/>
            <a:ext cx="7272808" cy="3865942"/>
          </a:xfrm>
          <a:prstGeom prst="rect">
            <a:avLst/>
          </a:prstGeom>
        </p:spPr>
      </p:pic>
      <p:sp>
        <p:nvSpPr>
          <p:cNvPr id="3" name="Rectang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787208" cy="857250"/>
          </a:xfrm>
        </p:spPr>
        <p:txBody>
          <a:bodyPr>
            <a:normAutofit/>
          </a:bodyPr>
          <a:lstStyle>
            <a:extLst/>
          </a:lstStyle>
          <a:p>
            <a:r>
              <a:rPr lang="de-DE" dirty="0" err="1" smtClean="0"/>
              <a:t>Functionality</a:t>
            </a:r>
            <a:r>
              <a:rPr lang="de-DE" dirty="0" smtClean="0"/>
              <a:t> vs. </a:t>
            </a:r>
            <a:r>
              <a:rPr lang="de-DE" dirty="0" err="1" smtClean="0"/>
              <a:t>Scability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478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MongoDB</a:t>
            </a:r>
            <a:r>
              <a:rPr lang="de-DE" dirty="0" smtClean="0"/>
              <a:t>: Pros &amp; Cons</a:t>
            </a:r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504906"/>
              </p:ext>
            </p:extLst>
          </p:nvPr>
        </p:nvGraphicFramePr>
        <p:xfrm>
          <a:off x="683568" y="1203598"/>
          <a:ext cx="7272808" cy="3361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/>
                <a:gridCol w="3636404"/>
              </a:tblGrid>
              <a:tr h="519261">
                <a:tc>
                  <a:txBody>
                    <a:bodyPr/>
                    <a:lstStyle/>
                    <a:p>
                      <a:r>
                        <a:rPr lang="de-DE" dirty="0" smtClean="0"/>
                        <a:t>Pros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Cons</a:t>
                      </a:r>
                      <a:endParaRPr lang="de-DE" dirty="0"/>
                    </a:p>
                  </a:txBody>
                  <a:tcPr/>
                </a:tc>
              </a:tr>
              <a:tr h="519261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Good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for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the</a:t>
                      </a:r>
                      <a:r>
                        <a:rPr lang="de-DE" dirty="0" smtClean="0"/>
                        <a:t> web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Not </a:t>
                      </a:r>
                      <a:r>
                        <a:rPr lang="de-DE" dirty="0" err="1" smtClean="0"/>
                        <a:t>for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highly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transactional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apps</a:t>
                      </a:r>
                      <a:endParaRPr lang="de-DE" dirty="0"/>
                    </a:p>
                  </a:txBody>
                  <a:tcPr/>
                </a:tc>
              </a:tr>
              <a:tr h="519261">
                <a:tc>
                  <a:txBody>
                    <a:bodyPr/>
                    <a:lstStyle/>
                    <a:p>
                      <a:r>
                        <a:rPr lang="de-DE" dirty="0" smtClean="0"/>
                        <a:t>Caching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Ad-hoc </a:t>
                      </a:r>
                      <a:r>
                        <a:rPr lang="de-DE" dirty="0" err="1" smtClean="0"/>
                        <a:t>business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intelligence</a:t>
                      </a:r>
                      <a:r>
                        <a:rPr lang="de-DE" dirty="0" smtClean="0"/>
                        <a:t> (</a:t>
                      </a:r>
                      <a:r>
                        <a:rPr lang="de-DE" dirty="0" err="1" smtClean="0"/>
                        <a:t>dataware</a:t>
                      </a:r>
                      <a:r>
                        <a:rPr lang="de-DE" dirty="0" smtClean="0"/>
                        <a:t>-house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apps</a:t>
                      </a:r>
                      <a:r>
                        <a:rPr lang="de-DE" baseline="0" dirty="0" smtClean="0"/>
                        <a:t>)</a:t>
                      </a:r>
                      <a:endParaRPr lang="de-DE" dirty="0"/>
                    </a:p>
                  </a:txBody>
                  <a:tcPr/>
                </a:tc>
              </a:tr>
              <a:tr h="644054">
                <a:tc>
                  <a:txBody>
                    <a:bodyPr/>
                    <a:lstStyle/>
                    <a:p>
                      <a:r>
                        <a:rPr lang="de-DE" dirty="0" smtClean="0"/>
                        <a:t>High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volumne</a:t>
                      </a:r>
                      <a:r>
                        <a:rPr lang="de-DE" baseline="0" dirty="0" smtClean="0"/>
                        <a:t>, </a:t>
                      </a:r>
                      <a:r>
                        <a:rPr lang="de-DE" baseline="0" dirty="0" err="1" smtClean="0"/>
                        <a:t>low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volume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apps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Can not </a:t>
                      </a:r>
                      <a:r>
                        <a:rPr lang="de-DE" dirty="0" err="1" smtClean="0"/>
                        <a:t>replace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complex</a:t>
                      </a:r>
                      <a:r>
                        <a:rPr lang="de-DE" baseline="0" dirty="0" smtClean="0"/>
                        <a:t> SQL </a:t>
                      </a:r>
                      <a:r>
                        <a:rPr lang="de-DE" baseline="0" dirty="0" err="1" smtClean="0"/>
                        <a:t>queries</a:t>
                      </a:r>
                      <a:endParaRPr lang="de-DE" dirty="0"/>
                    </a:p>
                  </a:txBody>
                  <a:tcPr/>
                </a:tc>
              </a:tr>
              <a:tr h="519261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Scalability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519261">
                <a:tc>
                  <a:txBody>
                    <a:bodyPr/>
                    <a:lstStyle/>
                    <a:p>
                      <a:r>
                        <a:rPr lang="de-DE" dirty="0" smtClean="0"/>
                        <a:t>Speed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28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Durability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9552" y="1200151"/>
            <a:ext cx="8136904" cy="3387823"/>
          </a:xfrm>
        </p:spPr>
        <p:txBody>
          <a:bodyPr/>
          <a:lstStyle/>
          <a:p>
            <a:r>
              <a:rPr lang="de-DE" dirty="0" smtClean="0"/>
              <a:t>Default: </a:t>
            </a:r>
            <a:r>
              <a:rPr lang="de-DE" dirty="0" err="1" smtClean="0"/>
              <a:t>fire-and-forget</a:t>
            </a:r>
            <a:r>
              <a:rPr lang="de-DE" dirty="0" smtClean="0"/>
              <a:t> (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safe</a:t>
            </a:r>
            <a:r>
              <a:rPr lang="de-DE" dirty="0" smtClean="0"/>
              <a:t>-mode)</a:t>
            </a:r>
          </a:p>
          <a:p>
            <a:r>
              <a:rPr lang="de-DE" dirty="0" err="1" smtClean="0"/>
              <a:t>Changes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kept</a:t>
            </a:r>
            <a:r>
              <a:rPr lang="de-DE" dirty="0" smtClean="0"/>
              <a:t> in RAM (!)</a:t>
            </a:r>
          </a:p>
          <a:p>
            <a:r>
              <a:rPr lang="de-DE" dirty="0" err="1" smtClean="0"/>
              <a:t>Fsync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disk</a:t>
            </a:r>
            <a:r>
              <a:rPr lang="de-DE" dirty="0" smtClean="0"/>
              <a:t> </a:t>
            </a:r>
            <a:r>
              <a:rPr lang="de-DE" dirty="0" err="1" smtClean="0"/>
              <a:t>every</a:t>
            </a:r>
            <a:r>
              <a:rPr lang="de-DE" dirty="0" smtClean="0"/>
              <a:t> 60 </a:t>
            </a:r>
            <a:r>
              <a:rPr lang="de-DE" dirty="0" err="1" smtClean="0"/>
              <a:t>seconds</a:t>
            </a:r>
            <a:r>
              <a:rPr lang="de-DE" dirty="0" smtClean="0"/>
              <a:t> (</a:t>
            </a:r>
            <a:r>
              <a:rPr lang="de-DE" dirty="0" err="1" smtClean="0"/>
              <a:t>default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Deployment</a:t>
            </a:r>
            <a:r>
              <a:rPr lang="de-DE" dirty="0" smtClean="0"/>
              <a:t> </a:t>
            </a:r>
            <a:r>
              <a:rPr lang="de-DE" dirty="0" err="1" smtClean="0"/>
              <a:t>options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Standalone</a:t>
            </a:r>
            <a:r>
              <a:rPr lang="de-DE" dirty="0" smtClean="0"/>
              <a:t> </a:t>
            </a:r>
            <a:r>
              <a:rPr lang="de-DE" dirty="0" err="1" smtClean="0"/>
              <a:t>installation</a:t>
            </a:r>
            <a:r>
              <a:rPr lang="de-DE" dirty="0" smtClean="0"/>
              <a:t>: 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journaling</a:t>
            </a:r>
            <a:r>
              <a:rPr lang="de-DE" dirty="0" smtClean="0"/>
              <a:t> (V 1.8+)</a:t>
            </a:r>
          </a:p>
          <a:p>
            <a:pPr lvl="1"/>
            <a:r>
              <a:rPr lang="de-DE" dirty="0" err="1" smtClean="0"/>
              <a:t>Replicated</a:t>
            </a:r>
            <a:r>
              <a:rPr lang="de-DE" dirty="0" smtClean="0"/>
              <a:t>: 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replica</a:t>
            </a:r>
            <a:r>
              <a:rPr lang="de-DE" dirty="0" smtClean="0"/>
              <a:t> </a:t>
            </a:r>
            <a:r>
              <a:rPr lang="de-DE" dirty="0" err="1" smtClean="0"/>
              <a:t>sets</a:t>
            </a:r>
            <a:r>
              <a:rPr lang="de-DE" dirty="0" smtClean="0"/>
              <a:t>(s)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2594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Differences from Typical RDBMS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9552" y="1200151"/>
            <a:ext cx="8136904" cy="338782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Memory mapped data</a:t>
            </a:r>
          </a:p>
          <a:p>
            <a:pPr lvl="1"/>
            <a:r>
              <a:rPr lang="en-US" dirty="0"/>
              <a:t>All data in memory (if it fits), synced to disk periodically</a:t>
            </a:r>
          </a:p>
          <a:p>
            <a:r>
              <a:rPr lang="en-US" dirty="0"/>
              <a:t>No joins</a:t>
            </a:r>
          </a:p>
          <a:p>
            <a:pPr lvl="1"/>
            <a:r>
              <a:rPr lang="en-US" dirty="0"/>
              <a:t>Reads have greater data locality</a:t>
            </a:r>
          </a:p>
          <a:p>
            <a:pPr lvl="1"/>
            <a:r>
              <a:rPr lang="en-US" dirty="0"/>
              <a:t>No joins between servers</a:t>
            </a:r>
          </a:p>
          <a:p>
            <a:r>
              <a:rPr lang="en-US" dirty="0"/>
              <a:t>No transactions</a:t>
            </a:r>
          </a:p>
          <a:p>
            <a:pPr lvl="1"/>
            <a:r>
              <a:rPr lang="en-US" dirty="0"/>
              <a:t>Improves performance of various operations</a:t>
            </a:r>
          </a:p>
          <a:p>
            <a:pPr lvl="1"/>
            <a:r>
              <a:rPr lang="en-US" dirty="0"/>
              <a:t>No transactions between servers</a:t>
            </a:r>
          </a:p>
          <a:p>
            <a:pPr lvl="1"/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755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Replica Sets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9552" y="1200151"/>
            <a:ext cx="8136904" cy="3387823"/>
          </a:xfrm>
        </p:spPr>
        <p:txBody>
          <a:bodyPr>
            <a:normAutofit/>
          </a:bodyPr>
          <a:lstStyle/>
          <a:p>
            <a:r>
              <a:rPr lang="en-US" dirty="0"/>
              <a:t>Cluster of N servers</a:t>
            </a:r>
          </a:p>
          <a:p>
            <a:r>
              <a:rPr lang="en-US" dirty="0"/>
              <a:t>Only one node is ‘primary’ at a time</a:t>
            </a:r>
          </a:p>
          <a:p>
            <a:pPr lvl="1"/>
            <a:r>
              <a:rPr lang="en-US" dirty="0"/>
              <a:t>This is equivalent to master</a:t>
            </a:r>
          </a:p>
          <a:p>
            <a:pPr lvl="1"/>
            <a:r>
              <a:rPr lang="en-US" dirty="0"/>
              <a:t>The node where writes go</a:t>
            </a:r>
          </a:p>
          <a:p>
            <a:r>
              <a:rPr lang="en-US" dirty="0"/>
              <a:t>Primary is elected by </a:t>
            </a:r>
            <a:r>
              <a:rPr lang="en-US" dirty="0" err="1"/>
              <a:t>concensus</a:t>
            </a:r>
            <a:endParaRPr lang="en-US" dirty="0"/>
          </a:p>
          <a:p>
            <a:r>
              <a:rPr lang="en-US" dirty="0"/>
              <a:t>Automatic failover</a:t>
            </a:r>
          </a:p>
          <a:p>
            <a:r>
              <a:rPr lang="en-US" dirty="0"/>
              <a:t>Automatic recovery of failed nodes</a:t>
            </a:r>
          </a:p>
        </p:txBody>
      </p:sp>
    </p:spTree>
    <p:extLst>
      <p:ext uri="{BB962C8B-B14F-4D97-AF65-F5344CB8AC3E}">
        <p14:creationId xmlns:p14="http://schemas.microsoft.com/office/powerpoint/2010/main" val="1543865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Replica Sets - Writes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9552" y="1200151"/>
            <a:ext cx="8136904" cy="338782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write is only ‘committed’ once it has been replicated to a majority of nodes in the set</a:t>
            </a:r>
          </a:p>
          <a:p>
            <a:r>
              <a:rPr lang="en-US" dirty="0"/>
              <a:t>Before this happens, reads to the set may or may not see the write</a:t>
            </a:r>
          </a:p>
          <a:p>
            <a:r>
              <a:rPr lang="en-US" dirty="0"/>
              <a:t>On failover, data which is not ‘committed’ may be dropped (but not necessarily)</a:t>
            </a:r>
          </a:p>
          <a:p>
            <a:pPr lvl="1"/>
            <a:r>
              <a:rPr lang="en-US" dirty="0"/>
              <a:t>If dropped, it will be rolled back from all servers which wrote it</a:t>
            </a:r>
          </a:p>
          <a:p>
            <a:r>
              <a:rPr lang="en-US" dirty="0"/>
              <a:t>For improved durability, use </a:t>
            </a:r>
            <a:r>
              <a:rPr lang="en-US" dirty="0" err="1"/>
              <a:t>getLastError</a:t>
            </a:r>
            <a:r>
              <a:rPr lang="en-US" dirty="0"/>
              <a:t>/w</a:t>
            </a:r>
          </a:p>
          <a:p>
            <a:pPr lvl="1"/>
            <a:r>
              <a:rPr lang="en-US" dirty="0"/>
              <a:t>Other criteria – block writes when nodes go down or slaves get too far behind</a:t>
            </a:r>
          </a:p>
          <a:p>
            <a:r>
              <a:rPr lang="en-US" dirty="0"/>
              <a:t>Or, to reduce latency, reduce </a:t>
            </a:r>
            <a:r>
              <a:rPr lang="en-US" dirty="0" err="1"/>
              <a:t>getLastError</a:t>
            </a:r>
            <a:r>
              <a:rPr lang="en-US" dirty="0"/>
              <a:t>/w</a:t>
            </a:r>
          </a:p>
        </p:txBody>
      </p:sp>
    </p:spTree>
    <p:extLst>
      <p:ext uri="{BB962C8B-B14F-4D97-AF65-F5344CB8AC3E}">
        <p14:creationId xmlns:p14="http://schemas.microsoft.com/office/powerpoint/2010/main" val="268638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Replica Sets - Nodes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9552" y="1200151"/>
            <a:ext cx="8136904" cy="3387823"/>
          </a:xfrm>
        </p:spPr>
        <p:txBody>
          <a:bodyPr>
            <a:normAutofit/>
          </a:bodyPr>
          <a:lstStyle/>
          <a:p>
            <a:r>
              <a:rPr lang="en-US" dirty="0"/>
              <a:t>Nodes monitor each other’s heartbeats</a:t>
            </a:r>
          </a:p>
          <a:p>
            <a:pPr lvl="1"/>
            <a:r>
              <a:rPr lang="en-US" dirty="0"/>
              <a:t>If primary can’t see a majority of nodes, it relinquishes primary status</a:t>
            </a:r>
          </a:p>
          <a:p>
            <a:r>
              <a:rPr lang="en-US" dirty="0"/>
              <a:t>If a majority of nodes notice there is no primary, they elect a primary using criteria</a:t>
            </a:r>
          </a:p>
          <a:p>
            <a:pPr lvl="1"/>
            <a:r>
              <a:rPr lang="en-US" dirty="0"/>
              <a:t>Node priority</a:t>
            </a:r>
          </a:p>
          <a:p>
            <a:pPr lvl="1"/>
            <a:r>
              <a:rPr lang="en-US" dirty="0"/>
              <a:t>Node data’s freshness</a:t>
            </a:r>
          </a:p>
        </p:txBody>
      </p:sp>
    </p:spTree>
    <p:extLst>
      <p:ext uri="{BB962C8B-B14F-4D97-AF65-F5344CB8AC3E}">
        <p14:creationId xmlns:p14="http://schemas.microsoft.com/office/powerpoint/2010/main" val="1543865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 Sets - Nodes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177067" y="1584110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329467" y="3187657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3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866272" y="2281519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32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 Sets - Nodes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177067" y="1584110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1</a:t>
            </a:r>
          </a:p>
          <a:p>
            <a:pPr algn="ctr"/>
            <a:r>
              <a:rPr lang="en-US" dirty="0" smtClean="0"/>
              <a:t>SECONDARY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329467" y="3187657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3</a:t>
            </a:r>
          </a:p>
          <a:p>
            <a:pPr algn="ctr"/>
            <a:r>
              <a:rPr lang="en-US" dirty="0" smtClean="0"/>
              <a:t>PRIMARY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866272" y="2281519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2</a:t>
            </a:r>
          </a:p>
          <a:p>
            <a:pPr algn="ctr"/>
            <a:r>
              <a:rPr lang="en-US" dirty="0" smtClean="0"/>
              <a:t>SECONDARY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2600326" y="2661501"/>
            <a:ext cx="760362" cy="1588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198627" y="3042476"/>
            <a:ext cx="1140368" cy="436736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90257" y="3078268"/>
            <a:ext cx="803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  <a:p>
            <a:r>
              <a:rPr lang="en-US" dirty="0" smtClean="0"/>
              <a:t>{c:3}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73626" y="1474721"/>
            <a:ext cx="80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8659" y="2136925"/>
            <a:ext cx="80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</p:txBody>
      </p:sp>
    </p:spTree>
    <p:extLst>
      <p:ext uri="{BB962C8B-B14F-4D97-AF65-F5344CB8AC3E}">
        <p14:creationId xmlns:p14="http://schemas.microsoft.com/office/powerpoint/2010/main" val="195368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 Sets - Nodes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177067" y="1584110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1</a:t>
            </a:r>
          </a:p>
          <a:p>
            <a:pPr algn="ctr"/>
            <a:r>
              <a:rPr lang="en-US" dirty="0" smtClean="0"/>
              <a:t>SECONDARY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66272" y="2281519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2</a:t>
            </a:r>
          </a:p>
          <a:p>
            <a:pPr algn="ctr"/>
            <a:r>
              <a:rPr lang="en-US" dirty="0" smtClean="0"/>
              <a:t>PRIMARY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027059" y="2031163"/>
            <a:ext cx="741752" cy="25035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90257" y="3078268"/>
            <a:ext cx="803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  <a:p>
            <a:r>
              <a:rPr lang="en-US" dirty="0" smtClean="0"/>
              <a:t>{c:3}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73626" y="1474721"/>
            <a:ext cx="80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8659" y="2136925"/>
            <a:ext cx="80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</p:txBody>
      </p:sp>
      <p:sp>
        <p:nvSpPr>
          <p:cNvPr id="11" name="Rounded Rectangle 4"/>
          <p:cNvSpPr/>
          <p:nvPr/>
        </p:nvSpPr>
        <p:spPr>
          <a:xfrm>
            <a:off x="2329467" y="3187657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3</a:t>
            </a:r>
          </a:p>
          <a:p>
            <a:pPr algn="ctr"/>
            <a:r>
              <a:rPr lang="en-US" dirty="0" smtClean="0"/>
              <a:t>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443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 Sets - Nodes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177067" y="1584110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1</a:t>
            </a:r>
          </a:p>
          <a:p>
            <a:pPr algn="ctr"/>
            <a:r>
              <a:rPr lang="en-US" dirty="0" smtClean="0"/>
              <a:t>SECONDARY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66272" y="2281519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2</a:t>
            </a:r>
          </a:p>
          <a:p>
            <a:pPr algn="ctr"/>
            <a:r>
              <a:rPr lang="en-US" dirty="0" smtClean="0"/>
              <a:t>PRIMARY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027059" y="2031163"/>
            <a:ext cx="741752" cy="25035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4027059" y="2864628"/>
            <a:ext cx="741752" cy="323030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90257" y="3078268"/>
            <a:ext cx="803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  <a:p>
            <a:r>
              <a:rPr lang="en-US" dirty="0" smtClean="0"/>
              <a:t>{c:3}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73626" y="1474722"/>
            <a:ext cx="80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8659" y="2136925"/>
            <a:ext cx="80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</p:txBody>
      </p:sp>
      <p:sp>
        <p:nvSpPr>
          <p:cNvPr id="13" name="Rounded Rectangle 4"/>
          <p:cNvSpPr/>
          <p:nvPr/>
        </p:nvSpPr>
        <p:spPr>
          <a:xfrm>
            <a:off x="2329467" y="3187657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3</a:t>
            </a:r>
          </a:p>
          <a:p>
            <a:pPr algn="ctr"/>
            <a:r>
              <a:rPr lang="en-US" sz="1600" dirty="0" smtClean="0"/>
              <a:t>RECOVERING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87211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 Sets - Nodes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177067" y="1584110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1</a:t>
            </a:r>
          </a:p>
          <a:p>
            <a:pPr algn="ctr"/>
            <a:r>
              <a:rPr lang="en-US" dirty="0" smtClean="0"/>
              <a:t>SECONDARY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66272" y="2281519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2</a:t>
            </a:r>
          </a:p>
          <a:p>
            <a:pPr algn="ctr"/>
            <a:r>
              <a:rPr lang="en-US" dirty="0" smtClean="0"/>
              <a:t>PRIMARY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027059" y="2031163"/>
            <a:ext cx="741752" cy="250357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4027059" y="2864628"/>
            <a:ext cx="741752" cy="323030"/>
          </a:xfrm>
          <a:prstGeom prst="straightConnector1">
            <a:avLst/>
          </a:prstGeom>
          <a:ln w="635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329467" y="3187657"/>
            <a:ext cx="1697593" cy="5831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Member 3</a:t>
            </a:r>
          </a:p>
          <a:p>
            <a:pPr algn="ctr"/>
            <a:r>
              <a:rPr lang="en-US" dirty="0" smtClean="0"/>
              <a:t>SECONDARY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90257" y="3078269"/>
            <a:ext cx="80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3626" y="1474722"/>
            <a:ext cx="80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8659" y="2136925"/>
            <a:ext cx="80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{a:1}</a:t>
            </a:r>
          </a:p>
          <a:p>
            <a:r>
              <a:rPr lang="en-US" dirty="0" smtClean="0"/>
              <a:t>{b:2}</a:t>
            </a:r>
          </a:p>
        </p:txBody>
      </p:sp>
    </p:spTree>
    <p:extLst>
      <p:ext uri="{BB962C8B-B14F-4D97-AF65-F5344CB8AC3E}">
        <p14:creationId xmlns:p14="http://schemas.microsoft.com/office/powerpoint/2010/main" val="2470933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 Sets – Node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– can be primary or secondary</a:t>
            </a:r>
          </a:p>
          <a:p>
            <a:r>
              <a:rPr lang="en-US" dirty="0" smtClean="0"/>
              <a:t>Passive – will be secondary but never primary</a:t>
            </a:r>
          </a:p>
          <a:p>
            <a:r>
              <a:rPr lang="en-US" dirty="0" smtClean="0"/>
              <a:t>Arbiter – will vote on primary, but won’t replicate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23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SlaveOk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db.getMongo().setSlaveOk</a:t>
            </a:r>
            <a:r>
              <a:rPr lang="en-US" dirty="0" smtClean="0"/>
              <a:t>();</a:t>
            </a:r>
          </a:p>
          <a:p>
            <a:pPr lvl="1"/>
            <a:r>
              <a:rPr lang="en-US" dirty="0" smtClean="0"/>
              <a:t>Syntax varies by driver</a:t>
            </a:r>
          </a:p>
          <a:p>
            <a:r>
              <a:rPr lang="en-US" dirty="0" smtClean="0"/>
              <a:t>Writes to master, reads to slave</a:t>
            </a:r>
          </a:p>
          <a:p>
            <a:pPr lvl="1"/>
            <a:r>
              <a:rPr lang="en-US" dirty="0" smtClean="0"/>
              <a:t>Slave will be picked arbitrarily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27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Sharding</a:t>
            </a:r>
            <a:r>
              <a:rPr lang="en-US" dirty="0" smtClean="0"/>
              <a:t>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33" y="1202085"/>
            <a:ext cx="8187959" cy="359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01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replica set</a:t>
            </a:r>
          </a:p>
          <a:p>
            <a:r>
              <a:rPr lang="en-US" dirty="0" smtClean="0"/>
              <a:t>Manages a well defined range of </a:t>
            </a:r>
            <a:r>
              <a:rPr lang="en-US" b="1" dirty="0" smtClean="0"/>
              <a:t>shard keys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718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Distribute data across machines</a:t>
            </a:r>
          </a:p>
          <a:p>
            <a:r>
              <a:rPr lang="en-US" dirty="0" smtClean="0"/>
              <a:t>Reduce data per machine</a:t>
            </a:r>
          </a:p>
          <a:p>
            <a:pPr lvl="1"/>
            <a:r>
              <a:rPr lang="en-US" dirty="0" smtClean="0"/>
              <a:t>Better able to fit in RAM</a:t>
            </a:r>
          </a:p>
          <a:p>
            <a:r>
              <a:rPr lang="en-US" dirty="0" smtClean="0"/>
              <a:t>Distribute write load across shards</a:t>
            </a:r>
          </a:p>
          <a:p>
            <a:r>
              <a:rPr lang="en-US" dirty="0" smtClean="0"/>
              <a:t>Distribute read load across shards, and across nodes within shards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15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Shard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4" y="1575688"/>
            <a:ext cx="7583487" cy="3156698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{ </a:t>
            </a:r>
            <a:r>
              <a:rPr lang="en-US" dirty="0" err="1" smtClean="0"/>
              <a:t>user_id</a:t>
            </a:r>
            <a:r>
              <a:rPr lang="en-US" dirty="0" smtClean="0"/>
              <a:t>: 1 }</a:t>
            </a:r>
          </a:p>
          <a:p>
            <a:r>
              <a:rPr lang="en-US" dirty="0" smtClean="0"/>
              <a:t>{ </a:t>
            </a:r>
            <a:r>
              <a:rPr lang="en-US" dirty="0" err="1" smtClean="0"/>
              <a:t>lastname</a:t>
            </a:r>
            <a:r>
              <a:rPr lang="en-US" dirty="0" smtClean="0"/>
              <a:t>: 1, </a:t>
            </a:r>
            <a:r>
              <a:rPr lang="en-US" dirty="0" err="1" smtClean="0"/>
              <a:t>firstname</a:t>
            </a:r>
            <a:r>
              <a:rPr lang="en-US" dirty="0" smtClean="0"/>
              <a:t>: 1 }</a:t>
            </a:r>
          </a:p>
          <a:p>
            <a:r>
              <a:rPr lang="en-US" dirty="0" smtClean="0"/>
              <a:t>{ tag: 1, timestamp: -1 }</a:t>
            </a:r>
          </a:p>
          <a:p>
            <a:r>
              <a:rPr lang="en-US" dirty="0" smtClean="0"/>
              <a:t>{ _id: 1 }</a:t>
            </a:r>
          </a:p>
          <a:p>
            <a:pPr lvl="1"/>
            <a:r>
              <a:rPr lang="en-US" dirty="0" smtClean="0"/>
              <a:t>This is the default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989013" y="1203096"/>
          <a:ext cx="7165976" cy="112775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18768"/>
                <a:gridCol w="2307780"/>
                <a:gridCol w="2338758"/>
                <a:gridCol w="1200670"/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Collection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Min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Max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location</a:t>
                      </a:r>
                      <a:endParaRPr lang="en-US" sz="1400" dirty="0"/>
                    </a:p>
                  </a:txBody>
                  <a:tcPr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users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{</a:t>
                      </a:r>
                      <a:r>
                        <a:rPr lang="en-US" sz="1400" dirty="0" err="1" smtClean="0"/>
                        <a:t>name:’Miller</a:t>
                      </a:r>
                      <a:r>
                        <a:rPr lang="en-US" sz="1400" dirty="0" smtClean="0"/>
                        <a:t>’}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{</a:t>
                      </a:r>
                      <a:r>
                        <a:rPr lang="en-US" sz="1400" dirty="0" err="1" smtClean="0"/>
                        <a:t>name:’Nessman</a:t>
                      </a:r>
                      <a:r>
                        <a:rPr lang="en-US" sz="1400" dirty="0" smtClean="0"/>
                        <a:t>’}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shard</a:t>
                      </a:r>
                      <a:r>
                        <a:rPr lang="en-US" sz="1400" baseline="0" dirty="0" smtClean="0"/>
                        <a:t> 2</a:t>
                      </a:r>
                      <a:endParaRPr lang="en-US" sz="1400" dirty="0"/>
                    </a:p>
                  </a:txBody>
                  <a:tcPr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users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{</a:t>
                      </a:r>
                      <a:r>
                        <a:rPr lang="en-US" sz="1400" dirty="0" err="1" smtClean="0"/>
                        <a:t>name:’Nessman</a:t>
                      </a:r>
                      <a:r>
                        <a:rPr lang="en-US" sz="1400" dirty="0" smtClean="0"/>
                        <a:t>’}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{</a:t>
                      </a:r>
                      <a:r>
                        <a:rPr lang="en-US" sz="1400" dirty="0" err="1" smtClean="0"/>
                        <a:t>name:’Ogden</a:t>
                      </a:r>
                      <a:r>
                        <a:rPr lang="en-US" sz="1400" dirty="0" smtClean="0"/>
                        <a:t>’}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Shard 4</a:t>
                      </a:r>
                      <a:endParaRPr lang="en-US" sz="1400" dirty="0"/>
                    </a:p>
                  </a:txBody>
                  <a:tcPr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…</a:t>
                      </a:r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6669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Routes data to/from shards</a:t>
            </a:r>
          </a:p>
          <a:p>
            <a:r>
              <a:rPr lang="en-US" dirty="0" err="1" smtClean="0"/>
              <a:t>db.users.find</a:t>
            </a:r>
            <a:r>
              <a:rPr lang="en-US" dirty="0" smtClean="0"/>
              <a:t>( { </a:t>
            </a:r>
            <a:r>
              <a:rPr lang="en-US" dirty="0" err="1" smtClean="0"/>
              <a:t>user_id</a:t>
            </a:r>
            <a:r>
              <a:rPr lang="en-US" dirty="0" smtClean="0"/>
              <a:t>: 5000 } )</a:t>
            </a:r>
          </a:p>
          <a:p>
            <a:r>
              <a:rPr lang="en-US" dirty="0" err="1" smtClean="0"/>
              <a:t>db.users.find</a:t>
            </a:r>
            <a:r>
              <a:rPr lang="en-US" dirty="0" smtClean="0"/>
              <a:t>( { </a:t>
            </a:r>
            <a:r>
              <a:rPr lang="en-US" dirty="0" err="1" smtClean="0"/>
              <a:t>user_id</a:t>
            </a:r>
            <a:r>
              <a:rPr lang="en-US" dirty="0" smtClean="0"/>
              <a:t>: { $</a:t>
            </a:r>
            <a:r>
              <a:rPr lang="en-US" dirty="0" err="1" smtClean="0"/>
              <a:t>gt</a:t>
            </a:r>
            <a:r>
              <a:rPr lang="en-US" dirty="0" smtClean="0"/>
              <a:t>: 4000, $</a:t>
            </a:r>
            <a:r>
              <a:rPr lang="en-US" dirty="0" err="1" smtClean="0"/>
              <a:t>lt</a:t>
            </a:r>
            <a:r>
              <a:rPr lang="en-US" dirty="0" smtClean="0"/>
              <a:t>: 6000 } } )</a:t>
            </a:r>
          </a:p>
          <a:p>
            <a:r>
              <a:rPr lang="en-US" dirty="0" err="1" smtClean="0"/>
              <a:t>db.users.find</a:t>
            </a:r>
            <a:r>
              <a:rPr lang="en-US" dirty="0" smtClean="0"/>
              <a:t>( { hometown: ‘Seattle’ } )</a:t>
            </a:r>
          </a:p>
          <a:p>
            <a:r>
              <a:rPr lang="en-US" dirty="0" err="1" smtClean="0"/>
              <a:t>db.users.find</a:t>
            </a:r>
            <a:r>
              <a:rPr lang="en-US" dirty="0" smtClean="0"/>
              <a:t>( { hometown: ‘Seattle’ } ).sort( { </a:t>
            </a:r>
            <a:r>
              <a:rPr lang="en-US" dirty="0" err="1" smtClean="0"/>
              <a:t>user_id</a:t>
            </a:r>
            <a:r>
              <a:rPr lang="en-US" dirty="0" smtClean="0"/>
              <a:t>: 1 } )</a:t>
            </a:r>
          </a:p>
        </p:txBody>
      </p:sp>
    </p:spTree>
    <p:extLst>
      <p:ext uri="{BB962C8B-B14F-4D97-AF65-F5344CB8AC3E}">
        <p14:creationId xmlns:p14="http://schemas.microsoft.com/office/powerpoint/2010/main" val="1468763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Differences from Typical RDBMS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9552" y="1200151"/>
            <a:ext cx="8136904" cy="338782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Memory mapped data</a:t>
            </a:r>
          </a:p>
          <a:p>
            <a:pPr lvl="1"/>
            <a:r>
              <a:rPr lang="en-US" dirty="0"/>
              <a:t>All data in memory (if it fits), synced to disk periodically</a:t>
            </a:r>
          </a:p>
          <a:p>
            <a:r>
              <a:rPr lang="en-US" dirty="0"/>
              <a:t>No joins</a:t>
            </a:r>
          </a:p>
          <a:p>
            <a:pPr lvl="1"/>
            <a:r>
              <a:rPr lang="en-US" dirty="0"/>
              <a:t>Reads have greater data locality</a:t>
            </a:r>
          </a:p>
          <a:p>
            <a:pPr lvl="1"/>
            <a:r>
              <a:rPr lang="en-US" dirty="0"/>
              <a:t>No joins between servers</a:t>
            </a:r>
          </a:p>
          <a:p>
            <a:r>
              <a:rPr lang="en-US" dirty="0"/>
              <a:t>No transactions</a:t>
            </a:r>
          </a:p>
          <a:p>
            <a:pPr lvl="1"/>
            <a:r>
              <a:rPr lang="en-US" dirty="0"/>
              <a:t>Improves performance of various operations</a:t>
            </a:r>
          </a:p>
          <a:p>
            <a:pPr lvl="1"/>
            <a:r>
              <a:rPr lang="en-US" dirty="0"/>
              <a:t>No transactions between </a:t>
            </a:r>
            <a:r>
              <a:rPr lang="en-US" dirty="0" smtClean="0"/>
              <a:t>servers</a:t>
            </a:r>
          </a:p>
          <a:p>
            <a:r>
              <a:rPr lang="en-US" dirty="0" smtClean="0"/>
              <a:t>A weak authentication and authorization model</a:t>
            </a:r>
            <a:endParaRPr lang="en-US" dirty="0"/>
          </a:p>
          <a:p>
            <a:pPr lvl="1"/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638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Part 2/4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91264" cy="3394472"/>
          </a:xfrm>
        </p:spPr>
        <p:txBody>
          <a:bodyPr/>
          <a:lstStyle/>
          <a:p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endParaRPr lang="de-DE" dirty="0" smtClean="0"/>
          </a:p>
          <a:p>
            <a:pPr lvl="1"/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endParaRPr lang="de-DE" dirty="0"/>
          </a:p>
          <a:p>
            <a:pPr lvl="1"/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interactive</a:t>
            </a:r>
            <a:r>
              <a:rPr lang="de-DE" dirty="0" smtClean="0"/>
              <a:t> Mongo </a:t>
            </a:r>
            <a:r>
              <a:rPr lang="de-DE" dirty="0" err="1" smtClean="0"/>
              <a:t>console</a:t>
            </a:r>
            <a:endParaRPr lang="de-DE" dirty="0"/>
          </a:p>
          <a:p>
            <a:pPr lvl="1"/>
            <a:r>
              <a:rPr lang="de-DE" dirty="0" smtClean="0"/>
              <a:t>Basic </a:t>
            </a:r>
            <a:r>
              <a:rPr lang="de-DE" dirty="0" err="1" smtClean="0"/>
              <a:t>database</a:t>
            </a:r>
            <a:r>
              <a:rPr lang="de-DE" dirty="0" smtClean="0"/>
              <a:t> </a:t>
            </a:r>
            <a:r>
              <a:rPr lang="de-DE" dirty="0" err="1" smtClean="0"/>
              <a:t>operations</a:t>
            </a:r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5644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Getting</a:t>
            </a:r>
            <a:r>
              <a:rPr lang="de-DE" dirty="0" smtClean="0"/>
              <a:t> </a:t>
            </a:r>
            <a:r>
              <a:rPr lang="de-DE" dirty="0" err="1" smtClean="0"/>
              <a:t>started</a:t>
            </a:r>
            <a:r>
              <a:rPr lang="de-DE" dirty="0" smtClean="0"/>
              <a:t>...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server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75240" cy="3603847"/>
          </a:xfrm>
        </p:spPr>
        <p:txBody>
          <a:bodyPr>
            <a:normAutofit/>
          </a:bodyPr>
          <a:lstStyle/>
          <a:p>
            <a:r>
              <a:rPr lang="de-DE" sz="2000" dirty="0" err="1"/>
              <a:t>w</a:t>
            </a:r>
            <a:r>
              <a:rPr lang="de-DE" sz="2000" dirty="0" err="1" smtClean="0"/>
              <a:t>get</a:t>
            </a:r>
            <a:r>
              <a:rPr lang="de-DE" sz="2000" dirty="0" smtClean="0"/>
              <a:t> http</a:t>
            </a:r>
            <a:r>
              <a:rPr lang="de-DE" sz="2000" dirty="0"/>
              <a:t>://fastdl.mongodb.org/osx/mongodb-osx-x86_64-1.8.1.</a:t>
            </a:r>
            <a:r>
              <a:rPr lang="de-DE" sz="2000" dirty="0" smtClean="0"/>
              <a:t>tgz</a:t>
            </a:r>
          </a:p>
          <a:p>
            <a:r>
              <a:rPr lang="de-DE" sz="2000" dirty="0" err="1" smtClean="0"/>
              <a:t>tar</a:t>
            </a:r>
            <a:r>
              <a:rPr lang="de-DE" sz="2000" dirty="0" smtClean="0"/>
              <a:t> </a:t>
            </a:r>
            <a:r>
              <a:rPr lang="de-DE" sz="2000" dirty="0" err="1" smtClean="0"/>
              <a:t>xfz</a:t>
            </a:r>
            <a:r>
              <a:rPr lang="de-DE" sz="2000" dirty="0" smtClean="0"/>
              <a:t> </a:t>
            </a:r>
            <a:r>
              <a:rPr lang="de-DE" sz="2000" dirty="0"/>
              <a:t>mongodb-osx-x86_64-1.8.1.tgz</a:t>
            </a:r>
          </a:p>
          <a:p>
            <a:r>
              <a:rPr lang="de-DE" sz="2000" dirty="0"/>
              <a:t>c</a:t>
            </a:r>
            <a:r>
              <a:rPr lang="de-DE" sz="2000" dirty="0" smtClean="0"/>
              <a:t>d </a:t>
            </a:r>
            <a:r>
              <a:rPr lang="de-DE" sz="2000" dirty="0"/>
              <a:t>mongodb-osx-x86_64-</a:t>
            </a:r>
            <a:r>
              <a:rPr lang="de-DE" sz="2000" dirty="0" smtClean="0"/>
              <a:t>1.8.1</a:t>
            </a:r>
            <a:endParaRPr lang="de-DE" sz="2000" dirty="0"/>
          </a:p>
          <a:p>
            <a:r>
              <a:rPr lang="de-DE" sz="2000" dirty="0" err="1" smtClean="0"/>
              <a:t>mkdir</a:t>
            </a:r>
            <a:r>
              <a:rPr lang="de-DE" sz="2000" dirty="0" smtClean="0"/>
              <a:t> /</a:t>
            </a:r>
            <a:r>
              <a:rPr lang="de-DE" sz="2000" dirty="0" err="1" smtClean="0"/>
              <a:t>tmp</a:t>
            </a:r>
            <a:r>
              <a:rPr lang="de-DE" sz="2000" dirty="0" smtClean="0"/>
              <a:t>/</a:t>
            </a:r>
            <a:r>
              <a:rPr lang="de-DE" sz="2000" dirty="0" err="1" smtClean="0"/>
              <a:t>db</a:t>
            </a:r>
            <a:endParaRPr lang="de-DE" sz="2000" dirty="0" smtClean="0"/>
          </a:p>
          <a:p>
            <a:r>
              <a:rPr lang="de-DE" sz="2000" dirty="0"/>
              <a:t>b</a:t>
            </a:r>
            <a:r>
              <a:rPr lang="de-DE" sz="2000" dirty="0" smtClean="0"/>
              <a:t>in/</a:t>
            </a:r>
            <a:r>
              <a:rPr lang="de-DE" sz="2000" dirty="0" err="1" smtClean="0"/>
              <a:t>mongod</a:t>
            </a:r>
            <a:r>
              <a:rPr lang="de-DE" sz="2000" dirty="0" smtClean="0"/>
              <a:t> –</a:t>
            </a:r>
            <a:r>
              <a:rPr lang="de-DE" sz="2000" dirty="0" err="1" smtClean="0"/>
              <a:t>dbpath</a:t>
            </a:r>
            <a:r>
              <a:rPr lang="de-DE" sz="2000" dirty="0" smtClean="0"/>
              <a:t> /</a:t>
            </a:r>
            <a:r>
              <a:rPr lang="de-DE" sz="2000" dirty="0" err="1" smtClean="0"/>
              <a:t>tmp</a:t>
            </a:r>
            <a:r>
              <a:rPr lang="de-DE" sz="2000" dirty="0" smtClean="0"/>
              <a:t>/</a:t>
            </a:r>
            <a:r>
              <a:rPr lang="de-DE" sz="2000" dirty="0" err="1" smtClean="0"/>
              <a:t>db</a:t>
            </a:r>
            <a:endParaRPr lang="de-DE" sz="2000" dirty="0" smtClean="0"/>
          </a:p>
          <a:p>
            <a:endParaRPr lang="de-DE" sz="2000" dirty="0"/>
          </a:p>
          <a:p>
            <a:r>
              <a:rPr lang="de-DE" sz="2000" dirty="0" smtClean="0"/>
              <a:t>Pick </a:t>
            </a:r>
            <a:r>
              <a:rPr lang="de-DE" sz="2000" dirty="0" err="1" smtClean="0"/>
              <a:t>up</a:t>
            </a:r>
            <a:r>
              <a:rPr lang="de-DE" sz="2000" dirty="0" smtClean="0"/>
              <a:t> </a:t>
            </a:r>
            <a:r>
              <a:rPr lang="de-DE" sz="2000" dirty="0" err="1" smtClean="0"/>
              <a:t>your</a:t>
            </a:r>
            <a:r>
              <a:rPr lang="de-DE" sz="2000" dirty="0" smtClean="0"/>
              <a:t>  OS-</a:t>
            </a:r>
            <a:r>
              <a:rPr lang="de-DE" sz="2000" dirty="0" err="1" smtClean="0"/>
              <a:t>specific</a:t>
            </a:r>
            <a:r>
              <a:rPr lang="de-DE" sz="2000" dirty="0" smtClean="0"/>
              <a:t> </a:t>
            </a:r>
            <a:r>
              <a:rPr lang="de-DE" sz="2000" dirty="0" err="1" smtClean="0"/>
              <a:t>package</a:t>
            </a:r>
            <a:r>
              <a:rPr lang="de-DE" sz="2000" dirty="0" smtClean="0"/>
              <a:t> </a:t>
            </a:r>
            <a:r>
              <a:rPr lang="de-DE" sz="2000" dirty="0" err="1" smtClean="0"/>
              <a:t>from</a:t>
            </a:r>
            <a:r>
              <a:rPr lang="de-DE" sz="2000" dirty="0"/>
              <a:t> </a:t>
            </a:r>
            <a:r>
              <a:rPr lang="de-DE" sz="2000" dirty="0" smtClean="0"/>
              <a:t/>
            </a:r>
            <a:br>
              <a:rPr lang="de-DE" sz="2000" dirty="0" smtClean="0"/>
            </a:br>
            <a:r>
              <a:rPr lang="de-DE" sz="2000" dirty="0" smtClean="0">
                <a:hlinkClick r:id="rId2"/>
              </a:rPr>
              <a:t>http</a:t>
            </a:r>
            <a:r>
              <a:rPr lang="de-DE" sz="2000" dirty="0">
                <a:hlinkClick r:id="rId2"/>
              </a:rPr>
              <a:t>://www.mongodb.org/</a:t>
            </a:r>
            <a:r>
              <a:rPr lang="de-DE" sz="2000" dirty="0" smtClean="0">
                <a:hlinkClick r:id="rId2"/>
              </a:rPr>
              <a:t>downloads</a:t>
            </a:r>
            <a:endParaRPr lang="de-DE" sz="2000" dirty="0"/>
          </a:p>
          <a:p>
            <a:r>
              <a:rPr lang="de-DE" sz="2000" dirty="0" smtClean="0"/>
              <a:t>Take </a:t>
            </a:r>
            <a:r>
              <a:rPr lang="de-DE" sz="2000" dirty="0" err="1" smtClean="0"/>
              <a:t>care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32 </a:t>
            </a:r>
            <a:r>
              <a:rPr lang="de-DE" sz="2000" dirty="0" err="1" smtClean="0"/>
              <a:t>bit</a:t>
            </a:r>
            <a:r>
              <a:rPr lang="de-DE" sz="2000" dirty="0" smtClean="0"/>
              <a:t> </a:t>
            </a:r>
            <a:r>
              <a:rPr lang="de-DE" sz="2000" dirty="0" err="1" smtClean="0"/>
              <a:t>bs</a:t>
            </a:r>
            <a:r>
              <a:rPr lang="de-DE" sz="2000" dirty="0" smtClean="0"/>
              <a:t>. 64 </a:t>
            </a:r>
            <a:r>
              <a:rPr lang="de-DE" sz="2000" dirty="0" err="1" smtClean="0"/>
              <a:t>bit</a:t>
            </a:r>
            <a:r>
              <a:rPr lang="de-DE" sz="2000" dirty="0" smtClean="0"/>
              <a:t> </a:t>
            </a:r>
            <a:r>
              <a:rPr lang="de-DE" sz="2000" dirty="0" err="1" smtClean="0"/>
              <a:t>version</a:t>
            </a:r>
            <a:endParaRPr lang="de-DE" sz="2000" dirty="0" smtClean="0"/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5257036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Getting</a:t>
            </a:r>
            <a:r>
              <a:rPr lang="de-DE" dirty="0" smtClean="0"/>
              <a:t> </a:t>
            </a:r>
            <a:r>
              <a:rPr lang="de-DE" dirty="0" err="1" smtClean="0"/>
              <a:t>started</a:t>
            </a:r>
            <a:r>
              <a:rPr lang="de-DE" dirty="0" smtClean="0"/>
              <a:t>...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console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75240" cy="3603847"/>
          </a:xfrm>
        </p:spPr>
        <p:txBody>
          <a:bodyPr>
            <a:normAutofit/>
          </a:bodyPr>
          <a:lstStyle/>
          <a:p>
            <a:r>
              <a:rPr lang="de-DE" sz="2000" dirty="0" smtClean="0"/>
              <a:t>bin/</a:t>
            </a:r>
            <a:r>
              <a:rPr lang="de-DE" sz="2000" dirty="0" err="1" smtClean="0"/>
              <a:t>mongod</a:t>
            </a:r>
            <a:endParaRPr lang="de-DE" sz="2000" dirty="0" smtClean="0"/>
          </a:p>
          <a:p>
            <a:endParaRPr lang="de-DE" sz="2000" dirty="0"/>
          </a:p>
          <a:p>
            <a:r>
              <a:rPr lang="de-DE" sz="2000" dirty="0" err="1" smtClean="0"/>
              <a:t>mongod</a:t>
            </a:r>
            <a:r>
              <a:rPr lang="de-DE" sz="2000" dirty="0" smtClean="0"/>
              <a:t> </a:t>
            </a:r>
            <a:r>
              <a:rPr lang="de-DE" sz="2000" dirty="0" err="1" smtClean="0"/>
              <a:t>listens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port</a:t>
            </a:r>
            <a:r>
              <a:rPr lang="de-DE" sz="2000" dirty="0" smtClean="0"/>
              <a:t> 27017 </a:t>
            </a:r>
            <a:r>
              <a:rPr lang="de-DE" sz="2000" dirty="0" err="1" smtClean="0"/>
              <a:t>by</a:t>
            </a:r>
            <a:r>
              <a:rPr lang="de-DE" sz="2000" dirty="0" smtClean="0"/>
              <a:t> </a:t>
            </a:r>
            <a:r>
              <a:rPr lang="de-DE" sz="2000" dirty="0" err="1" smtClean="0"/>
              <a:t>default</a:t>
            </a:r>
            <a:endParaRPr lang="de-DE" sz="2000" dirty="0"/>
          </a:p>
          <a:p>
            <a:r>
              <a:rPr lang="de-DE" sz="2000" dirty="0" smtClean="0"/>
              <a:t>HTTP </a:t>
            </a:r>
            <a:r>
              <a:rPr lang="de-DE" sz="2000" dirty="0" err="1" smtClean="0"/>
              <a:t>interface</a:t>
            </a:r>
            <a:r>
              <a:rPr lang="de-DE" sz="2000" dirty="0" smtClean="0"/>
              <a:t> on </a:t>
            </a:r>
            <a:r>
              <a:rPr lang="de-DE" sz="2000" dirty="0" err="1" smtClean="0"/>
              <a:t>port</a:t>
            </a:r>
            <a:r>
              <a:rPr lang="de-DE" sz="2000" dirty="0" smtClean="0"/>
              <a:t> 28017</a:t>
            </a:r>
          </a:p>
          <a:p>
            <a:endParaRPr lang="de-DE" sz="2000" dirty="0"/>
          </a:p>
          <a:p>
            <a:r>
              <a:rPr lang="de-DE" sz="2000" dirty="0" smtClean="0"/>
              <a:t>&gt; </a:t>
            </a:r>
            <a:r>
              <a:rPr lang="de-DE" sz="2000" dirty="0" err="1" smtClean="0"/>
              <a:t>help</a:t>
            </a:r>
            <a:endParaRPr lang="de-DE" sz="2000" dirty="0" smtClean="0"/>
          </a:p>
          <a:p>
            <a:r>
              <a:rPr lang="de-DE" sz="2000" dirty="0" smtClean="0"/>
              <a:t>&gt; </a:t>
            </a:r>
            <a:r>
              <a:rPr lang="de-DE" sz="2000" dirty="0" err="1" smtClean="0"/>
              <a:t>db.help</a:t>
            </a:r>
            <a:r>
              <a:rPr lang="de-DE" sz="2000" dirty="0" smtClean="0"/>
              <a:t>()</a:t>
            </a:r>
          </a:p>
          <a:p>
            <a:r>
              <a:rPr lang="de-DE" sz="2000" dirty="0" smtClean="0"/>
              <a:t>&gt; </a:t>
            </a:r>
            <a:r>
              <a:rPr lang="de-DE" sz="2000" dirty="0" err="1" smtClean="0"/>
              <a:t>db.some_collection.help</a:t>
            </a:r>
            <a:r>
              <a:rPr lang="de-DE" sz="2000" dirty="0" smtClean="0"/>
              <a:t>()</a:t>
            </a:r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2000" dirty="0"/>
          </a:p>
        </p:txBody>
      </p:sp>
      <p:sp>
        <p:nvSpPr>
          <p:cNvPr id="5" name="Textfeld 4"/>
          <p:cNvSpPr txBox="1"/>
          <p:nvPr/>
        </p:nvSpPr>
        <p:spPr>
          <a:xfrm>
            <a:off x="4495476" y="822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8615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Datatypes</a:t>
            </a:r>
            <a:r>
              <a:rPr lang="de-DE" dirty="0" smtClean="0"/>
              <a:t>...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91264" cy="1227583"/>
          </a:xfrm>
        </p:spPr>
        <p:txBody>
          <a:bodyPr/>
          <a:lstStyle/>
          <a:p>
            <a:r>
              <a:rPr lang="de-DE" dirty="0" err="1" smtClean="0"/>
              <a:t>Remember</a:t>
            </a:r>
            <a:r>
              <a:rPr lang="de-DE" dirty="0" smtClean="0"/>
              <a:t>: </a:t>
            </a:r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schema-</a:t>
            </a:r>
            <a:r>
              <a:rPr lang="de-DE" dirty="0" err="1" smtClean="0"/>
              <a:t>less</a:t>
            </a:r>
            <a:endParaRPr lang="de-DE" dirty="0" smtClean="0"/>
          </a:p>
          <a:p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supports</a:t>
            </a:r>
            <a:r>
              <a:rPr lang="de-DE" dirty="0" smtClean="0"/>
              <a:t> JSON + </a:t>
            </a:r>
            <a:r>
              <a:rPr lang="de-DE" dirty="0" err="1" smtClean="0"/>
              <a:t>some</a:t>
            </a:r>
            <a:r>
              <a:rPr lang="de-DE" dirty="0" smtClean="0"/>
              <a:t> extra </a:t>
            </a:r>
            <a:r>
              <a:rPr lang="de-DE" dirty="0" err="1" smtClean="0"/>
              <a:t>types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067440"/>
              </p:ext>
            </p:extLst>
          </p:nvPr>
        </p:nvGraphicFramePr>
        <p:xfrm>
          <a:off x="1259632" y="2211710"/>
          <a:ext cx="6096000" cy="2382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JSON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BSON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string</a:t>
                      </a:r>
                      <a:endParaRPr lang="de-DE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smtClean="0"/>
                        <a:t>integer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boolean</a:t>
                      </a:r>
                      <a:endParaRPr lang="de-DE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smtClean="0"/>
                        <a:t>double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smtClean="0"/>
                        <a:t>null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array</a:t>
                      </a:r>
                      <a:endParaRPr lang="de-DE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object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date</a:t>
                      </a:r>
                      <a:endParaRPr lang="de-DE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object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id</a:t>
                      </a:r>
                      <a:endParaRPr lang="de-DE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binary</a:t>
                      </a:r>
                      <a:endParaRPr lang="de-DE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regular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expression</a:t>
                      </a:r>
                      <a:endParaRPr lang="de-DE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code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017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address</a:t>
            </a:r>
            <a:r>
              <a:rPr lang="de-DE" dirty="0" smtClean="0"/>
              <a:t> </a:t>
            </a:r>
            <a:r>
              <a:rPr lang="de-DE" dirty="0" err="1" smtClean="0"/>
              <a:t>database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363272" cy="3394472"/>
          </a:xfrm>
        </p:spPr>
        <p:txBody>
          <a:bodyPr/>
          <a:lstStyle/>
          <a:p>
            <a:r>
              <a:rPr lang="de-DE" dirty="0" smtClean="0"/>
              <a:t>Person:</a:t>
            </a:r>
          </a:p>
          <a:p>
            <a:pPr lvl="1"/>
            <a:r>
              <a:rPr lang="de-DE" dirty="0" err="1"/>
              <a:t>f</a:t>
            </a:r>
            <a:r>
              <a:rPr lang="de-DE" dirty="0" err="1" smtClean="0"/>
              <a:t>irstname</a:t>
            </a:r>
            <a:endParaRPr lang="de-DE" dirty="0" smtClean="0"/>
          </a:p>
          <a:p>
            <a:pPr lvl="1"/>
            <a:r>
              <a:rPr lang="de-DE" dirty="0" err="1" smtClean="0"/>
              <a:t>lastname</a:t>
            </a:r>
            <a:endParaRPr lang="de-DE" dirty="0" smtClean="0"/>
          </a:p>
          <a:p>
            <a:pPr lvl="1"/>
            <a:r>
              <a:rPr lang="de-DE" dirty="0" err="1" smtClean="0"/>
              <a:t>birthday</a:t>
            </a:r>
            <a:endParaRPr lang="de-DE" dirty="0" smtClean="0"/>
          </a:p>
          <a:p>
            <a:pPr lvl="1"/>
            <a:r>
              <a:rPr lang="de-DE" dirty="0" err="1" smtClean="0"/>
              <a:t>city</a:t>
            </a:r>
            <a:endParaRPr lang="de-DE" dirty="0" smtClean="0"/>
          </a:p>
          <a:p>
            <a:pPr lvl="1"/>
            <a:r>
              <a:rPr lang="de-DE" dirty="0" err="1" smtClean="0"/>
              <a:t>phone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8262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Inserting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7067128" cy="3394472"/>
          </a:xfrm>
        </p:spPr>
        <p:txBody>
          <a:bodyPr/>
          <a:lstStyle/>
          <a:p>
            <a:r>
              <a:rPr lang="de-DE" dirty="0" smtClean="0"/>
              <a:t>&gt; </a:t>
            </a:r>
            <a:r>
              <a:rPr lang="de-DE" dirty="0" err="1" smtClean="0"/>
              <a:t>db.foo.insert</a:t>
            </a:r>
            <a:r>
              <a:rPr lang="de-DE" dirty="0" smtClean="0"/>
              <a:t>(</a:t>
            </a:r>
            <a:r>
              <a:rPr lang="de-DE" dirty="0" err="1" smtClean="0"/>
              <a:t>document</a:t>
            </a:r>
            <a:r>
              <a:rPr lang="de-DE" dirty="0" smtClean="0"/>
              <a:t>)</a:t>
            </a:r>
          </a:p>
          <a:p>
            <a:r>
              <a:rPr lang="de-DE" dirty="0" smtClean="0"/>
              <a:t>&gt; </a:t>
            </a:r>
            <a:r>
              <a:rPr lang="de-DE" dirty="0" err="1" smtClean="0"/>
              <a:t>db.foo.insert</a:t>
            </a:r>
            <a:r>
              <a:rPr lang="de-DE" dirty="0" smtClean="0"/>
              <a:t>({‚</a:t>
            </a:r>
            <a:r>
              <a:rPr lang="de-DE" dirty="0" err="1" smtClean="0"/>
              <a:t>firstname</a:t>
            </a:r>
            <a:r>
              <a:rPr lang="de-DE" dirty="0" smtClean="0"/>
              <a:t>‘ : ‚Ben‘})</a:t>
            </a:r>
          </a:p>
          <a:p>
            <a:pPr marL="36576" indent="0">
              <a:buNone/>
            </a:pPr>
            <a:endParaRPr lang="de-DE" dirty="0"/>
          </a:p>
          <a:p>
            <a:r>
              <a:rPr lang="de-DE" dirty="0" err="1" smtClean="0"/>
              <a:t>every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has</a:t>
            </a:r>
            <a:r>
              <a:rPr lang="de-DE" dirty="0" smtClean="0"/>
              <a:t> an „_</a:t>
            </a:r>
            <a:r>
              <a:rPr lang="de-DE" dirty="0" err="1" smtClean="0"/>
              <a:t>id</a:t>
            </a:r>
            <a:r>
              <a:rPr lang="de-DE" dirty="0" smtClean="0"/>
              <a:t>“ </a:t>
            </a:r>
            <a:r>
              <a:rPr lang="de-DE" dirty="0" err="1" smtClean="0"/>
              <a:t>field</a:t>
            </a:r>
            <a:r>
              <a:rPr lang="de-DE" dirty="0" smtClean="0"/>
              <a:t> </a:t>
            </a:r>
          </a:p>
          <a:p>
            <a:r>
              <a:rPr lang="de-DE" dirty="0" smtClean="0"/>
              <a:t>„_</a:t>
            </a:r>
            <a:r>
              <a:rPr lang="de-DE" dirty="0" err="1" smtClean="0"/>
              <a:t>id</a:t>
            </a:r>
            <a:r>
              <a:rPr lang="de-DE" dirty="0" smtClean="0"/>
              <a:t>“ </a:t>
            </a:r>
            <a:r>
              <a:rPr lang="de-DE" dirty="0" err="1" smtClean="0"/>
              <a:t>inserted</a:t>
            </a:r>
            <a:r>
              <a:rPr lang="de-DE" dirty="0" smtClean="0"/>
              <a:t> </a:t>
            </a:r>
            <a:r>
              <a:rPr lang="de-DE" dirty="0" err="1" smtClean="0"/>
              <a:t>automatically</a:t>
            </a:r>
            <a:r>
              <a:rPr lang="de-DE" dirty="0" smtClean="0"/>
              <a:t> </a:t>
            </a:r>
            <a:r>
              <a:rPr lang="de-DE" dirty="0" err="1" smtClean="0"/>
              <a:t>if</a:t>
            </a:r>
            <a:r>
              <a:rPr lang="de-DE" dirty="0" smtClean="0"/>
              <a:t> not </a:t>
            </a:r>
            <a:r>
              <a:rPr lang="de-DE" dirty="0" err="1" smtClean="0"/>
              <a:t>present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1302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Querying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435280" cy="3603847"/>
          </a:xfrm>
        </p:spPr>
        <p:txBody>
          <a:bodyPr/>
          <a:lstStyle/>
          <a:p>
            <a:r>
              <a:rPr lang="de-DE" dirty="0" smtClean="0"/>
              <a:t>&gt; </a:t>
            </a:r>
            <a:r>
              <a:rPr lang="de-DE" dirty="0" err="1" smtClean="0"/>
              <a:t>db.foo.find</a:t>
            </a:r>
            <a:r>
              <a:rPr lang="de-DE" dirty="0" smtClean="0"/>
              <a:t>(</a:t>
            </a:r>
            <a:r>
              <a:rPr lang="de-DE" dirty="0" err="1" smtClean="0"/>
              <a:t>query_expression</a:t>
            </a:r>
            <a:r>
              <a:rPr lang="de-DE" dirty="0" smtClean="0"/>
              <a:t>)</a:t>
            </a:r>
          </a:p>
          <a:p>
            <a:r>
              <a:rPr lang="de-DE" dirty="0" smtClean="0"/>
              <a:t>&gt; </a:t>
            </a:r>
            <a:r>
              <a:rPr lang="de-DE" dirty="0" err="1" smtClean="0"/>
              <a:t>db.foo.find</a:t>
            </a:r>
            <a:r>
              <a:rPr lang="de-DE" dirty="0" smtClean="0"/>
              <a:t>({‚</a:t>
            </a:r>
            <a:r>
              <a:rPr lang="de-DE" dirty="0" err="1" smtClean="0"/>
              <a:t>firstname</a:t>
            </a:r>
            <a:r>
              <a:rPr lang="de-DE" dirty="0" smtClean="0"/>
              <a:t>‘ : ‚Ben‘})</a:t>
            </a:r>
          </a:p>
          <a:p>
            <a:endParaRPr lang="de-DE" dirty="0"/>
          </a:p>
          <a:p>
            <a:r>
              <a:rPr lang="de-DE" dirty="0" err="1" smtClean="0"/>
              <a:t>Queries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expressed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JSON </a:t>
            </a:r>
            <a:r>
              <a:rPr lang="de-DE" dirty="0" err="1" smtClean="0"/>
              <a:t>notation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JSON/BSON </a:t>
            </a:r>
            <a:r>
              <a:rPr lang="de-DE" dirty="0" err="1" smtClean="0"/>
              <a:t>objects</a:t>
            </a:r>
            <a:endParaRPr lang="de-DE" dirty="0" smtClean="0"/>
          </a:p>
          <a:p>
            <a:r>
              <a:rPr lang="de-DE" dirty="0" err="1" smtClean="0"/>
              <a:t>query</a:t>
            </a:r>
            <a:r>
              <a:rPr lang="de-DE" dirty="0" smtClean="0"/>
              <a:t> </a:t>
            </a:r>
            <a:r>
              <a:rPr lang="de-DE" dirty="0" err="1" smtClean="0"/>
              <a:t>expressions</a:t>
            </a:r>
            <a:r>
              <a:rPr lang="de-DE" dirty="0" smtClean="0"/>
              <a:t> </a:t>
            </a:r>
            <a:r>
              <a:rPr lang="de-DE" dirty="0" err="1" smtClean="0"/>
              <a:t>combined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AND (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default</a:t>
            </a:r>
            <a:r>
              <a:rPr lang="de-DE" dirty="0" smtClean="0"/>
              <a:t>)</a:t>
            </a:r>
          </a:p>
          <a:p>
            <a:r>
              <a:rPr lang="de-DE" dirty="0"/>
              <a:t>http://</a:t>
            </a:r>
            <a:r>
              <a:rPr lang="de-DE" dirty="0" err="1"/>
              <a:t>www.mongodb.org</a:t>
            </a:r>
            <a:r>
              <a:rPr lang="de-DE" dirty="0"/>
              <a:t>/</a:t>
            </a:r>
            <a:r>
              <a:rPr lang="de-DE" dirty="0" err="1"/>
              <a:t>display</a:t>
            </a:r>
            <a:r>
              <a:rPr lang="de-DE" dirty="0"/>
              <a:t>/DOCS/</a:t>
            </a:r>
            <a:r>
              <a:rPr lang="de-DE" dirty="0" err="1"/>
              <a:t>Querying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17935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Querying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sorting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435280" cy="3603847"/>
          </a:xfrm>
        </p:spPr>
        <p:txBody>
          <a:bodyPr/>
          <a:lstStyle/>
          <a:p>
            <a:r>
              <a:rPr lang="de-DE" dirty="0" smtClean="0"/>
              <a:t>&gt; </a:t>
            </a:r>
            <a:r>
              <a:rPr lang="de-DE" dirty="0" err="1" smtClean="0"/>
              <a:t>db.foo.find</a:t>
            </a:r>
            <a:r>
              <a:rPr lang="de-DE" dirty="0" smtClean="0"/>
              <a:t>({}).</a:t>
            </a:r>
            <a:r>
              <a:rPr lang="de-DE" dirty="0" err="1" smtClean="0"/>
              <a:t>sort</a:t>
            </a:r>
            <a:r>
              <a:rPr lang="de-DE" dirty="0" smtClean="0"/>
              <a:t>({‚</a:t>
            </a:r>
            <a:r>
              <a:rPr lang="de-DE" dirty="0" err="1" smtClean="0"/>
              <a:t>firstname</a:t>
            </a:r>
            <a:r>
              <a:rPr lang="de-DE" dirty="0" smtClean="0"/>
              <a:t>‘ :1, ‚</a:t>
            </a:r>
            <a:r>
              <a:rPr lang="de-DE" dirty="0" err="1" smtClean="0"/>
              <a:t>age</a:t>
            </a:r>
            <a:r>
              <a:rPr lang="de-DE" dirty="0" smtClean="0"/>
              <a:t>‘: -1})</a:t>
            </a:r>
          </a:p>
          <a:p>
            <a:endParaRPr lang="de-DE" dirty="0" smtClean="0"/>
          </a:p>
          <a:p>
            <a:r>
              <a:rPr lang="de-DE" dirty="0" err="1" smtClean="0"/>
              <a:t>sorting</a:t>
            </a:r>
            <a:r>
              <a:rPr lang="de-DE" dirty="0" smtClean="0"/>
              <a:t> </a:t>
            </a:r>
            <a:r>
              <a:rPr lang="de-DE" dirty="0" err="1" smtClean="0"/>
              <a:t>specification</a:t>
            </a:r>
            <a:r>
              <a:rPr lang="de-DE" dirty="0" smtClean="0"/>
              <a:t> in JSON </a:t>
            </a:r>
            <a:r>
              <a:rPr lang="de-DE" dirty="0" err="1" smtClean="0"/>
              <a:t>notation</a:t>
            </a:r>
            <a:endParaRPr lang="de-DE" dirty="0" smtClean="0"/>
          </a:p>
          <a:p>
            <a:r>
              <a:rPr lang="de-DE" dirty="0" smtClean="0"/>
              <a:t>1 = </a:t>
            </a:r>
            <a:r>
              <a:rPr lang="de-DE" dirty="0" err="1" smtClean="0"/>
              <a:t>ascending</a:t>
            </a:r>
            <a:r>
              <a:rPr lang="de-DE" dirty="0" smtClean="0"/>
              <a:t>, -1 = </a:t>
            </a:r>
            <a:r>
              <a:rPr lang="de-DE" dirty="0" err="1" smtClean="0"/>
              <a:t>descending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70895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Advanced</a:t>
            </a:r>
            <a:r>
              <a:rPr lang="de-DE" dirty="0" smtClean="0"/>
              <a:t> </a:t>
            </a:r>
            <a:r>
              <a:rPr lang="de-DE" dirty="0" err="1" smtClean="0"/>
              <a:t>querying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435280" cy="3603847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$all</a:t>
            </a:r>
          </a:p>
          <a:p>
            <a:r>
              <a:rPr lang="de-DE" dirty="0"/>
              <a:t>$</a:t>
            </a:r>
            <a:r>
              <a:rPr lang="de-DE" dirty="0" err="1"/>
              <a:t>exists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mod</a:t>
            </a:r>
            <a:endParaRPr lang="de-DE" dirty="0"/>
          </a:p>
          <a:p>
            <a:r>
              <a:rPr lang="de-DE" dirty="0"/>
              <a:t>$ne</a:t>
            </a:r>
          </a:p>
          <a:p>
            <a:r>
              <a:rPr lang="de-DE" dirty="0"/>
              <a:t>$in</a:t>
            </a:r>
          </a:p>
          <a:p>
            <a:r>
              <a:rPr lang="de-DE" dirty="0"/>
              <a:t>$</a:t>
            </a:r>
            <a:r>
              <a:rPr lang="de-DE" dirty="0" err="1"/>
              <a:t>nin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nor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or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size</a:t>
            </a:r>
            <a:endParaRPr lang="de-DE" dirty="0"/>
          </a:p>
          <a:p>
            <a:r>
              <a:rPr lang="de-DE" dirty="0"/>
              <a:t>$type</a:t>
            </a:r>
          </a:p>
          <a:p>
            <a:r>
              <a:rPr lang="de-DE" dirty="0"/>
              <a:t>http://</a:t>
            </a:r>
            <a:r>
              <a:rPr lang="de-DE" dirty="0" err="1"/>
              <a:t>www.mongodb.org</a:t>
            </a:r>
            <a:r>
              <a:rPr lang="de-DE" dirty="0"/>
              <a:t>/</a:t>
            </a:r>
            <a:r>
              <a:rPr lang="de-DE" dirty="0" err="1"/>
              <a:t>display</a:t>
            </a:r>
            <a:r>
              <a:rPr lang="de-DE" dirty="0"/>
              <a:t>/DOCS/</a:t>
            </a:r>
            <a:r>
              <a:rPr lang="de-DE" dirty="0" err="1"/>
              <a:t>Advanced+Queries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3989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Updating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91264" cy="3394472"/>
          </a:xfrm>
        </p:spPr>
        <p:txBody>
          <a:bodyPr/>
          <a:lstStyle/>
          <a:p>
            <a:r>
              <a:rPr lang="de-DE" dirty="0" smtClean="0"/>
              <a:t>&gt; </a:t>
            </a:r>
            <a:r>
              <a:rPr lang="de-DE" dirty="0" err="1" smtClean="0"/>
              <a:t>db.foo.update</a:t>
            </a:r>
            <a:r>
              <a:rPr lang="de-DE" dirty="0" smtClean="0"/>
              <a:t>(</a:t>
            </a:r>
            <a:r>
              <a:rPr lang="de-DE" dirty="0" err="1" smtClean="0"/>
              <a:t>criteria</a:t>
            </a:r>
            <a:r>
              <a:rPr lang="de-DE" dirty="0" smtClean="0"/>
              <a:t>, </a:t>
            </a:r>
            <a:r>
              <a:rPr lang="de-DE" dirty="0" err="1" smtClean="0"/>
              <a:t>obj</a:t>
            </a:r>
            <a:r>
              <a:rPr lang="de-DE" dirty="0" smtClean="0"/>
              <a:t>, </a:t>
            </a:r>
            <a:r>
              <a:rPr lang="de-DE" dirty="0" err="1" smtClean="0"/>
              <a:t>multi</a:t>
            </a:r>
            <a:r>
              <a:rPr lang="de-DE" dirty="0" smtClean="0"/>
              <a:t>, </a:t>
            </a:r>
            <a:r>
              <a:rPr lang="de-DE" dirty="0" err="1" smtClean="0"/>
              <a:t>upsert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r>
              <a:rPr lang="de-DE" dirty="0" smtClean="0"/>
              <a:t>update() </a:t>
            </a:r>
            <a:r>
              <a:rPr lang="de-DE" dirty="0" err="1" smtClean="0"/>
              <a:t>updates</a:t>
            </a:r>
            <a:r>
              <a:rPr lang="de-DE" dirty="0" smtClean="0"/>
              <a:t> </a:t>
            </a:r>
            <a:r>
              <a:rPr lang="de-DE" dirty="0" err="1" smtClean="0"/>
              <a:t>only</a:t>
            </a:r>
            <a:r>
              <a:rPr lang="de-DE" dirty="0" smtClean="0"/>
              <a:t>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default</a:t>
            </a:r>
            <a:r>
              <a:rPr lang="de-DE" dirty="0" smtClean="0"/>
              <a:t> (</a:t>
            </a:r>
            <a:r>
              <a:rPr lang="de-DE" dirty="0" err="1" smtClean="0"/>
              <a:t>specify</a:t>
            </a:r>
            <a:r>
              <a:rPr lang="de-DE" dirty="0" smtClean="0"/>
              <a:t> </a:t>
            </a:r>
            <a:r>
              <a:rPr lang="de-DE" dirty="0" err="1" smtClean="0"/>
              <a:t>multi</a:t>
            </a:r>
            <a:r>
              <a:rPr lang="de-DE" dirty="0" smtClean="0"/>
              <a:t>=1)</a:t>
            </a:r>
          </a:p>
          <a:p>
            <a:r>
              <a:rPr lang="de-DE" dirty="0" err="1" smtClean="0"/>
              <a:t>upsert</a:t>
            </a:r>
            <a:r>
              <a:rPr lang="de-DE" dirty="0" smtClean="0"/>
              <a:t>=1: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does</a:t>
            </a:r>
            <a:r>
              <a:rPr lang="de-DE" dirty="0" smtClean="0"/>
              <a:t> not </a:t>
            </a:r>
            <a:r>
              <a:rPr lang="de-DE" dirty="0" err="1" smtClean="0"/>
              <a:t>exist</a:t>
            </a:r>
            <a:r>
              <a:rPr lang="de-DE" dirty="0" smtClean="0"/>
              <a:t>, </a:t>
            </a:r>
            <a:r>
              <a:rPr lang="de-DE" dirty="0" err="1" smtClean="0"/>
              <a:t>insert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24204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363272" cy="857250"/>
          </a:xfrm>
        </p:spPr>
        <p:txBody>
          <a:bodyPr>
            <a:normAutofit/>
          </a:bodyPr>
          <a:lstStyle/>
          <a:p>
            <a:r>
              <a:rPr lang="de-DE" dirty="0" err="1" smtClean="0"/>
              <a:t>Updating</a:t>
            </a:r>
            <a:r>
              <a:rPr lang="de-DE" dirty="0" smtClean="0"/>
              <a:t> – </a:t>
            </a:r>
            <a:r>
              <a:rPr lang="de-DE" dirty="0" err="1" smtClean="0"/>
              <a:t>modifier</a:t>
            </a:r>
            <a:r>
              <a:rPr lang="de-DE" dirty="0" smtClean="0"/>
              <a:t> </a:t>
            </a:r>
            <a:r>
              <a:rPr lang="de-DE" dirty="0" err="1" smtClean="0"/>
              <a:t>operations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291264" cy="3891879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$</a:t>
            </a:r>
            <a:r>
              <a:rPr lang="de-DE" dirty="0" err="1"/>
              <a:t>inc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set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unset</a:t>
            </a:r>
            <a:endParaRPr lang="de-DE" dirty="0"/>
          </a:p>
          <a:p>
            <a:r>
              <a:rPr lang="de-DE" dirty="0"/>
              <a:t>$push</a:t>
            </a:r>
          </a:p>
          <a:p>
            <a:r>
              <a:rPr lang="de-DE" dirty="0"/>
              <a:t>$</a:t>
            </a:r>
            <a:r>
              <a:rPr lang="de-DE" dirty="0" err="1"/>
              <a:t>pushAll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addToSet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pop</a:t>
            </a:r>
            <a:endParaRPr lang="de-DE" dirty="0"/>
          </a:p>
          <a:p>
            <a:r>
              <a:rPr lang="de-DE" dirty="0"/>
              <a:t>$pull</a:t>
            </a:r>
          </a:p>
          <a:p>
            <a:r>
              <a:rPr lang="de-DE" dirty="0"/>
              <a:t>$</a:t>
            </a:r>
            <a:r>
              <a:rPr lang="de-DE" dirty="0" err="1"/>
              <a:t>pullAll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/>
              <a:t>rename</a:t>
            </a:r>
            <a:endParaRPr lang="de-DE" dirty="0"/>
          </a:p>
          <a:p>
            <a:r>
              <a:rPr lang="de-DE" dirty="0"/>
              <a:t>$</a:t>
            </a:r>
            <a:r>
              <a:rPr lang="de-DE" dirty="0" err="1" smtClean="0"/>
              <a:t>bit</a:t>
            </a:r>
            <a:endParaRPr lang="de-DE" dirty="0" smtClean="0"/>
          </a:p>
          <a:p>
            <a:r>
              <a:rPr lang="de-DE" dirty="0"/>
              <a:t>http://</a:t>
            </a:r>
            <a:r>
              <a:rPr lang="de-DE" dirty="0" err="1"/>
              <a:t>www.mongodb.org</a:t>
            </a:r>
            <a:r>
              <a:rPr lang="de-DE" dirty="0"/>
              <a:t>/</a:t>
            </a:r>
            <a:r>
              <a:rPr lang="de-DE" dirty="0" err="1"/>
              <a:t>display</a:t>
            </a:r>
            <a:r>
              <a:rPr lang="de-DE" dirty="0"/>
              <a:t>/DOCS/</a:t>
            </a:r>
            <a:r>
              <a:rPr lang="de-DE" dirty="0" err="1"/>
              <a:t>Updating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905613" y="8587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66353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Updating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91264" cy="3394472"/>
          </a:xfrm>
        </p:spPr>
        <p:txBody>
          <a:bodyPr/>
          <a:lstStyle/>
          <a:p>
            <a:r>
              <a:rPr lang="de-DE" dirty="0" smtClean="0"/>
              <a:t>&gt; </a:t>
            </a:r>
            <a:r>
              <a:rPr lang="de-DE" dirty="0" err="1" smtClean="0"/>
              <a:t>db.foo.update</a:t>
            </a:r>
            <a:r>
              <a:rPr lang="de-DE" dirty="0" smtClean="0"/>
              <a:t>(</a:t>
            </a:r>
            <a:r>
              <a:rPr lang="de-DE" dirty="0" err="1" smtClean="0"/>
              <a:t>criteria</a:t>
            </a:r>
            <a:r>
              <a:rPr lang="de-DE" dirty="0" smtClean="0"/>
              <a:t>, </a:t>
            </a:r>
            <a:r>
              <a:rPr lang="de-DE" dirty="0" err="1" smtClean="0"/>
              <a:t>obj</a:t>
            </a:r>
            <a:r>
              <a:rPr lang="de-DE" dirty="0" smtClean="0"/>
              <a:t>, </a:t>
            </a:r>
            <a:r>
              <a:rPr lang="de-DE" dirty="0" err="1" smtClean="0"/>
              <a:t>multi</a:t>
            </a:r>
            <a:r>
              <a:rPr lang="de-DE" dirty="0" smtClean="0"/>
              <a:t>, </a:t>
            </a:r>
            <a:r>
              <a:rPr lang="de-DE" dirty="0" err="1" smtClean="0"/>
              <a:t>upsert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r>
              <a:rPr lang="de-DE" dirty="0" smtClean="0"/>
              <a:t>update() </a:t>
            </a:r>
            <a:r>
              <a:rPr lang="de-DE" dirty="0" err="1" smtClean="0"/>
              <a:t>updates</a:t>
            </a:r>
            <a:r>
              <a:rPr lang="de-DE" dirty="0" smtClean="0"/>
              <a:t> </a:t>
            </a:r>
            <a:r>
              <a:rPr lang="de-DE" dirty="0" err="1" smtClean="0"/>
              <a:t>only</a:t>
            </a:r>
            <a:r>
              <a:rPr lang="de-DE" dirty="0" smtClean="0"/>
              <a:t>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default</a:t>
            </a:r>
            <a:r>
              <a:rPr lang="de-DE" dirty="0" smtClean="0"/>
              <a:t> (</a:t>
            </a:r>
            <a:r>
              <a:rPr lang="de-DE" dirty="0" err="1" smtClean="0"/>
              <a:t>specify</a:t>
            </a:r>
            <a:r>
              <a:rPr lang="de-DE" dirty="0" smtClean="0"/>
              <a:t> </a:t>
            </a:r>
            <a:r>
              <a:rPr lang="de-DE" dirty="0" err="1" smtClean="0"/>
              <a:t>multi</a:t>
            </a:r>
            <a:r>
              <a:rPr lang="de-DE" dirty="0" smtClean="0"/>
              <a:t>=1)</a:t>
            </a:r>
          </a:p>
          <a:p>
            <a:r>
              <a:rPr lang="de-DE" dirty="0" err="1" smtClean="0"/>
              <a:t>upsert</a:t>
            </a:r>
            <a:r>
              <a:rPr lang="de-DE" dirty="0" smtClean="0"/>
              <a:t>=1: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does</a:t>
            </a:r>
            <a:r>
              <a:rPr lang="de-DE" dirty="0" smtClean="0"/>
              <a:t> not </a:t>
            </a:r>
            <a:r>
              <a:rPr lang="de-DE" dirty="0" err="1" smtClean="0"/>
              <a:t>exist</a:t>
            </a:r>
            <a:r>
              <a:rPr lang="de-DE" dirty="0" smtClean="0"/>
              <a:t>, </a:t>
            </a:r>
            <a:r>
              <a:rPr lang="de-DE" dirty="0" err="1" smtClean="0"/>
              <a:t>insert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66353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Removing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363272" cy="3747863"/>
          </a:xfrm>
        </p:spPr>
        <p:txBody>
          <a:bodyPr>
            <a:normAutofit/>
          </a:bodyPr>
          <a:lstStyle/>
          <a:p>
            <a:r>
              <a:rPr lang="de-DE" dirty="0" err="1" smtClean="0"/>
              <a:t>db.foo.remove</a:t>
            </a:r>
            <a:r>
              <a:rPr lang="de-DE" dirty="0" smtClean="0"/>
              <a:t>({})                             // </a:t>
            </a:r>
            <a:r>
              <a:rPr lang="de-DE" dirty="0" err="1" smtClean="0"/>
              <a:t>remove</a:t>
            </a:r>
            <a:r>
              <a:rPr lang="de-DE" dirty="0" smtClean="0"/>
              <a:t> all</a:t>
            </a:r>
          </a:p>
          <a:p>
            <a:r>
              <a:rPr lang="de-DE" dirty="0" err="1" smtClean="0"/>
              <a:t>db.foo.remove</a:t>
            </a:r>
            <a:r>
              <a:rPr lang="de-DE" dirty="0" smtClean="0"/>
              <a:t>({‚</a:t>
            </a:r>
            <a:r>
              <a:rPr lang="de-DE" dirty="0" err="1" smtClean="0"/>
              <a:t>firstname</a:t>
            </a:r>
            <a:r>
              <a:rPr lang="de-DE" dirty="0" smtClean="0"/>
              <a:t>‘ : ‚Ben‘})  // </a:t>
            </a:r>
            <a:r>
              <a:rPr lang="de-DE" dirty="0" err="1" smtClean="0"/>
              <a:t>remove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key</a:t>
            </a:r>
            <a:endParaRPr lang="de-DE" dirty="0" smtClean="0"/>
          </a:p>
          <a:p>
            <a:r>
              <a:rPr lang="de-DE" dirty="0" err="1" smtClean="0"/>
              <a:t>db.foo.remove</a:t>
            </a:r>
            <a:r>
              <a:rPr lang="de-DE" dirty="0" smtClean="0"/>
              <a:t>({‚_</a:t>
            </a:r>
            <a:r>
              <a:rPr lang="de-DE" dirty="0" err="1" smtClean="0"/>
              <a:t>id</a:t>
            </a:r>
            <a:r>
              <a:rPr lang="de-DE" dirty="0" smtClean="0"/>
              <a:t>‘ : </a:t>
            </a:r>
            <a:r>
              <a:rPr lang="de-DE" dirty="0" err="1" smtClean="0"/>
              <a:t>ObjectId</a:t>
            </a:r>
            <a:r>
              <a:rPr lang="de-DE" dirty="0" smtClean="0"/>
              <a:t>(...)}) // </a:t>
            </a:r>
            <a:r>
              <a:rPr lang="de-DE" dirty="0" err="1" smtClean="0"/>
              <a:t>remove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_</a:t>
            </a:r>
            <a:r>
              <a:rPr lang="de-DE" dirty="0" err="1" smtClean="0"/>
              <a:t>id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Atomic</a:t>
            </a:r>
            <a:r>
              <a:rPr lang="de-DE" dirty="0" smtClean="0"/>
              <a:t> </a:t>
            </a:r>
            <a:r>
              <a:rPr lang="de-DE" dirty="0" err="1" smtClean="0"/>
              <a:t>removal</a:t>
            </a:r>
            <a:r>
              <a:rPr lang="de-DE" dirty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locks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database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db.foo.remove</a:t>
            </a:r>
            <a:r>
              <a:rPr lang="de-DE" dirty="0" smtClean="0"/>
              <a:t>( </a:t>
            </a:r>
            <a:r>
              <a:rPr lang="de-DE" dirty="0"/>
              <a:t>{ </a:t>
            </a:r>
            <a:r>
              <a:rPr lang="de-DE" dirty="0" err="1" smtClean="0"/>
              <a:t>age</a:t>
            </a:r>
            <a:r>
              <a:rPr lang="de-DE" dirty="0" smtClean="0"/>
              <a:t>: 42, </a:t>
            </a:r>
            <a:r>
              <a:rPr lang="de-DE" dirty="0"/>
              <a:t>$</a:t>
            </a:r>
            <a:r>
              <a:rPr lang="de-DE" dirty="0" err="1"/>
              <a:t>atomic</a:t>
            </a:r>
            <a:r>
              <a:rPr lang="de-DE" dirty="0"/>
              <a:t> : </a:t>
            </a:r>
            <a:r>
              <a:rPr lang="de-DE" dirty="0" err="1"/>
              <a:t>true</a:t>
            </a:r>
            <a:r>
              <a:rPr lang="de-DE" dirty="0"/>
              <a:t> } </a:t>
            </a:r>
            <a:r>
              <a:rPr lang="de-DE" dirty="0" smtClean="0"/>
              <a:t>)</a:t>
            </a:r>
            <a:endParaRPr lang="de-DE" dirty="0"/>
          </a:p>
          <a:p>
            <a:r>
              <a:rPr lang="de-DE" dirty="0"/>
              <a:t>http://</a:t>
            </a:r>
            <a:r>
              <a:rPr lang="de-DE" dirty="0" err="1"/>
              <a:t>www.mongodb.org</a:t>
            </a:r>
            <a:r>
              <a:rPr lang="de-DE" dirty="0"/>
              <a:t>/</a:t>
            </a:r>
            <a:r>
              <a:rPr lang="de-DE" dirty="0" err="1"/>
              <a:t>display</a:t>
            </a:r>
            <a:r>
              <a:rPr lang="de-DE" dirty="0"/>
              <a:t>/DOCS/</a:t>
            </a:r>
            <a:r>
              <a:rPr lang="de-DE" dirty="0" err="1"/>
              <a:t>Removing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0609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Indexes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507288" cy="3394472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 smtClean="0"/>
              <a:t>working</a:t>
            </a:r>
            <a:r>
              <a:rPr lang="de-DE" dirty="0" smtClean="0"/>
              <a:t> </a:t>
            </a:r>
            <a:r>
              <a:rPr lang="de-DE" dirty="0" err="1" smtClean="0"/>
              <a:t>similar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r>
              <a:rPr lang="de-DE" dirty="0" smtClean="0"/>
              <a:t> in relational </a:t>
            </a:r>
            <a:r>
              <a:rPr lang="de-DE" dirty="0" err="1" smtClean="0"/>
              <a:t>databases</a:t>
            </a:r>
            <a:endParaRPr lang="de-DE" dirty="0"/>
          </a:p>
          <a:p>
            <a:r>
              <a:rPr lang="de-DE" dirty="0" err="1" smtClean="0"/>
              <a:t>db.foo.ensureIndex</a:t>
            </a:r>
            <a:r>
              <a:rPr lang="de-DE" dirty="0" smtClean="0"/>
              <a:t>({</a:t>
            </a:r>
            <a:r>
              <a:rPr lang="de-DE" dirty="0" err="1" smtClean="0"/>
              <a:t>age</a:t>
            </a:r>
            <a:r>
              <a:rPr lang="de-DE" dirty="0" smtClean="0"/>
              <a:t>: 1}, {</a:t>
            </a:r>
            <a:r>
              <a:rPr lang="de-DE" dirty="0" err="1" smtClean="0"/>
              <a:t>background</a:t>
            </a:r>
            <a:r>
              <a:rPr lang="de-DE" dirty="0" smtClean="0"/>
              <a:t>: </a:t>
            </a:r>
            <a:r>
              <a:rPr lang="de-DE" dirty="0" err="1" smtClean="0"/>
              <a:t>true</a:t>
            </a:r>
            <a:r>
              <a:rPr lang="de-DE" dirty="0" smtClean="0"/>
              <a:t>})</a:t>
            </a:r>
          </a:p>
          <a:p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query</a:t>
            </a:r>
            <a:r>
              <a:rPr lang="de-DE" dirty="0"/>
              <a:t> </a:t>
            </a:r>
            <a:r>
              <a:rPr lang="de-DE" dirty="0" smtClean="0"/>
              <a:t>–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CompoundIndexes</a:t>
            </a:r>
            <a:endParaRPr lang="de-DE" dirty="0" smtClean="0"/>
          </a:p>
          <a:p>
            <a:r>
              <a:rPr lang="de-DE" dirty="0" err="1"/>
              <a:t>db.foo.ensureIndex</a:t>
            </a:r>
            <a:r>
              <a:rPr lang="de-DE" dirty="0"/>
              <a:t>({</a:t>
            </a:r>
            <a:r>
              <a:rPr lang="de-DE" dirty="0" err="1"/>
              <a:t>age</a:t>
            </a:r>
            <a:r>
              <a:rPr lang="de-DE" dirty="0"/>
              <a:t>: </a:t>
            </a:r>
            <a:r>
              <a:rPr lang="de-DE" dirty="0" smtClean="0"/>
              <a:t>1, </a:t>
            </a:r>
            <a:r>
              <a:rPr lang="de-DE" dirty="0" err="1" smtClean="0"/>
              <a:t>firstname</a:t>
            </a:r>
            <a:r>
              <a:rPr lang="de-DE" dirty="0" smtClean="0"/>
              <a:t>:-1}</a:t>
            </a:r>
          </a:p>
          <a:p>
            <a:r>
              <a:rPr lang="de-DE" dirty="0" err="1" smtClean="0"/>
              <a:t>Ordering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query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r>
              <a:rPr lang="de-DE" dirty="0" smtClean="0"/>
              <a:t> </a:t>
            </a:r>
            <a:r>
              <a:rPr lang="de-DE" dirty="0" err="1" smtClean="0"/>
              <a:t>matters</a:t>
            </a:r>
            <a:endParaRPr lang="de-DE" dirty="0"/>
          </a:p>
          <a:p>
            <a:r>
              <a:rPr lang="de-DE" dirty="0"/>
              <a:t>http://</a:t>
            </a:r>
            <a:r>
              <a:rPr lang="de-DE" dirty="0" err="1"/>
              <a:t>www.mongodb.org</a:t>
            </a:r>
            <a:r>
              <a:rPr lang="de-DE" dirty="0"/>
              <a:t>/</a:t>
            </a:r>
            <a:r>
              <a:rPr lang="de-DE" dirty="0" err="1"/>
              <a:t>display</a:t>
            </a:r>
            <a:r>
              <a:rPr lang="de-DE" dirty="0"/>
              <a:t>/DOCS/Indexes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5667839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Embedded </a:t>
            </a:r>
            <a:r>
              <a:rPr lang="de-DE" dirty="0" err="1" smtClean="0"/>
              <a:t>documents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507288" cy="3394472"/>
          </a:xfrm>
        </p:spPr>
        <p:txBody>
          <a:bodyPr/>
          <a:lstStyle/>
          <a:p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docs</a:t>
            </a:r>
            <a:r>
              <a:rPr lang="de-DE" dirty="0" smtClean="0"/>
              <a:t> = JSON/BSON-</a:t>
            </a:r>
            <a:r>
              <a:rPr lang="de-DE" dirty="0" err="1" smtClean="0"/>
              <a:t>like</a:t>
            </a:r>
            <a:endParaRPr lang="de-DE" dirty="0" smtClean="0"/>
          </a:p>
          <a:p>
            <a:r>
              <a:rPr lang="de-DE" dirty="0" err="1" smtClean="0"/>
              <a:t>Embeeded</a:t>
            </a:r>
            <a:r>
              <a:rPr lang="de-DE" dirty="0" smtClean="0"/>
              <a:t> </a:t>
            </a:r>
            <a:r>
              <a:rPr lang="de-DE" dirty="0" err="1" smtClean="0"/>
              <a:t>documents</a:t>
            </a:r>
            <a:r>
              <a:rPr lang="de-DE" dirty="0" smtClean="0"/>
              <a:t> </a:t>
            </a:r>
            <a:r>
              <a:rPr lang="de-DE" dirty="0" err="1" smtClean="0"/>
              <a:t>similar</a:t>
            </a:r>
            <a:r>
              <a:rPr lang="de-DE" dirty="0" smtClean="0"/>
              <a:t> </a:t>
            </a:r>
            <a:r>
              <a:rPr lang="de-DE" dirty="0" err="1" smtClean="0"/>
              <a:t>nested</a:t>
            </a:r>
            <a:r>
              <a:rPr lang="de-DE" dirty="0" smtClean="0"/>
              <a:t> </a:t>
            </a:r>
            <a:r>
              <a:rPr lang="de-DE" dirty="0" err="1" smtClean="0"/>
              <a:t>dicts</a:t>
            </a:r>
            <a:r>
              <a:rPr lang="de-DE" dirty="0" smtClean="0"/>
              <a:t> in Python</a:t>
            </a:r>
          </a:p>
          <a:p>
            <a:r>
              <a:rPr lang="de-DE" dirty="0" err="1" smtClean="0"/>
              <a:t>db.foo.insert</a:t>
            </a:r>
            <a:r>
              <a:rPr lang="de-DE" dirty="0" smtClean="0"/>
              <a:t>({</a:t>
            </a:r>
            <a:r>
              <a:rPr lang="de-DE" dirty="0" err="1" smtClean="0"/>
              <a:t>firstname</a:t>
            </a:r>
            <a:r>
              <a:rPr lang="de-DE" dirty="0" smtClean="0"/>
              <a:t>:‘Ben‘, </a:t>
            </a:r>
            <a:r>
              <a:rPr lang="de-DE" dirty="0" err="1" smtClean="0"/>
              <a:t>data</a:t>
            </a:r>
            <a:r>
              <a:rPr lang="de-DE" dirty="0" smtClean="0"/>
              <a:t>:{a:1, b:2, c:3})</a:t>
            </a:r>
          </a:p>
          <a:p>
            <a:r>
              <a:rPr lang="de-DE" dirty="0" err="1" smtClean="0"/>
              <a:t>db.foo.find</a:t>
            </a:r>
            <a:r>
              <a:rPr lang="de-DE" dirty="0" smtClean="0"/>
              <a:t>({‚data.a‘:1})</a:t>
            </a:r>
          </a:p>
          <a:p>
            <a:r>
              <a:rPr lang="de-DE" dirty="0" err="1" smtClean="0"/>
              <a:t>Dotted</a:t>
            </a:r>
            <a:r>
              <a:rPr lang="de-DE" dirty="0" smtClean="0"/>
              <a:t> </a:t>
            </a:r>
            <a:r>
              <a:rPr lang="de-DE" dirty="0" err="1" smtClean="0"/>
              <a:t>notation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reaching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embedde</a:t>
            </a:r>
            <a:r>
              <a:rPr lang="de-DE" dirty="0" smtClean="0"/>
              <a:t> </a:t>
            </a:r>
            <a:r>
              <a:rPr lang="de-DE" dirty="0" err="1" smtClean="0"/>
              <a:t>documents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quotes</a:t>
            </a:r>
            <a:r>
              <a:rPr lang="de-DE" dirty="0" smtClean="0"/>
              <a:t> </a:t>
            </a:r>
            <a:r>
              <a:rPr lang="de-DE" dirty="0" err="1" smtClean="0"/>
              <a:t>around</a:t>
            </a:r>
            <a:r>
              <a:rPr lang="de-DE" dirty="0" smtClean="0"/>
              <a:t> </a:t>
            </a:r>
            <a:r>
              <a:rPr lang="de-DE" dirty="0" err="1" smtClean="0"/>
              <a:t>dotted</a:t>
            </a:r>
            <a:r>
              <a:rPr lang="de-DE" dirty="0" smtClean="0"/>
              <a:t> </a:t>
            </a:r>
            <a:r>
              <a:rPr lang="de-DE" dirty="0" err="1" smtClean="0"/>
              <a:t>names</a:t>
            </a:r>
            <a:endParaRPr lang="de-DE" dirty="0" smtClean="0"/>
          </a:p>
          <a:p>
            <a:r>
              <a:rPr lang="de-DE" dirty="0" smtClean="0"/>
              <a:t>Indexes </a:t>
            </a:r>
            <a:r>
              <a:rPr lang="de-DE" dirty="0" err="1" smtClean="0"/>
              <a:t>work</a:t>
            </a:r>
            <a:r>
              <a:rPr lang="de-DE" dirty="0" smtClean="0"/>
              <a:t> on </a:t>
            </a:r>
            <a:r>
              <a:rPr lang="de-DE" dirty="0" err="1" smtClean="0"/>
              <a:t>embeddes</a:t>
            </a:r>
            <a:r>
              <a:rPr lang="de-DE" dirty="0" smtClean="0"/>
              <a:t> </a:t>
            </a:r>
            <a:r>
              <a:rPr lang="de-DE" dirty="0" err="1" smtClean="0"/>
              <a:t>documents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15918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Arrays (1/2)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363272" cy="3747863"/>
          </a:xfrm>
        </p:spPr>
        <p:txBody>
          <a:bodyPr/>
          <a:lstStyle/>
          <a:p>
            <a:r>
              <a:rPr lang="de-DE" dirty="0" err="1" smtClean="0"/>
              <a:t>Like</a:t>
            </a:r>
            <a:r>
              <a:rPr lang="de-DE" dirty="0" smtClean="0"/>
              <a:t> (</a:t>
            </a:r>
            <a:r>
              <a:rPr lang="de-DE" dirty="0" err="1" smtClean="0"/>
              <a:t>nested</a:t>
            </a:r>
            <a:r>
              <a:rPr lang="de-DE" dirty="0" smtClean="0"/>
              <a:t>) </a:t>
            </a:r>
            <a:r>
              <a:rPr lang="de-DE" dirty="0" err="1" smtClean="0"/>
              <a:t>lists</a:t>
            </a:r>
            <a:r>
              <a:rPr lang="de-DE" dirty="0" smtClean="0"/>
              <a:t> in Python</a:t>
            </a:r>
          </a:p>
          <a:p>
            <a:r>
              <a:rPr lang="de-DE" dirty="0" err="1" smtClean="0"/>
              <a:t>db.foo.insert</a:t>
            </a:r>
            <a:r>
              <a:rPr lang="de-DE" dirty="0" smtClean="0"/>
              <a:t>({</a:t>
            </a:r>
            <a:r>
              <a:rPr lang="de-DE" dirty="0" err="1" smtClean="0"/>
              <a:t>colors</a:t>
            </a:r>
            <a:r>
              <a:rPr lang="de-DE" dirty="0" smtClean="0"/>
              <a:t>: [‚</a:t>
            </a:r>
            <a:r>
              <a:rPr lang="de-DE" dirty="0" err="1" smtClean="0"/>
              <a:t>green</a:t>
            </a:r>
            <a:r>
              <a:rPr lang="de-DE" dirty="0" smtClean="0"/>
              <a:t>‘, ‚</a:t>
            </a:r>
            <a:r>
              <a:rPr lang="de-DE" dirty="0" err="1" smtClean="0"/>
              <a:t>blue</a:t>
            </a:r>
            <a:r>
              <a:rPr lang="de-DE" dirty="0" smtClean="0"/>
              <a:t>‘, ‚</a:t>
            </a:r>
            <a:r>
              <a:rPr lang="de-DE" dirty="0" err="1" smtClean="0"/>
              <a:t>red</a:t>
            </a:r>
            <a:r>
              <a:rPr lang="de-DE" dirty="0" smtClean="0"/>
              <a:t>‘]})</a:t>
            </a:r>
          </a:p>
          <a:p>
            <a:r>
              <a:rPr lang="de-DE" dirty="0" err="1" smtClean="0"/>
              <a:t>db.foo.find</a:t>
            </a:r>
            <a:r>
              <a:rPr lang="de-DE" dirty="0" smtClean="0"/>
              <a:t>({</a:t>
            </a:r>
            <a:r>
              <a:rPr lang="de-DE" dirty="0" err="1" smtClean="0"/>
              <a:t>colors</a:t>
            </a:r>
            <a:r>
              <a:rPr lang="de-DE" dirty="0" smtClean="0"/>
              <a:t>: ‚</a:t>
            </a:r>
            <a:r>
              <a:rPr lang="de-DE" dirty="0" err="1" smtClean="0"/>
              <a:t>red</a:t>
            </a:r>
            <a:r>
              <a:rPr lang="de-DE" dirty="0" smtClean="0"/>
              <a:t>‘})</a:t>
            </a:r>
          </a:p>
          <a:p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indexes</a:t>
            </a:r>
            <a:endParaRPr lang="de-DE" dirty="0" smtClean="0"/>
          </a:p>
          <a:p>
            <a:pPr marL="36576" indent="0">
              <a:buNone/>
            </a:pPr>
            <a:endParaRPr lang="de-DE" dirty="0" smtClean="0"/>
          </a:p>
          <a:p>
            <a:pPr marL="36576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15618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91264" cy="857250"/>
          </a:xfrm>
        </p:spPr>
        <p:txBody>
          <a:bodyPr>
            <a:normAutofit/>
          </a:bodyPr>
          <a:lstStyle/>
          <a:p>
            <a:r>
              <a:rPr lang="de-DE" dirty="0" smtClean="0"/>
              <a:t>Arrays (2/2) – </a:t>
            </a:r>
            <a:r>
              <a:rPr lang="de-DE" dirty="0" err="1" smtClean="0"/>
              <a:t>matching</a:t>
            </a:r>
            <a:r>
              <a:rPr lang="de-DE" dirty="0" smtClean="0"/>
              <a:t> </a:t>
            </a:r>
            <a:r>
              <a:rPr lang="de-DE" dirty="0" err="1" smtClean="0"/>
              <a:t>arrays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363272" cy="3747863"/>
          </a:xfrm>
        </p:spPr>
        <p:txBody>
          <a:bodyPr/>
          <a:lstStyle/>
          <a:p>
            <a:r>
              <a:rPr lang="de-DE" dirty="0" err="1" smtClean="0"/>
              <a:t>db.bar.insert</a:t>
            </a:r>
            <a:r>
              <a:rPr lang="de-DE" dirty="0" smtClean="0"/>
              <a:t>({</a:t>
            </a:r>
            <a:r>
              <a:rPr lang="de-DE" dirty="0" err="1" smtClean="0"/>
              <a:t>users</a:t>
            </a:r>
            <a:r>
              <a:rPr lang="de-DE" dirty="0" smtClean="0"/>
              <a:t>: [</a:t>
            </a:r>
            <a:br>
              <a:rPr lang="de-DE" dirty="0" smtClean="0"/>
            </a:br>
            <a:r>
              <a:rPr lang="de-DE" dirty="0" smtClean="0"/>
              <a:t>                         {</a:t>
            </a:r>
            <a:r>
              <a:rPr lang="de-DE" dirty="0" err="1" smtClean="0"/>
              <a:t>name</a:t>
            </a:r>
            <a:r>
              <a:rPr lang="de-DE" dirty="0" smtClean="0"/>
              <a:t>: ‚Hans‘, age:42},</a:t>
            </a:r>
            <a:br>
              <a:rPr lang="de-DE" dirty="0" smtClean="0"/>
            </a:br>
            <a:r>
              <a:rPr lang="de-DE" dirty="0" smtClean="0"/>
              <a:t>                         {</a:t>
            </a:r>
            <a:r>
              <a:rPr lang="de-DE" dirty="0" err="1" smtClean="0"/>
              <a:t>name</a:t>
            </a:r>
            <a:r>
              <a:rPr lang="de-DE" dirty="0" smtClean="0"/>
              <a:t>:‘Jim‘, </a:t>
            </a:r>
            <a:r>
              <a:rPr lang="de-DE" dirty="0" err="1" smtClean="0"/>
              <a:t>age</a:t>
            </a:r>
            <a:r>
              <a:rPr lang="de-DE" dirty="0" smtClean="0"/>
              <a:t>: 30 },</a:t>
            </a:r>
            <a:br>
              <a:rPr lang="de-DE" dirty="0" smtClean="0"/>
            </a:br>
            <a:r>
              <a:rPr lang="de-DE" dirty="0" smtClean="0"/>
              <a:t>                      ]})</a:t>
            </a:r>
          </a:p>
          <a:p>
            <a:endParaRPr lang="de-DE" dirty="0"/>
          </a:p>
          <a:p>
            <a:r>
              <a:rPr lang="de-DE" dirty="0" err="1" smtClean="0"/>
              <a:t>db.bar.find</a:t>
            </a:r>
            <a:r>
              <a:rPr lang="de-DE" dirty="0" smtClean="0"/>
              <a:t>({</a:t>
            </a:r>
            <a:r>
              <a:rPr lang="de-DE" dirty="0" err="1" smtClean="0"/>
              <a:t>users</a:t>
            </a:r>
            <a:r>
              <a:rPr lang="de-DE" dirty="0" smtClean="0"/>
              <a:t> : {‚$</a:t>
            </a:r>
            <a:r>
              <a:rPr lang="de-DE" dirty="0" err="1" smtClean="0"/>
              <a:t>elemMatch</a:t>
            </a:r>
            <a:r>
              <a:rPr lang="de-DE" dirty="0" smtClean="0"/>
              <a:t>‘: {</a:t>
            </a:r>
            <a:r>
              <a:rPr lang="de-DE" dirty="0" err="1" smtClean="0"/>
              <a:t>age</a:t>
            </a:r>
            <a:r>
              <a:rPr lang="de-DE" dirty="0" smtClean="0"/>
              <a:t> : {$gt:42}}}})</a:t>
            </a:r>
          </a:p>
          <a:p>
            <a:pPr marL="36576" indent="0">
              <a:buNone/>
            </a:pPr>
            <a:endParaRPr lang="de-DE" dirty="0" smtClean="0"/>
          </a:p>
          <a:p>
            <a:pPr marL="36576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57944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Part 3/4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91264" cy="3394472"/>
          </a:xfrm>
        </p:spPr>
        <p:txBody>
          <a:bodyPr/>
          <a:lstStyle/>
          <a:p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Python </a:t>
            </a:r>
          </a:p>
          <a:p>
            <a:pPr lvl="1"/>
            <a:r>
              <a:rPr lang="de-DE" dirty="0" err="1" smtClean="0"/>
              <a:t>PyMongo</a:t>
            </a:r>
            <a:endParaRPr lang="de-DE" dirty="0"/>
          </a:p>
          <a:p>
            <a:pPr lvl="1"/>
            <a:r>
              <a:rPr lang="de-DE" dirty="0" err="1" smtClean="0"/>
              <a:t>Installing</a:t>
            </a:r>
            <a:r>
              <a:rPr lang="de-DE" dirty="0" smtClean="0"/>
              <a:t> </a:t>
            </a:r>
            <a:r>
              <a:rPr lang="de-DE" dirty="0" err="1" smtClean="0"/>
              <a:t>PyMongo</a:t>
            </a:r>
            <a:endParaRPr lang="de-DE" dirty="0"/>
          </a:p>
          <a:p>
            <a:pPr lvl="1"/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PyMongo</a:t>
            </a:r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9025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Installing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testing</a:t>
            </a:r>
            <a:r>
              <a:rPr lang="de-DE" dirty="0" smtClean="0"/>
              <a:t> </a:t>
            </a:r>
            <a:r>
              <a:rPr lang="de-DE" dirty="0" err="1" smtClean="0"/>
              <a:t>PyMongo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91264" cy="3394472"/>
          </a:xfrm>
        </p:spPr>
        <p:txBody>
          <a:bodyPr>
            <a:normAutofit fontScale="92500" lnSpcReduction="20000"/>
          </a:bodyPr>
          <a:lstStyle/>
          <a:p>
            <a:r>
              <a:rPr lang="de-DE" dirty="0" err="1" smtClean="0"/>
              <a:t>Install</a:t>
            </a:r>
            <a:r>
              <a:rPr lang="de-DE" dirty="0" smtClean="0"/>
              <a:t> </a:t>
            </a:r>
            <a:r>
              <a:rPr lang="de-DE" dirty="0" err="1" smtClean="0"/>
              <a:t>pymongo</a:t>
            </a:r>
            <a:endParaRPr lang="de-DE" dirty="0" smtClean="0"/>
          </a:p>
          <a:p>
            <a:pPr lvl="1"/>
            <a:r>
              <a:rPr lang="de-DE" dirty="0" err="1" smtClean="0"/>
              <a:t>virtualenv</a:t>
            </a:r>
            <a:r>
              <a:rPr lang="de-DE" dirty="0" smtClean="0"/>
              <a:t> –</a:t>
            </a:r>
            <a:r>
              <a:rPr lang="de-DE" dirty="0" err="1" smtClean="0"/>
              <a:t>no</a:t>
            </a:r>
            <a:r>
              <a:rPr lang="de-DE" dirty="0" smtClean="0"/>
              <a:t>-site-</a:t>
            </a:r>
            <a:r>
              <a:rPr lang="de-DE" dirty="0" err="1" smtClean="0"/>
              <a:t>packages</a:t>
            </a:r>
            <a:r>
              <a:rPr lang="de-DE" dirty="0" smtClean="0"/>
              <a:t> </a:t>
            </a:r>
            <a:r>
              <a:rPr lang="de-DE" dirty="0" err="1" smtClean="0"/>
              <a:t>pymongo</a:t>
            </a:r>
            <a:endParaRPr lang="de-DE" dirty="0"/>
          </a:p>
          <a:p>
            <a:pPr lvl="1"/>
            <a:r>
              <a:rPr lang="de-DE" dirty="0" smtClean="0"/>
              <a:t>bin/</a:t>
            </a:r>
            <a:r>
              <a:rPr lang="de-DE" dirty="0" err="1" smtClean="0"/>
              <a:t>easy_install</a:t>
            </a:r>
            <a:r>
              <a:rPr lang="de-DE" dirty="0" smtClean="0"/>
              <a:t> </a:t>
            </a:r>
            <a:r>
              <a:rPr lang="de-DE" dirty="0" err="1" smtClean="0"/>
              <a:t>pymongo</a:t>
            </a:r>
            <a:endParaRPr lang="de-DE" dirty="0"/>
          </a:p>
          <a:p>
            <a:r>
              <a:rPr lang="de-DE" dirty="0" smtClean="0"/>
              <a:t>Start </a:t>
            </a:r>
            <a:r>
              <a:rPr lang="de-DE" dirty="0" err="1" smtClean="0"/>
              <a:t>MongoDB</a:t>
            </a:r>
            <a:endParaRPr lang="de-DE" dirty="0"/>
          </a:p>
          <a:p>
            <a:pPr lvl="1"/>
            <a:r>
              <a:rPr lang="de-DE" dirty="0" err="1" smtClean="0"/>
              <a:t>mkdir</a:t>
            </a:r>
            <a:r>
              <a:rPr lang="de-DE" dirty="0" smtClean="0"/>
              <a:t> /</a:t>
            </a:r>
            <a:r>
              <a:rPr lang="de-DE" dirty="0" err="1" smtClean="0"/>
              <a:t>tmp</a:t>
            </a:r>
            <a:r>
              <a:rPr lang="de-DE" dirty="0" smtClean="0"/>
              <a:t>/</a:t>
            </a:r>
            <a:r>
              <a:rPr lang="de-DE" dirty="0" err="1" smtClean="0"/>
              <a:t>db</a:t>
            </a:r>
            <a:endParaRPr lang="de-DE" dirty="0" smtClean="0"/>
          </a:p>
          <a:p>
            <a:pPr lvl="1"/>
            <a:r>
              <a:rPr lang="de-DE" dirty="0" err="1" smtClean="0"/>
              <a:t>mongod</a:t>
            </a:r>
            <a:r>
              <a:rPr lang="de-DE" dirty="0" smtClean="0"/>
              <a:t> –</a:t>
            </a:r>
            <a:r>
              <a:rPr lang="de-DE" dirty="0" err="1" smtClean="0"/>
              <a:t>dbpath</a:t>
            </a:r>
            <a:r>
              <a:rPr lang="de-DE" dirty="0" smtClean="0"/>
              <a:t> /</a:t>
            </a:r>
            <a:r>
              <a:rPr lang="de-DE" dirty="0" err="1" smtClean="0"/>
              <a:t>tmp</a:t>
            </a:r>
            <a:r>
              <a:rPr lang="de-DE" dirty="0" smtClean="0"/>
              <a:t>/</a:t>
            </a:r>
            <a:r>
              <a:rPr lang="de-DE" dirty="0" err="1" smtClean="0"/>
              <a:t>db</a:t>
            </a:r>
            <a:endParaRPr lang="de-DE" dirty="0" smtClean="0"/>
          </a:p>
          <a:p>
            <a:r>
              <a:rPr lang="de-DE" dirty="0" smtClean="0"/>
              <a:t>Start Python</a:t>
            </a:r>
          </a:p>
          <a:p>
            <a:pPr lvl="1"/>
            <a:r>
              <a:rPr lang="de-DE" dirty="0" smtClean="0"/>
              <a:t>bin/</a:t>
            </a:r>
            <a:r>
              <a:rPr lang="de-DE" dirty="0" err="1" smtClean="0"/>
              <a:t>python</a:t>
            </a:r>
            <a:endParaRPr lang="de-DE" dirty="0" smtClean="0"/>
          </a:p>
          <a:p>
            <a:pPr lvl="1"/>
            <a:r>
              <a:rPr lang="de-DE" dirty="0" smtClean="0"/>
              <a:t>&gt; </a:t>
            </a:r>
            <a:r>
              <a:rPr lang="de-DE" dirty="0" err="1" smtClean="0"/>
              <a:t>import</a:t>
            </a:r>
            <a:r>
              <a:rPr lang="de-DE" dirty="0" smtClean="0"/>
              <a:t> </a:t>
            </a:r>
            <a:r>
              <a:rPr lang="de-DE" dirty="0" err="1" smtClean="0"/>
              <a:t>pymongo</a:t>
            </a:r>
            <a:endParaRPr lang="de-DE" dirty="0" smtClean="0"/>
          </a:p>
          <a:p>
            <a:pPr lvl="1"/>
            <a:r>
              <a:rPr lang="de-DE" dirty="0" smtClean="0"/>
              <a:t>&gt; </a:t>
            </a:r>
            <a:r>
              <a:rPr lang="de-DE" dirty="0" err="1" smtClean="0"/>
              <a:t>conn</a:t>
            </a:r>
            <a:r>
              <a:rPr lang="de-DE" dirty="0" smtClean="0"/>
              <a:t> = </a:t>
            </a:r>
            <a:r>
              <a:rPr lang="de-DE" dirty="0" err="1" smtClean="0"/>
              <a:t>pymongo.Connection</a:t>
            </a:r>
            <a:r>
              <a:rPr lang="de-DE" dirty="0" smtClean="0"/>
              <a:t>(‚</a:t>
            </a:r>
            <a:r>
              <a:rPr lang="de-DE" dirty="0" err="1" smtClean="0"/>
              <a:t>localhost</a:t>
            </a:r>
            <a:r>
              <a:rPr lang="de-DE" dirty="0" smtClean="0"/>
              <a:t>‘, 27127)</a:t>
            </a:r>
          </a:p>
          <a:p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4844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Part </a:t>
            </a:r>
            <a:r>
              <a:rPr lang="de-DE" dirty="0"/>
              <a:t>4</a:t>
            </a:r>
            <a:r>
              <a:rPr lang="de-DE" dirty="0" smtClean="0"/>
              <a:t>/4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91264" cy="3394472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? High</a:t>
            </a:r>
            <a:r>
              <a:rPr lang="de-DE" dirty="0" smtClean="0"/>
              <a:t>-level </a:t>
            </a:r>
            <a:r>
              <a:rPr lang="de-DE" dirty="0" err="1" smtClean="0"/>
              <a:t>PyMongo</a:t>
            </a:r>
            <a:r>
              <a:rPr lang="de-DE" dirty="0" smtClean="0"/>
              <a:t> </a:t>
            </a:r>
            <a:r>
              <a:rPr lang="de-DE" dirty="0" err="1" smtClean="0"/>
              <a:t>frameworks</a:t>
            </a:r>
            <a:endParaRPr lang="de-DE" dirty="0" smtClean="0"/>
          </a:p>
          <a:p>
            <a:pPr lvl="1"/>
            <a:r>
              <a:rPr lang="de-DE" dirty="0" err="1" smtClean="0"/>
              <a:t>Mongokit</a:t>
            </a:r>
            <a:endParaRPr lang="de-DE" dirty="0"/>
          </a:p>
          <a:p>
            <a:pPr lvl="1"/>
            <a:r>
              <a:rPr lang="de-DE" dirty="0" err="1" smtClean="0"/>
              <a:t>Mongoengine</a:t>
            </a:r>
            <a:endParaRPr lang="de-DE" dirty="0" smtClean="0"/>
          </a:p>
          <a:p>
            <a:pPr lvl="1"/>
            <a:r>
              <a:rPr lang="de-DE" dirty="0" err="1" smtClean="0"/>
              <a:t>MongoAlchemy</a:t>
            </a:r>
            <a:endParaRPr lang="de-DE" dirty="0" smtClean="0"/>
          </a:p>
          <a:p>
            <a:r>
              <a:rPr lang="de-DE" dirty="0" smtClean="0"/>
              <a:t>? Migration SQL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endParaRPr lang="de-DE" dirty="0" smtClean="0"/>
          </a:p>
          <a:p>
            <a:r>
              <a:rPr lang="de-DE" dirty="0" smtClean="0"/>
              <a:t>? Q/A</a:t>
            </a:r>
          </a:p>
          <a:p>
            <a:r>
              <a:rPr lang="de-DE" dirty="0" smtClean="0"/>
              <a:t>? </a:t>
            </a:r>
            <a:r>
              <a:rPr lang="de-DE" dirty="0" err="1" smtClean="0"/>
              <a:t>Looking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a real </a:t>
            </a:r>
            <a:r>
              <a:rPr lang="de-DE" dirty="0" err="1" smtClean="0"/>
              <a:t>world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done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Pyramid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r>
              <a:rPr lang="de-DE" dirty="0" smtClean="0"/>
              <a:t>?</a:t>
            </a:r>
            <a:endParaRPr lang="de-DE" dirty="0" smtClean="0"/>
          </a:p>
          <a:p>
            <a:r>
              <a:rPr lang="de-DE" dirty="0" smtClean="0"/>
              <a:t>? </a:t>
            </a:r>
            <a:r>
              <a:rPr lang="de-DE" dirty="0" err="1" smtClean="0"/>
              <a:t>Let‘s</a:t>
            </a:r>
            <a:r>
              <a:rPr lang="de-DE" dirty="0" smtClean="0"/>
              <a:t> </a:t>
            </a:r>
            <a:r>
              <a:rPr lang="de-DE" dirty="0" err="1" smtClean="0"/>
              <a:t>talk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..</a:t>
            </a:r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279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Mongokit</a:t>
            </a:r>
            <a:r>
              <a:rPr lang="de-DE" dirty="0" smtClean="0"/>
              <a:t> (1/3)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3960440" cy="3456384"/>
          </a:xfrm>
        </p:spPr>
        <p:txBody>
          <a:bodyPr>
            <a:normAutofit fontScale="70000" lnSpcReduction="20000"/>
          </a:bodyPr>
          <a:lstStyle/>
          <a:p>
            <a:pPr lvl="1"/>
            <a:endParaRPr lang="de-DE" dirty="0"/>
          </a:p>
          <a:p>
            <a:pPr lvl="1"/>
            <a:r>
              <a:rPr lang="de-DE" dirty="0" err="1"/>
              <a:t>schema</a:t>
            </a:r>
            <a:r>
              <a:rPr lang="de-DE" dirty="0"/>
              <a:t> </a:t>
            </a:r>
            <a:r>
              <a:rPr lang="de-DE" dirty="0" err="1"/>
              <a:t>validation</a:t>
            </a:r>
            <a:r>
              <a:rPr lang="de-DE" dirty="0"/>
              <a:t> (wich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smtClean="0"/>
              <a:t>simple </a:t>
            </a:r>
            <a:r>
              <a:rPr lang="de-DE" dirty="0" err="1" smtClean="0"/>
              <a:t>python</a:t>
            </a:r>
            <a:r>
              <a:rPr lang="de-DE" dirty="0" smtClean="0"/>
              <a:t> </a:t>
            </a:r>
            <a:r>
              <a:rPr lang="de-DE" dirty="0"/>
              <a:t>type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declaration</a:t>
            </a:r>
            <a:r>
              <a:rPr lang="de-DE" dirty="0"/>
              <a:t>)</a:t>
            </a:r>
          </a:p>
          <a:p>
            <a:pPr lvl="1"/>
            <a:r>
              <a:rPr lang="de-DE" dirty="0" err="1"/>
              <a:t>doted</a:t>
            </a:r>
            <a:r>
              <a:rPr lang="de-DE" dirty="0"/>
              <a:t> </a:t>
            </a:r>
            <a:r>
              <a:rPr lang="de-DE" dirty="0" err="1"/>
              <a:t>notation</a:t>
            </a:r>
            <a:endParaRPr lang="de-DE" dirty="0"/>
          </a:p>
          <a:p>
            <a:pPr lvl="1"/>
            <a:r>
              <a:rPr lang="de-DE" dirty="0" err="1"/>
              <a:t>nested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schema</a:t>
            </a:r>
            <a:r>
              <a:rPr lang="de-DE" dirty="0"/>
              <a:t> </a:t>
            </a:r>
            <a:r>
              <a:rPr lang="de-DE" dirty="0" err="1"/>
              <a:t>declaration</a:t>
            </a:r>
            <a:endParaRPr lang="de-DE" dirty="0"/>
          </a:p>
          <a:p>
            <a:pPr lvl="1"/>
            <a:r>
              <a:rPr lang="de-DE" dirty="0" err="1"/>
              <a:t>untyped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support</a:t>
            </a:r>
            <a:endParaRPr lang="de-DE" dirty="0"/>
          </a:p>
          <a:p>
            <a:pPr lvl="1"/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fields</a:t>
            </a:r>
            <a:r>
              <a:rPr lang="de-DE" dirty="0"/>
              <a:t> </a:t>
            </a:r>
            <a:r>
              <a:rPr lang="de-DE" dirty="0" err="1"/>
              <a:t>validation</a:t>
            </a:r>
            <a:endParaRPr lang="de-DE" dirty="0"/>
          </a:p>
          <a:p>
            <a:pPr lvl="1"/>
            <a:r>
              <a:rPr lang="de-DE" dirty="0" err="1"/>
              <a:t>default</a:t>
            </a:r>
            <a:r>
              <a:rPr lang="de-DE" dirty="0"/>
              <a:t> </a:t>
            </a:r>
            <a:r>
              <a:rPr lang="de-DE" dirty="0" err="1"/>
              <a:t>values</a:t>
            </a:r>
            <a:endParaRPr lang="de-DE" dirty="0"/>
          </a:p>
          <a:p>
            <a:pPr lvl="1"/>
            <a:r>
              <a:rPr lang="de-DE" dirty="0" err="1"/>
              <a:t>custom</a:t>
            </a:r>
            <a:r>
              <a:rPr lang="de-DE" dirty="0"/>
              <a:t> </a:t>
            </a:r>
            <a:r>
              <a:rPr lang="de-DE" dirty="0" err="1" smtClean="0"/>
              <a:t>validators</a:t>
            </a:r>
            <a:endParaRPr lang="de-DE" dirty="0"/>
          </a:p>
          <a:p>
            <a:pPr lvl="1"/>
            <a:r>
              <a:rPr lang="de-DE" dirty="0" err="1"/>
              <a:t>cross</a:t>
            </a:r>
            <a:r>
              <a:rPr lang="de-DE" dirty="0"/>
              <a:t> </a:t>
            </a:r>
            <a:r>
              <a:rPr lang="de-DE" dirty="0" err="1"/>
              <a:t>database</a:t>
            </a:r>
            <a:r>
              <a:rPr lang="de-DE" dirty="0"/>
              <a:t> </a:t>
            </a:r>
            <a:r>
              <a:rPr lang="de-DE" dirty="0" err="1"/>
              <a:t>document</a:t>
            </a:r>
            <a:r>
              <a:rPr lang="de-DE" dirty="0"/>
              <a:t> </a:t>
            </a:r>
            <a:r>
              <a:rPr lang="de-DE" dirty="0" err="1"/>
              <a:t>reference</a:t>
            </a:r>
            <a:endParaRPr lang="de-DE" dirty="0"/>
          </a:p>
          <a:p>
            <a:pPr lvl="1"/>
            <a:r>
              <a:rPr lang="de-DE" dirty="0" err="1"/>
              <a:t>random</a:t>
            </a:r>
            <a:r>
              <a:rPr lang="de-DE" dirty="0"/>
              <a:t> </a:t>
            </a:r>
            <a:r>
              <a:rPr lang="de-DE" dirty="0" err="1"/>
              <a:t>query</a:t>
            </a:r>
            <a:r>
              <a:rPr lang="de-DE" dirty="0"/>
              <a:t> </a:t>
            </a:r>
            <a:r>
              <a:rPr lang="de-DE" dirty="0" err="1"/>
              <a:t>support</a:t>
            </a:r>
            <a:r>
              <a:rPr lang="de-DE" dirty="0"/>
              <a:t> (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returns</a:t>
            </a:r>
            <a:r>
              <a:rPr lang="de-DE" dirty="0"/>
              <a:t> a </a:t>
            </a:r>
            <a:r>
              <a:rPr lang="de-DE" dirty="0" err="1"/>
              <a:t>random</a:t>
            </a:r>
            <a:r>
              <a:rPr lang="de-DE" dirty="0"/>
              <a:t> </a:t>
            </a:r>
            <a:r>
              <a:rPr lang="de-DE" dirty="0" err="1"/>
              <a:t>document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database</a:t>
            </a:r>
            <a:r>
              <a:rPr lang="de-DE" dirty="0"/>
              <a:t>)</a:t>
            </a:r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sz="half" idx="1"/>
          </p:nvPr>
        </p:nvSpPr>
        <p:spPr>
          <a:xfrm>
            <a:off x="4427984" y="1131590"/>
            <a:ext cx="4427984" cy="3394472"/>
          </a:xfrm>
        </p:spPr>
        <p:txBody>
          <a:bodyPr>
            <a:normAutofit fontScale="70000" lnSpcReduction="20000"/>
          </a:bodyPr>
          <a:lstStyle/>
          <a:p>
            <a:pPr lvl="1"/>
            <a:endParaRPr lang="de-DE" dirty="0"/>
          </a:p>
          <a:p>
            <a:pPr lvl="1"/>
            <a:r>
              <a:rPr lang="de-DE" dirty="0" err="1" smtClean="0"/>
              <a:t>inheritance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polymorphisme</a:t>
            </a:r>
            <a:r>
              <a:rPr lang="de-DE" dirty="0"/>
              <a:t> </a:t>
            </a:r>
            <a:r>
              <a:rPr lang="de-DE" dirty="0" err="1"/>
              <a:t>support</a:t>
            </a:r>
            <a:endParaRPr lang="de-DE" dirty="0"/>
          </a:p>
          <a:p>
            <a:pPr lvl="1"/>
            <a:r>
              <a:rPr lang="de-DE" dirty="0" err="1"/>
              <a:t>versionized</a:t>
            </a:r>
            <a:r>
              <a:rPr lang="de-DE" dirty="0"/>
              <a:t> </a:t>
            </a:r>
            <a:r>
              <a:rPr lang="de-DE" dirty="0" err="1"/>
              <a:t>document</a:t>
            </a:r>
            <a:r>
              <a:rPr lang="de-DE" dirty="0"/>
              <a:t> </a:t>
            </a:r>
            <a:r>
              <a:rPr lang="de-DE" dirty="0" err="1"/>
              <a:t>support</a:t>
            </a:r>
            <a:r>
              <a:rPr lang="de-DE" dirty="0"/>
              <a:t> (in </a:t>
            </a:r>
            <a:r>
              <a:rPr lang="de-DE" dirty="0" err="1"/>
              <a:t>beta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partial </a:t>
            </a:r>
            <a:r>
              <a:rPr lang="de-DE" dirty="0" err="1"/>
              <a:t>auth</a:t>
            </a:r>
            <a:r>
              <a:rPr lang="de-DE" dirty="0"/>
              <a:t> </a:t>
            </a:r>
            <a:r>
              <a:rPr lang="de-DE" dirty="0" err="1"/>
              <a:t>support</a:t>
            </a:r>
            <a:r>
              <a:rPr lang="de-DE" dirty="0"/>
              <a:t> (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brings</a:t>
            </a:r>
            <a:r>
              <a:rPr lang="de-DE" dirty="0"/>
              <a:t> a simple User </a:t>
            </a:r>
            <a:r>
              <a:rPr lang="de-DE" dirty="0" err="1"/>
              <a:t>model</a:t>
            </a:r>
            <a:r>
              <a:rPr lang="de-DE" dirty="0"/>
              <a:t>)</a:t>
            </a:r>
          </a:p>
          <a:p>
            <a:pPr lvl="1"/>
            <a:r>
              <a:rPr lang="de-DE" dirty="0" err="1"/>
              <a:t>operator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validation</a:t>
            </a:r>
            <a:r>
              <a:rPr lang="de-DE" dirty="0"/>
              <a:t> (</a:t>
            </a:r>
            <a:r>
              <a:rPr lang="de-DE" dirty="0" err="1"/>
              <a:t>currently</a:t>
            </a:r>
            <a:r>
              <a:rPr lang="de-DE" dirty="0"/>
              <a:t> : OR, NOT </a:t>
            </a:r>
            <a:r>
              <a:rPr lang="de-DE" dirty="0" err="1"/>
              <a:t>and</a:t>
            </a:r>
            <a:r>
              <a:rPr lang="de-DE" dirty="0"/>
              <a:t> IS)</a:t>
            </a:r>
          </a:p>
          <a:p>
            <a:pPr lvl="1"/>
            <a:r>
              <a:rPr lang="de-DE" dirty="0"/>
              <a:t>simple web </a:t>
            </a:r>
            <a:r>
              <a:rPr lang="de-DE" dirty="0" err="1"/>
              <a:t>framework</a:t>
            </a:r>
            <a:r>
              <a:rPr lang="de-DE" dirty="0"/>
              <a:t> </a:t>
            </a:r>
            <a:r>
              <a:rPr lang="de-DE" dirty="0" err="1"/>
              <a:t>integration</a:t>
            </a:r>
            <a:endParaRPr lang="de-DE" dirty="0"/>
          </a:p>
          <a:p>
            <a:pPr lvl="1"/>
            <a:r>
              <a:rPr lang="de-DE" dirty="0" err="1"/>
              <a:t>import</a:t>
            </a:r>
            <a:r>
              <a:rPr lang="de-DE" dirty="0"/>
              <a:t>/</a:t>
            </a:r>
            <a:r>
              <a:rPr lang="de-DE" dirty="0" err="1"/>
              <a:t>export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json</a:t>
            </a:r>
            <a:endParaRPr lang="de-DE" dirty="0"/>
          </a:p>
          <a:p>
            <a:pPr lvl="1"/>
            <a:r>
              <a:rPr lang="de-DE" dirty="0"/>
              <a:t>i18n </a:t>
            </a:r>
            <a:r>
              <a:rPr lang="de-DE" dirty="0" err="1"/>
              <a:t>support</a:t>
            </a:r>
            <a:endParaRPr lang="de-DE" dirty="0"/>
          </a:p>
          <a:p>
            <a:pPr lvl="1"/>
            <a:r>
              <a:rPr lang="de-DE" dirty="0" err="1"/>
              <a:t>GridFS</a:t>
            </a:r>
            <a:r>
              <a:rPr lang="de-DE" dirty="0"/>
              <a:t> </a:t>
            </a:r>
            <a:r>
              <a:rPr lang="de-DE" dirty="0" err="1"/>
              <a:t>support</a:t>
            </a:r>
            <a:endParaRPr lang="de-DE" dirty="0"/>
          </a:p>
          <a:p>
            <a:pPr lvl="1"/>
            <a:r>
              <a:rPr lang="de-DE" dirty="0" err="1"/>
              <a:t>document</a:t>
            </a:r>
            <a:r>
              <a:rPr lang="de-DE" dirty="0"/>
              <a:t> </a:t>
            </a:r>
            <a:r>
              <a:rPr lang="de-DE" dirty="0" err="1"/>
              <a:t>migration</a:t>
            </a:r>
            <a:r>
              <a:rPr lang="de-DE" dirty="0"/>
              <a:t> </a:t>
            </a:r>
            <a:r>
              <a:rPr lang="de-DE" dirty="0" err="1"/>
              <a:t>support</a:t>
            </a:r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4462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Mongokit</a:t>
            </a:r>
            <a:r>
              <a:rPr lang="de-DE" dirty="0" smtClean="0"/>
              <a:t> (2/3)</a:t>
            </a:r>
            <a:endParaRPr lang="de-DE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2"/>
          </p:nvPr>
        </p:nvSpPr>
        <p:spPr>
          <a:xfrm>
            <a:off x="611560" y="1203599"/>
            <a:ext cx="5832648" cy="2232248"/>
          </a:xfrm>
          <a:solidFill>
            <a:schemeClr val="accent6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 marL="36576" indent="0">
              <a:buNone/>
            </a:pPr>
            <a:r>
              <a:rPr lang="de-DE" sz="1800" dirty="0" err="1"/>
              <a:t>class</a:t>
            </a:r>
            <a:r>
              <a:rPr lang="de-DE" sz="1800" dirty="0"/>
              <a:t> </a:t>
            </a:r>
            <a:r>
              <a:rPr lang="de-DE" sz="1800" dirty="0" err="1"/>
              <a:t>BlogPost</a:t>
            </a:r>
            <a:r>
              <a:rPr lang="de-DE" sz="1800" dirty="0"/>
              <a:t>(</a:t>
            </a:r>
            <a:r>
              <a:rPr lang="de-DE" sz="1800" dirty="0" err="1"/>
              <a:t>Document</a:t>
            </a:r>
            <a:r>
              <a:rPr lang="de-DE" sz="1800" dirty="0"/>
              <a:t>):</a:t>
            </a:r>
          </a:p>
          <a:p>
            <a:pPr marL="36576" indent="0">
              <a:buNone/>
            </a:pPr>
            <a:r>
              <a:rPr lang="de-DE" sz="1800" dirty="0"/>
              <a:t>    </a:t>
            </a:r>
            <a:r>
              <a:rPr lang="de-DE" sz="1800" dirty="0" err="1"/>
              <a:t>structure</a:t>
            </a:r>
            <a:r>
              <a:rPr lang="de-DE" sz="1800" dirty="0"/>
              <a:t> = {</a:t>
            </a:r>
          </a:p>
          <a:p>
            <a:pPr marL="36576" indent="0">
              <a:buNone/>
            </a:pPr>
            <a:r>
              <a:rPr lang="de-DE" sz="1800" dirty="0"/>
              <a:t>        'title': </a:t>
            </a:r>
            <a:r>
              <a:rPr lang="de-DE" sz="1800" dirty="0" err="1"/>
              <a:t>unicode</a:t>
            </a:r>
            <a:r>
              <a:rPr lang="de-DE" sz="1800" dirty="0"/>
              <a:t>,</a:t>
            </a:r>
          </a:p>
          <a:p>
            <a:pPr marL="36576" indent="0">
              <a:buNone/>
            </a:pPr>
            <a:r>
              <a:rPr lang="de-DE" sz="1800" dirty="0"/>
              <a:t>        '</a:t>
            </a:r>
            <a:r>
              <a:rPr lang="de-DE" sz="1800" dirty="0" err="1"/>
              <a:t>body</a:t>
            </a:r>
            <a:r>
              <a:rPr lang="de-DE" sz="1800" dirty="0"/>
              <a:t>': </a:t>
            </a:r>
            <a:r>
              <a:rPr lang="de-DE" sz="1800" dirty="0" err="1"/>
              <a:t>unicode</a:t>
            </a:r>
            <a:r>
              <a:rPr lang="de-DE" sz="1800" dirty="0"/>
              <a:t>,</a:t>
            </a:r>
          </a:p>
          <a:p>
            <a:pPr marL="36576" indent="0">
              <a:buNone/>
            </a:pPr>
            <a:r>
              <a:rPr lang="de-DE" sz="1800" dirty="0"/>
              <a:t>        '</a:t>
            </a:r>
            <a:r>
              <a:rPr lang="de-DE" sz="1800" dirty="0" err="1"/>
              <a:t>author</a:t>
            </a:r>
            <a:r>
              <a:rPr lang="de-DE" sz="1800" dirty="0"/>
              <a:t>': </a:t>
            </a:r>
            <a:r>
              <a:rPr lang="de-DE" sz="1800" dirty="0" err="1"/>
              <a:t>pymongo.objectid.ObjectId</a:t>
            </a:r>
            <a:r>
              <a:rPr lang="de-DE" sz="1800" dirty="0"/>
              <a:t>,</a:t>
            </a:r>
          </a:p>
          <a:p>
            <a:pPr marL="36576" indent="0">
              <a:buNone/>
            </a:pPr>
            <a:r>
              <a:rPr lang="de-DE" sz="1800" dirty="0"/>
              <a:t>        '</a:t>
            </a:r>
            <a:r>
              <a:rPr lang="de-DE" sz="1800" dirty="0" err="1"/>
              <a:t>created_at</a:t>
            </a:r>
            <a:r>
              <a:rPr lang="de-DE" sz="1800" dirty="0"/>
              <a:t>': </a:t>
            </a:r>
            <a:r>
              <a:rPr lang="de-DE" sz="1800" dirty="0" err="1"/>
              <a:t>datetime.datetime</a:t>
            </a:r>
            <a:r>
              <a:rPr lang="de-DE" sz="1800" dirty="0"/>
              <a:t>,</a:t>
            </a:r>
          </a:p>
          <a:p>
            <a:pPr marL="36576" indent="0">
              <a:buNone/>
            </a:pPr>
            <a:r>
              <a:rPr lang="de-DE" sz="1800" dirty="0"/>
              <a:t>        'tags': [</a:t>
            </a:r>
            <a:r>
              <a:rPr lang="de-DE" sz="1800" dirty="0" err="1"/>
              <a:t>unicode</a:t>
            </a:r>
            <a:r>
              <a:rPr lang="de-DE" sz="1800" dirty="0"/>
              <a:t>],</a:t>
            </a:r>
          </a:p>
          <a:p>
            <a:pPr marL="36576" indent="0">
              <a:buNone/>
            </a:pPr>
            <a:r>
              <a:rPr lang="de-DE" sz="1800" dirty="0"/>
              <a:t>    }</a:t>
            </a:r>
          </a:p>
          <a:p>
            <a:pPr marL="36576" indent="0">
              <a:buNone/>
            </a:pPr>
            <a:r>
              <a:rPr lang="de-DE" sz="1800" dirty="0"/>
              <a:t>    </a:t>
            </a:r>
            <a:r>
              <a:rPr lang="de-DE" sz="1800" dirty="0" err="1"/>
              <a:t>required_fields</a:t>
            </a:r>
            <a:r>
              <a:rPr lang="de-DE" sz="1800" dirty="0"/>
              <a:t> = ['title','</a:t>
            </a:r>
            <a:r>
              <a:rPr lang="de-DE" sz="1800" dirty="0" err="1"/>
              <a:t>author</a:t>
            </a:r>
            <a:r>
              <a:rPr lang="de-DE" sz="1800" dirty="0"/>
              <a:t>', '</a:t>
            </a:r>
            <a:r>
              <a:rPr lang="de-DE" sz="1800" dirty="0" err="1"/>
              <a:t>date_creation</a:t>
            </a:r>
            <a:r>
              <a:rPr lang="de-DE" sz="1800" dirty="0"/>
              <a:t>']</a:t>
            </a:r>
          </a:p>
          <a:p>
            <a:pPr marL="36576" indent="0">
              <a:buNone/>
            </a:pPr>
            <a:endParaRPr lang="de-DE" sz="1800" dirty="0"/>
          </a:p>
        </p:txBody>
      </p:sp>
      <p:sp>
        <p:nvSpPr>
          <p:cNvPr id="8" name="Inhaltsplatzhalter 3"/>
          <p:cNvSpPr>
            <a:spLocks noGrp="1"/>
          </p:cNvSpPr>
          <p:nvPr>
            <p:ph sz="half" idx="2"/>
          </p:nvPr>
        </p:nvSpPr>
        <p:spPr>
          <a:xfrm>
            <a:off x="611560" y="3579862"/>
            <a:ext cx="5832648" cy="1080120"/>
          </a:xfrm>
          <a:solidFill>
            <a:schemeClr val="accent6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marL="36576" indent="0">
              <a:buNone/>
            </a:pPr>
            <a:r>
              <a:rPr lang="de-DE" sz="1800" dirty="0" err="1"/>
              <a:t>blog_post</a:t>
            </a:r>
            <a:r>
              <a:rPr lang="de-DE" sz="1800" dirty="0"/>
              <a:t> = </a:t>
            </a:r>
            <a:r>
              <a:rPr lang="de-DE" sz="1800" dirty="0" err="1"/>
              <a:t>BlogPost</a:t>
            </a:r>
            <a:r>
              <a:rPr lang="de-DE" sz="1800" dirty="0"/>
              <a:t>()</a:t>
            </a:r>
          </a:p>
          <a:p>
            <a:pPr marL="36576" indent="0">
              <a:buNone/>
            </a:pPr>
            <a:r>
              <a:rPr lang="de-DE" sz="1800" dirty="0" err="1"/>
              <a:t>blog_post</a:t>
            </a:r>
            <a:r>
              <a:rPr lang="de-DE" sz="1800" dirty="0"/>
              <a:t>['title'] = '</a:t>
            </a:r>
            <a:r>
              <a:rPr lang="de-DE" sz="1800" dirty="0" err="1"/>
              <a:t>my</a:t>
            </a:r>
            <a:r>
              <a:rPr lang="de-DE" sz="1800" dirty="0"/>
              <a:t> </a:t>
            </a:r>
            <a:r>
              <a:rPr lang="de-DE" sz="1800" dirty="0" err="1"/>
              <a:t>blog</a:t>
            </a:r>
            <a:r>
              <a:rPr lang="de-DE" sz="1800" dirty="0"/>
              <a:t> </a:t>
            </a:r>
            <a:r>
              <a:rPr lang="de-DE" sz="1800" dirty="0" err="1"/>
              <a:t>post</a:t>
            </a:r>
            <a:r>
              <a:rPr lang="de-DE" sz="1800" dirty="0"/>
              <a:t>'</a:t>
            </a:r>
          </a:p>
          <a:p>
            <a:pPr marL="36576" indent="0">
              <a:buNone/>
            </a:pPr>
            <a:r>
              <a:rPr lang="de-DE" sz="1800" dirty="0" err="1"/>
              <a:t>blog_post</a:t>
            </a:r>
            <a:r>
              <a:rPr lang="de-DE" sz="1800" dirty="0"/>
              <a:t>['</a:t>
            </a:r>
            <a:r>
              <a:rPr lang="de-DE" sz="1800" dirty="0" err="1"/>
              <a:t>created_at</a:t>
            </a:r>
            <a:r>
              <a:rPr lang="de-DE" sz="1800" dirty="0"/>
              <a:t>'] = </a:t>
            </a:r>
            <a:r>
              <a:rPr lang="de-DE" sz="1800" dirty="0" err="1"/>
              <a:t>datetime.datetime.utcnow</a:t>
            </a:r>
            <a:r>
              <a:rPr lang="de-DE" sz="1800" dirty="0"/>
              <a:t>()</a:t>
            </a:r>
          </a:p>
          <a:p>
            <a:pPr marL="36576" indent="0">
              <a:buNone/>
            </a:pPr>
            <a:r>
              <a:rPr lang="de-DE" sz="1800" dirty="0" err="1"/>
              <a:t>blog_post.save</a:t>
            </a:r>
            <a:r>
              <a:rPr lang="de-DE" sz="1800" dirty="0"/>
              <a:t>()</a:t>
            </a:r>
          </a:p>
          <a:p>
            <a:pPr marL="36576" indent="0">
              <a:buNone/>
            </a:pP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895602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Mongokit</a:t>
            </a:r>
            <a:r>
              <a:rPr lang="de-DE" dirty="0" smtClean="0"/>
              <a:t> (3/</a:t>
            </a:r>
            <a:r>
              <a:rPr lang="de-DE" dirty="0"/>
              <a:t>3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6840760" cy="3394472"/>
          </a:xfrm>
        </p:spPr>
        <p:txBody>
          <a:bodyPr>
            <a:normAutofit/>
          </a:bodyPr>
          <a:lstStyle/>
          <a:p>
            <a:pPr lvl="1"/>
            <a:endParaRPr lang="de-DE" dirty="0"/>
          </a:p>
          <a:p>
            <a:pPr lvl="1"/>
            <a:r>
              <a:rPr lang="de-DE" dirty="0" smtClean="0"/>
              <a:t>Speed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performance</a:t>
            </a:r>
            <a:r>
              <a:rPr lang="de-DE" dirty="0" smtClean="0"/>
              <a:t> </a:t>
            </a:r>
            <a:r>
              <a:rPr lang="de-DE" dirty="0" err="1" smtClean="0"/>
              <a:t>impact</a:t>
            </a:r>
            <a:endParaRPr lang="de-DE" dirty="0" smtClean="0"/>
          </a:p>
          <a:p>
            <a:pPr lvl="1"/>
            <a:r>
              <a:rPr lang="de-DE" dirty="0" err="1" smtClean="0"/>
              <a:t>Mongokit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/>
              <a:t> </a:t>
            </a:r>
            <a:r>
              <a:rPr lang="de-DE" dirty="0" err="1" smtClean="0"/>
              <a:t>always</a:t>
            </a:r>
            <a:r>
              <a:rPr lang="de-DE" dirty="0" smtClean="0"/>
              <a:t> </a:t>
            </a:r>
            <a:r>
              <a:rPr lang="de-DE" dirty="0" err="1" smtClean="0"/>
              <a:t>behind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current</a:t>
            </a:r>
            <a:r>
              <a:rPr lang="de-DE" dirty="0" smtClean="0"/>
              <a:t> </a:t>
            </a:r>
            <a:r>
              <a:rPr lang="de-DE" dirty="0" err="1" smtClean="0"/>
              <a:t>pymongo</a:t>
            </a:r>
            <a:r>
              <a:rPr lang="de-DE" dirty="0" smtClean="0"/>
              <a:t> </a:t>
            </a:r>
            <a:r>
              <a:rPr lang="de-DE" dirty="0" err="1" smtClean="0"/>
              <a:t>versions</a:t>
            </a:r>
            <a:endParaRPr lang="de-DE" dirty="0" smtClean="0"/>
          </a:p>
          <a:p>
            <a:pPr lvl="1"/>
            <a:r>
              <a:rPr lang="de-DE" dirty="0" err="1" smtClean="0"/>
              <a:t>one</a:t>
            </a:r>
            <a:r>
              <a:rPr lang="de-DE" dirty="0" smtClean="0"/>
              <a:t>-man </a:t>
            </a:r>
            <a:r>
              <a:rPr lang="de-DE" dirty="0" err="1" smtClean="0"/>
              <a:t>developer</a:t>
            </a:r>
            <a:r>
              <a:rPr lang="de-DE" dirty="0" smtClean="0"/>
              <a:t> </a:t>
            </a:r>
            <a:r>
              <a:rPr lang="de-DE" dirty="0" err="1" smtClean="0"/>
              <a:t>show</a:t>
            </a:r>
            <a:endParaRPr lang="de-DE" dirty="0" smtClean="0"/>
          </a:p>
          <a:p>
            <a:pPr lvl="1"/>
            <a:r>
              <a:rPr lang="de-DE" dirty="0" smtClean="0"/>
              <a:t>http</a:t>
            </a:r>
            <a:r>
              <a:rPr lang="de-DE" dirty="0"/>
              <a:t>://</a:t>
            </a:r>
            <a:r>
              <a:rPr lang="de-DE" dirty="0" err="1"/>
              <a:t>namlook.github.com</a:t>
            </a:r>
            <a:r>
              <a:rPr lang="de-DE" dirty="0"/>
              <a:t>/</a:t>
            </a:r>
            <a:r>
              <a:rPr lang="de-DE" dirty="0" err="1"/>
              <a:t>mongokit</a:t>
            </a:r>
            <a:r>
              <a:rPr lang="de-DE" dirty="0"/>
              <a:t>/</a:t>
            </a:r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2866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Mongoengine</a:t>
            </a:r>
            <a:r>
              <a:rPr lang="de-DE" dirty="0" smtClean="0"/>
              <a:t> (1/2)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7632848" cy="3456384"/>
          </a:xfrm>
        </p:spPr>
        <p:txBody>
          <a:bodyPr>
            <a:normAutofit/>
          </a:bodyPr>
          <a:lstStyle/>
          <a:p>
            <a:pPr lvl="1"/>
            <a:r>
              <a:rPr lang="de-DE" dirty="0" err="1"/>
              <a:t>MongoEngine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Document-Object</a:t>
            </a:r>
            <a:r>
              <a:rPr lang="de-DE" dirty="0"/>
              <a:t> Mapper (</a:t>
            </a:r>
            <a:r>
              <a:rPr lang="de-DE" dirty="0" err="1"/>
              <a:t>think</a:t>
            </a:r>
            <a:r>
              <a:rPr lang="de-DE" dirty="0"/>
              <a:t> ORM, but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document</a:t>
            </a:r>
            <a:r>
              <a:rPr lang="de-DE" dirty="0"/>
              <a:t> </a:t>
            </a:r>
            <a:r>
              <a:rPr lang="de-DE" dirty="0" err="1"/>
              <a:t>databases</a:t>
            </a:r>
            <a:r>
              <a:rPr lang="de-DE" dirty="0"/>
              <a:t>)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MongoDB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Python.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uses</a:t>
            </a:r>
            <a:r>
              <a:rPr lang="de-DE" dirty="0"/>
              <a:t> a simple </a:t>
            </a:r>
            <a:r>
              <a:rPr lang="de-DE" dirty="0" err="1"/>
              <a:t>declarative</a:t>
            </a:r>
            <a:r>
              <a:rPr lang="de-DE" dirty="0"/>
              <a:t> API,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Django</a:t>
            </a:r>
            <a:r>
              <a:rPr lang="de-DE" dirty="0"/>
              <a:t> ORM</a:t>
            </a:r>
            <a:r>
              <a:rPr lang="de-DE" dirty="0" smtClean="0"/>
              <a:t>.</a:t>
            </a:r>
          </a:p>
          <a:p>
            <a:pPr lvl="1"/>
            <a:r>
              <a:rPr lang="de-DE" dirty="0"/>
              <a:t>http://</a:t>
            </a:r>
            <a:r>
              <a:rPr lang="de-DE" dirty="0" err="1"/>
              <a:t>mongoengine.org</a:t>
            </a:r>
            <a:r>
              <a:rPr lang="de-DE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625016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Mongokit</a:t>
            </a:r>
            <a:r>
              <a:rPr lang="de-DE" dirty="0" smtClean="0"/>
              <a:t> (2/2)</a:t>
            </a:r>
            <a:endParaRPr lang="de-DE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2"/>
          </p:nvPr>
        </p:nvSpPr>
        <p:spPr>
          <a:xfrm>
            <a:off x="611560" y="1203599"/>
            <a:ext cx="5976664" cy="2232247"/>
          </a:xfrm>
          <a:solidFill>
            <a:schemeClr val="accent6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de-DE" sz="1800" dirty="0" err="1" smtClean="0"/>
              <a:t>class</a:t>
            </a:r>
            <a:r>
              <a:rPr lang="de-DE" sz="1800" dirty="0" smtClean="0"/>
              <a:t> </a:t>
            </a:r>
            <a:r>
              <a:rPr lang="de-DE" sz="1800" dirty="0" err="1"/>
              <a:t>BlogPost</a:t>
            </a:r>
            <a:r>
              <a:rPr lang="de-DE" sz="1800" dirty="0"/>
              <a:t>(</a:t>
            </a:r>
            <a:r>
              <a:rPr lang="de-DE" sz="1800" dirty="0" err="1"/>
              <a:t>Document</a:t>
            </a:r>
            <a:r>
              <a:rPr lang="de-DE" sz="1800" dirty="0"/>
              <a:t>):</a:t>
            </a:r>
          </a:p>
          <a:p>
            <a:pPr marL="36576" indent="0">
              <a:buNone/>
            </a:pPr>
            <a:r>
              <a:rPr lang="de-DE" sz="1800" dirty="0"/>
              <a:t>    title = </a:t>
            </a:r>
            <a:r>
              <a:rPr lang="de-DE" sz="1800" dirty="0" err="1"/>
              <a:t>StringField</a:t>
            </a:r>
            <a:r>
              <a:rPr lang="de-DE" sz="1800" dirty="0"/>
              <a:t>(</a:t>
            </a:r>
            <a:r>
              <a:rPr lang="de-DE" sz="1800" dirty="0" err="1"/>
              <a:t>required</a:t>
            </a:r>
            <a:r>
              <a:rPr lang="de-DE" sz="1800" dirty="0"/>
              <a:t>=True)</a:t>
            </a:r>
          </a:p>
          <a:p>
            <a:pPr marL="36576" indent="0">
              <a:buNone/>
            </a:pPr>
            <a:r>
              <a:rPr lang="de-DE" sz="1800" dirty="0"/>
              <a:t>    </a:t>
            </a:r>
            <a:r>
              <a:rPr lang="de-DE" sz="1800" dirty="0" err="1"/>
              <a:t>body</a:t>
            </a:r>
            <a:r>
              <a:rPr lang="de-DE" sz="1800" dirty="0"/>
              <a:t> = </a:t>
            </a:r>
            <a:r>
              <a:rPr lang="de-DE" sz="1800" dirty="0" err="1"/>
              <a:t>StringField</a:t>
            </a:r>
            <a:r>
              <a:rPr lang="de-DE" sz="1800" dirty="0"/>
              <a:t>()</a:t>
            </a:r>
          </a:p>
          <a:p>
            <a:pPr marL="36576" indent="0">
              <a:buNone/>
            </a:pPr>
            <a:r>
              <a:rPr lang="de-DE" sz="1800" dirty="0"/>
              <a:t>    </a:t>
            </a:r>
            <a:r>
              <a:rPr lang="de-DE" sz="1800" dirty="0" err="1"/>
              <a:t>author</a:t>
            </a:r>
            <a:r>
              <a:rPr lang="de-DE" sz="1800" dirty="0"/>
              <a:t> = </a:t>
            </a:r>
            <a:r>
              <a:rPr lang="de-DE" sz="1800" dirty="0" err="1"/>
              <a:t>ReferenceField</a:t>
            </a:r>
            <a:r>
              <a:rPr lang="de-DE" sz="1800" dirty="0"/>
              <a:t>(User)</a:t>
            </a:r>
          </a:p>
          <a:p>
            <a:pPr marL="36576" indent="0">
              <a:buNone/>
            </a:pPr>
            <a:r>
              <a:rPr lang="de-DE" sz="1800" dirty="0"/>
              <a:t>    </a:t>
            </a:r>
            <a:r>
              <a:rPr lang="de-DE" sz="1800" dirty="0" err="1"/>
              <a:t>created_at</a:t>
            </a:r>
            <a:r>
              <a:rPr lang="de-DE" sz="1800" dirty="0"/>
              <a:t> = </a:t>
            </a:r>
            <a:r>
              <a:rPr lang="de-DE" sz="1800" dirty="0" err="1"/>
              <a:t>DateTimeField</a:t>
            </a:r>
            <a:r>
              <a:rPr lang="de-DE" sz="1800" dirty="0"/>
              <a:t>(</a:t>
            </a:r>
            <a:r>
              <a:rPr lang="de-DE" sz="1800" dirty="0" err="1"/>
              <a:t>required</a:t>
            </a:r>
            <a:r>
              <a:rPr lang="de-DE" sz="1800" dirty="0"/>
              <a:t>=True)</a:t>
            </a:r>
          </a:p>
          <a:p>
            <a:pPr marL="36576" indent="0">
              <a:buNone/>
            </a:pPr>
            <a:r>
              <a:rPr lang="de-DE" sz="1800" dirty="0"/>
              <a:t>    tags = </a:t>
            </a:r>
            <a:r>
              <a:rPr lang="de-DE" sz="1800" dirty="0" err="1"/>
              <a:t>ListField</a:t>
            </a:r>
            <a:r>
              <a:rPr lang="de-DE" sz="1800" dirty="0"/>
              <a:t>(</a:t>
            </a:r>
            <a:r>
              <a:rPr lang="de-DE" sz="1800" dirty="0" err="1"/>
              <a:t>StringField</a:t>
            </a:r>
            <a:r>
              <a:rPr lang="de-DE" sz="1800" dirty="0"/>
              <a:t>())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1560" y="3579862"/>
            <a:ext cx="5976664" cy="1080120"/>
          </a:xfrm>
          <a:solidFill>
            <a:schemeClr val="accent6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de-DE" sz="1800" dirty="0" err="1"/>
              <a:t>blog_post</a:t>
            </a:r>
            <a:r>
              <a:rPr lang="de-DE" sz="1800" dirty="0"/>
              <a:t> = </a:t>
            </a:r>
            <a:r>
              <a:rPr lang="de-DE" sz="1800" dirty="0" err="1"/>
              <a:t>BlogPost</a:t>
            </a:r>
            <a:r>
              <a:rPr lang="de-DE" sz="1800" dirty="0"/>
              <a:t>(title='</a:t>
            </a:r>
            <a:r>
              <a:rPr lang="de-DE" sz="1800" dirty="0" err="1"/>
              <a:t>my</a:t>
            </a:r>
            <a:r>
              <a:rPr lang="de-DE" sz="1800" dirty="0"/>
              <a:t> </a:t>
            </a:r>
            <a:r>
              <a:rPr lang="de-DE" sz="1800" dirty="0" err="1"/>
              <a:t>blog</a:t>
            </a:r>
            <a:r>
              <a:rPr lang="de-DE" sz="1800" dirty="0"/>
              <a:t> </a:t>
            </a:r>
            <a:r>
              <a:rPr lang="de-DE" sz="1800" dirty="0" err="1"/>
              <a:t>post</a:t>
            </a:r>
            <a:r>
              <a:rPr lang="de-DE" sz="1800" dirty="0"/>
              <a:t>', </a:t>
            </a:r>
            <a:r>
              <a:rPr lang="de-DE" sz="1800" dirty="0" err="1"/>
              <a:t>created_at</a:t>
            </a:r>
            <a:r>
              <a:rPr lang="de-DE" sz="1800" dirty="0"/>
              <a:t>=</a:t>
            </a:r>
            <a:r>
              <a:rPr lang="de-DE" sz="1800" dirty="0" err="1"/>
              <a:t>datetime.datetime.utcnow</a:t>
            </a:r>
            <a:r>
              <a:rPr lang="de-DE" sz="1800" dirty="0"/>
              <a:t>())</a:t>
            </a:r>
          </a:p>
          <a:p>
            <a:pPr marL="36576" indent="0">
              <a:buNone/>
            </a:pPr>
            <a:r>
              <a:rPr lang="de-DE" sz="1800" dirty="0" err="1"/>
              <a:t>blog_post.save</a:t>
            </a:r>
            <a:r>
              <a:rPr lang="de-DE" sz="1800" dirty="0"/>
              <a:t>()</a:t>
            </a:r>
          </a:p>
          <a:p>
            <a:pPr marL="36576" indent="0">
              <a:buNone/>
            </a:pPr>
            <a:endParaRPr lang="de-DE" sz="1800" dirty="0" smtClean="0"/>
          </a:p>
        </p:txBody>
      </p:sp>
    </p:spTree>
    <p:extLst>
      <p:ext uri="{BB962C8B-B14F-4D97-AF65-F5344CB8AC3E}">
        <p14:creationId xmlns:p14="http://schemas.microsoft.com/office/powerpoint/2010/main" val="3832926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MongoAlchemy</a:t>
            </a:r>
            <a:r>
              <a:rPr lang="de-DE" dirty="0" smtClean="0"/>
              <a:t> (1/2)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7632848" cy="3456384"/>
          </a:xfrm>
        </p:spPr>
        <p:txBody>
          <a:bodyPr>
            <a:normAutofit fontScale="92500"/>
          </a:bodyPr>
          <a:lstStyle/>
          <a:p>
            <a:pPr lvl="1"/>
            <a:r>
              <a:rPr lang="de-DE" dirty="0" err="1"/>
              <a:t>MongoAlchemy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layer</a:t>
            </a:r>
            <a:r>
              <a:rPr lang="de-DE" dirty="0"/>
              <a:t> on top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Python </a:t>
            </a:r>
            <a:r>
              <a:rPr lang="de-DE" dirty="0" err="1"/>
              <a:t>MongoDB</a:t>
            </a:r>
            <a:r>
              <a:rPr lang="de-DE" dirty="0"/>
              <a:t> </a:t>
            </a:r>
            <a:r>
              <a:rPr lang="de-DE" dirty="0" err="1"/>
              <a:t>driver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adds</a:t>
            </a:r>
            <a:r>
              <a:rPr lang="de-DE" dirty="0"/>
              <a:t> client-</a:t>
            </a:r>
            <a:r>
              <a:rPr lang="de-DE" dirty="0" err="1"/>
              <a:t>side</a:t>
            </a:r>
            <a:r>
              <a:rPr lang="de-DE" dirty="0"/>
              <a:t> </a:t>
            </a:r>
            <a:r>
              <a:rPr lang="de-DE" dirty="0" err="1"/>
              <a:t>schema</a:t>
            </a:r>
            <a:r>
              <a:rPr lang="de-DE" dirty="0"/>
              <a:t> </a:t>
            </a:r>
            <a:r>
              <a:rPr lang="de-DE" dirty="0" err="1"/>
              <a:t>definitions</a:t>
            </a:r>
            <a:r>
              <a:rPr lang="de-DE" dirty="0"/>
              <a:t>, an </a:t>
            </a:r>
            <a:r>
              <a:rPr lang="de-DE" dirty="0" err="1"/>
              <a:t>easier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programmatic</a:t>
            </a:r>
            <a:r>
              <a:rPr lang="de-DE" dirty="0"/>
              <a:t> </a:t>
            </a:r>
            <a:r>
              <a:rPr lang="de-DE" dirty="0" err="1"/>
              <a:t>query</a:t>
            </a:r>
            <a:r>
              <a:rPr lang="de-DE" dirty="0"/>
              <a:t> </a:t>
            </a:r>
            <a:r>
              <a:rPr lang="de-DE" dirty="0" err="1"/>
              <a:t>language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a </a:t>
            </a:r>
            <a:r>
              <a:rPr lang="de-DE" dirty="0" err="1"/>
              <a:t>Document-Object</a:t>
            </a:r>
            <a:r>
              <a:rPr lang="de-DE" dirty="0"/>
              <a:t> </a:t>
            </a:r>
            <a:r>
              <a:rPr lang="de-DE" dirty="0" err="1"/>
              <a:t>mapper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python</a:t>
            </a:r>
            <a:r>
              <a:rPr lang="de-DE" dirty="0"/>
              <a:t> </a:t>
            </a:r>
            <a:r>
              <a:rPr lang="de-DE" dirty="0" err="1"/>
              <a:t>objects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saved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loaded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database</a:t>
            </a:r>
            <a:r>
              <a:rPr lang="de-DE" dirty="0"/>
              <a:t> in a type-safe </a:t>
            </a:r>
            <a:r>
              <a:rPr lang="de-DE" dirty="0" err="1"/>
              <a:t>way</a:t>
            </a:r>
            <a:r>
              <a:rPr lang="de-DE" dirty="0" smtClean="0"/>
              <a:t>.</a:t>
            </a:r>
            <a:endParaRPr lang="de-DE" dirty="0"/>
          </a:p>
          <a:p>
            <a:pPr lvl="1"/>
            <a:r>
              <a:rPr lang="de-DE" dirty="0"/>
              <a:t>An explicit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perform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operations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having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perform</a:t>
            </a:r>
            <a:r>
              <a:rPr lang="de-DE" dirty="0"/>
              <a:t> a </a:t>
            </a:r>
            <a:r>
              <a:rPr lang="de-DE" dirty="0" err="1"/>
              <a:t>load</a:t>
            </a:r>
            <a:r>
              <a:rPr lang="de-DE" dirty="0"/>
              <a:t>/save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doing</a:t>
            </a:r>
            <a:r>
              <a:rPr lang="de-DE" dirty="0"/>
              <a:t> so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significantly</a:t>
            </a:r>
            <a:r>
              <a:rPr lang="de-DE" dirty="0"/>
              <a:t> </a:t>
            </a:r>
            <a:r>
              <a:rPr lang="de-DE" dirty="0" err="1"/>
              <a:t>slower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likely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cause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loss</a:t>
            </a:r>
            <a:r>
              <a:rPr lang="de-DE" dirty="0"/>
              <a:t>.</a:t>
            </a:r>
          </a:p>
          <a:p>
            <a:pPr lvl="1"/>
            <a:r>
              <a:rPr lang="de-DE" dirty="0" smtClean="0"/>
              <a:t>http</a:t>
            </a:r>
            <a:r>
              <a:rPr lang="de-DE" dirty="0"/>
              <a:t>://</a:t>
            </a:r>
            <a:r>
              <a:rPr lang="de-DE" dirty="0" err="1" smtClean="0"/>
              <a:t>mongoalchemy.org</a:t>
            </a:r>
            <a:r>
              <a:rPr lang="de-DE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606289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MongoAlchemy</a:t>
            </a:r>
            <a:r>
              <a:rPr lang="de-DE" dirty="0" smtClean="0"/>
              <a:t>(2/2)</a:t>
            </a:r>
            <a:endParaRPr lang="de-DE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2"/>
          </p:nvPr>
        </p:nvSpPr>
        <p:spPr>
          <a:xfrm>
            <a:off x="611560" y="1203599"/>
            <a:ext cx="7488832" cy="3312367"/>
          </a:xfrm>
          <a:solidFill>
            <a:schemeClr val="accent6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 fontScale="77500" lnSpcReduction="20000"/>
          </a:bodyPr>
          <a:lstStyle/>
          <a:p>
            <a:pPr marL="36576" indent="0">
              <a:buNone/>
            </a:pP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mongoalchemy.document</a:t>
            </a:r>
            <a:r>
              <a:rPr lang="de-DE" sz="1800" b="1" dirty="0"/>
              <a:t> </a:t>
            </a:r>
            <a:r>
              <a:rPr lang="de-DE" sz="1800" b="1" dirty="0" err="1"/>
              <a:t>import</a:t>
            </a:r>
            <a:r>
              <a:rPr lang="de-DE" sz="1800" b="1" dirty="0"/>
              <a:t> </a:t>
            </a:r>
            <a:r>
              <a:rPr lang="de-DE" sz="1800" b="1" dirty="0" err="1"/>
              <a:t>Document</a:t>
            </a:r>
            <a:r>
              <a:rPr lang="de-DE" sz="1800" b="1" dirty="0"/>
              <a:t>, </a:t>
            </a:r>
            <a:r>
              <a:rPr lang="de-DE" sz="1800" b="1" dirty="0" err="1"/>
              <a:t>DocumentField</a:t>
            </a:r>
            <a:endParaRPr lang="de-DE" sz="1800" b="1" dirty="0"/>
          </a:p>
          <a:p>
            <a:pPr marL="36576" indent="0">
              <a:buNone/>
            </a:pP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mongoalchemy.fields</a:t>
            </a:r>
            <a:r>
              <a:rPr lang="de-DE" sz="1800" b="1" dirty="0"/>
              <a:t> </a:t>
            </a:r>
            <a:r>
              <a:rPr lang="de-DE" sz="1800" b="1" dirty="0" err="1"/>
              <a:t>import</a:t>
            </a:r>
            <a:r>
              <a:rPr lang="de-DE" sz="1800" b="1" dirty="0"/>
              <a:t> *</a:t>
            </a:r>
          </a:p>
          <a:p>
            <a:pPr marL="36576" indent="0">
              <a:buNone/>
            </a:pP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datetime</a:t>
            </a:r>
            <a:r>
              <a:rPr lang="de-DE" sz="1800" b="1" dirty="0"/>
              <a:t> </a:t>
            </a:r>
            <a:r>
              <a:rPr lang="de-DE" sz="1800" b="1" dirty="0" err="1"/>
              <a:t>import</a:t>
            </a:r>
            <a:r>
              <a:rPr lang="de-DE" sz="1800" b="1" dirty="0"/>
              <a:t> </a:t>
            </a:r>
            <a:r>
              <a:rPr lang="de-DE" sz="1800" b="1" dirty="0" err="1"/>
              <a:t>datetime</a:t>
            </a:r>
            <a:endParaRPr lang="de-DE" sz="1800" b="1" dirty="0"/>
          </a:p>
          <a:p>
            <a:pPr marL="36576" indent="0">
              <a:buNone/>
            </a:pPr>
            <a:r>
              <a:rPr lang="de-DE" sz="1800" b="1" dirty="0" err="1"/>
              <a:t>from</a:t>
            </a:r>
            <a:r>
              <a:rPr lang="de-DE" sz="1800" b="1" dirty="0"/>
              <a:t> </a:t>
            </a:r>
            <a:r>
              <a:rPr lang="de-DE" sz="1800" b="1" dirty="0" err="1"/>
              <a:t>pprint</a:t>
            </a:r>
            <a:r>
              <a:rPr lang="de-DE" sz="1800" b="1" dirty="0"/>
              <a:t> </a:t>
            </a:r>
            <a:r>
              <a:rPr lang="de-DE" sz="1800" b="1" dirty="0" err="1"/>
              <a:t>import</a:t>
            </a:r>
            <a:r>
              <a:rPr lang="de-DE" sz="1800" b="1" dirty="0"/>
              <a:t> </a:t>
            </a:r>
            <a:r>
              <a:rPr lang="de-DE" sz="1800" b="1" dirty="0" err="1"/>
              <a:t>pprint</a:t>
            </a:r>
            <a:endParaRPr lang="de-DE" sz="1800" b="1" dirty="0"/>
          </a:p>
          <a:p>
            <a:pPr marL="36576" indent="0">
              <a:buNone/>
            </a:pPr>
            <a:r>
              <a:rPr lang="de-DE" sz="1800" b="1" dirty="0" err="1"/>
              <a:t>class</a:t>
            </a:r>
            <a:r>
              <a:rPr lang="de-DE" sz="1800" b="1" dirty="0"/>
              <a:t> Event(</a:t>
            </a:r>
            <a:r>
              <a:rPr lang="de-DE" sz="1800" b="1" dirty="0" err="1"/>
              <a:t>Document</a:t>
            </a:r>
            <a:r>
              <a:rPr lang="de-DE" sz="1800" b="1" dirty="0"/>
              <a:t>):</a:t>
            </a:r>
          </a:p>
          <a:p>
            <a:pPr marL="36576" indent="0">
              <a:buNone/>
            </a:pPr>
            <a:r>
              <a:rPr lang="de-DE" sz="1800" b="1" dirty="0"/>
              <a:t>    </a:t>
            </a:r>
            <a:r>
              <a:rPr lang="de-DE" sz="1800" b="1" dirty="0" err="1"/>
              <a:t>name</a:t>
            </a:r>
            <a:r>
              <a:rPr lang="de-DE" sz="1800" b="1" dirty="0"/>
              <a:t> = </a:t>
            </a:r>
            <a:r>
              <a:rPr lang="de-DE" sz="1800" b="1" dirty="0" err="1"/>
              <a:t>StringField</a:t>
            </a:r>
            <a:r>
              <a:rPr lang="de-DE" sz="1800" b="1" dirty="0"/>
              <a:t>()</a:t>
            </a:r>
          </a:p>
          <a:p>
            <a:pPr marL="36576" indent="0">
              <a:buNone/>
            </a:pPr>
            <a:r>
              <a:rPr lang="de-DE" sz="1800" b="1" dirty="0"/>
              <a:t>    </a:t>
            </a:r>
            <a:r>
              <a:rPr lang="de-DE" sz="1800" b="1" dirty="0" err="1"/>
              <a:t>children</a:t>
            </a:r>
            <a:r>
              <a:rPr lang="de-DE" sz="1800" b="1" dirty="0"/>
              <a:t> = </a:t>
            </a:r>
            <a:r>
              <a:rPr lang="de-DE" sz="1800" b="1" dirty="0" err="1"/>
              <a:t>ListField</a:t>
            </a:r>
            <a:r>
              <a:rPr lang="de-DE" sz="1800" b="1" dirty="0"/>
              <a:t>(</a:t>
            </a:r>
            <a:r>
              <a:rPr lang="de-DE" sz="1800" b="1" dirty="0" err="1"/>
              <a:t>DocumentField</a:t>
            </a:r>
            <a:r>
              <a:rPr lang="de-DE" sz="1800" b="1" dirty="0"/>
              <a:t>('Event'))</a:t>
            </a:r>
          </a:p>
          <a:p>
            <a:pPr marL="36576" indent="0">
              <a:buNone/>
            </a:pPr>
            <a:r>
              <a:rPr lang="de-DE" sz="1800" b="1" dirty="0"/>
              <a:t>    </a:t>
            </a:r>
            <a:r>
              <a:rPr lang="de-DE" sz="1800" b="1" dirty="0" err="1"/>
              <a:t>begin</a:t>
            </a:r>
            <a:r>
              <a:rPr lang="de-DE" sz="1800" b="1" dirty="0"/>
              <a:t> = </a:t>
            </a:r>
            <a:r>
              <a:rPr lang="de-DE" sz="1800" b="1" dirty="0" err="1"/>
              <a:t>DateTimeField</a:t>
            </a:r>
            <a:r>
              <a:rPr lang="de-DE" sz="1800" b="1" dirty="0"/>
              <a:t>()</a:t>
            </a:r>
          </a:p>
          <a:p>
            <a:pPr marL="36576" indent="0">
              <a:buNone/>
            </a:pPr>
            <a:r>
              <a:rPr lang="de-DE" sz="1800" b="1" dirty="0"/>
              <a:t>    end = </a:t>
            </a:r>
            <a:r>
              <a:rPr lang="de-DE" sz="1800" b="1" dirty="0" err="1"/>
              <a:t>DateTimeField</a:t>
            </a:r>
            <a:r>
              <a:rPr lang="de-DE" sz="1800" b="1" dirty="0"/>
              <a:t>()</a:t>
            </a:r>
          </a:p>
          <a:p>
            <a:pPr marL="36576" indent="0">
              <a:buNone/>
            </a:pPr>
            <a:r>
              <a:rPr lang="de-DE" sz="1800" b="1" dirty="0"/>
              <a:t>    </a:t>
            </a:r>
          </a:p>
          <a:p>
            <a:pPr marL="36576" indent="0">
              <a:buNone/>
            </a:pPr>
            <a:r>
              <a:rPr lang="de-DE" sz="1800" b="1" dirty="0"/>
              <a:t>    </a:t>
            </a:r>
            <a:r>
              <a:rPr lang="de-DE" sz="1800" b="1" dirty="0" err="1"/>
              <a:t>def</a:t>
            </a:r>
            <a:r>
              <a:rPr lang="de-DE" sz="1800" b="1" dirty="0"/>
              <a:t> __</a:t>
            </a:r>
            <a:r>
              <a:rPr lang="de-DE" sz="1800" b="1" dirty="0" err="1"/>
              <a:t>init</a:t>
            </a:r>
            <a:r>
              <a:rPr lang="de-DE" sz="1800" b="1" dirty="0"/>
              <a:t>__(</a:t>
            </a:r>
            <a:r>
              <a:rPr lang="de-DE" sz="1800" b="1" dirty="0" err="1"/>
              <a:t>self</a:t>
            </a:r>
            <a:r>
              <a:rPr lang="de-DE" sz="1800" b="1" dirty="0"/>
              <a:t>, </a:t>
            </a:r>
            <a:r>
              <a:rPr lang="de-DE" sz="1800" b="1" dirty="0" err="1"/>
              <a:t>name</a:t>
            </a:r>
            <a:r>
              <a:rPr lang="de-DE" sz="1800" b="1" dirty="0"/>
              <a:t>, </a:t>
            </a:r>
            <a:r>
              <a:rPr lang="de-DE" sz="1800" b="1" dirty="0" err="1"/>
              <a:t>parent</a:t>
            </a:r>
            <a:r>
              <a:rPr lang="de-DE" sz="1800" b="1" dirty="0"/>
              <a:t>=None):</a:t>
            </a:r>
          </a:p>
          <a:p>
            <a:pPr marL="36576" indent="0">
              <a:buNone/>
            </a:pPr>
            <a:r>
              <a:rPr lang="de-DE" sz="1800" b="1" dirty="0"/>
              <a:t>        </a:t>
            </a:r>
            <a:r>
              <a:rPr lang="de-DE" sz="1800" b="1" dirty="0" err="1"/>
              <a:t>Document</a:t>
            </a:r>
            <a:r>
              <a:rPr lang="de-DE" sz="1800" b="1" dirty="0"/>
              <a:t>.__</a:t>
            </a:r>
            <a:r>
              <a:rPr lang="de-DE" sz="1800" b="1" dirty="0" err="1"/>
              <a:t>init</a:t>
            </a:r>
            <a:r>
              <a:rPr lang="de-DE" sz="1800" b="1" dirty="0"/>
              <a:t>__(</a:t>
            </a:r>
            <a:r>
              <a:rPr lang="de-DE" sz="1800" b="1" dirty="0" err="1"/>
              <a:t>self</a:t>
            </a:r>
            <a:r>
              <a:rPr lang="de-DE" sz="1800" b="1" dirty="0"/>
              <a:t>, </a:t>
            </a:r>
            <a:r>
              <a:rPr lang="de-DE" sz="1800" b="1" dirty="0" err="1"/>
              <a:t>name</a:t>
            </a:r>
            <a:r>
              <a:rPr lang="de-DE" sz="1800" b="1" dirty="0"/>
              <a:t>=</a:t>
            </a:r>
            <a:r>
              <a:rPr lang="de-DE" sz="1800" b="1" dirty="0" err="1"/>
              <a:t>name</a:t>
            </a:r>
            <a:r>
              <a:rPr lang="de-DE" sz="1800" b="1" dirty="0"/>
              <a:t>)</a:t>
            </a:r>
          </a:p>
          <a:p>
            <a:pPr marL="36576" indent="0">
              <a:buNone/>
            </a:pPr>
            <a:r>
              <a:rPr lang="de-DE" sz="1800" b="1" dirty="0"/>
              <a:t>        </a:t>
            </a:r>
            <a:r>
              <a:rPr lang="de-DE" sz="1800" b="1" dirty="0" err="1"/>
              <a:t>self.children</a:t>
            </a:r>
            <a:r>
              <a:rPr lang="de-DE" sz="1800" b="1" dirty="0"/>
              <a:t> = []</a:t>
            </a:r>
          </a:p>
          <a:p>
            <a:pPr marL="36576" indent="0">
              <a:buNone/>
            </a:pPr>
            <a:r>
              <a:rPr lang="de-DE" sz="1800" b="1" dirty="0"/>
              <a:t>        </a:t>
            </a:r>
            <a:r>
              <a:rPr lang="de-DE" sz="1800" b="1" dirty="0" err="1"/>
              <a:t>if</a:t>
            </a:r>
            <a:r>
              <a:rPr lang="de-DE" sz="1800" b="1" dirty="0"/>
              <a:t> </a:t>
            </a:r>
            <a:r>
              <a:rPr lang="de-DE" sz="1800" b="1" dirty="0" err="1"/>
              <a:t>parent</a:t>
            </a:r>
            <a:r>
              <a:rPr lang="de-DE" sz="1800" b="1" dirty="0"/>
              <a:t> != None:</a:t>
            </a:r>
          </a:p>
          <a:p>
            <a:pPr marL="36576" indent="0">
              <a:buNone/>
            </a:pPr>
            <a:r>
              <a:rPr lang="de-DE" sz="1800" b="1" dirty="0"/>
              <a:t>            </a:t>
            </a:r>
            <a:r>
              <a:rPr lang="de-DE" sz="1800" b="1" dirty="0" err="1"/>
              <a:t>parent.children.append</a:t>
            </a:r>
            <a:r>
              <a:rPr lang="de-DE" sz="1800" b="1" dirty="0"/>
              <a:t>(</a:t>
            </a:r>
            <a:r>
              <a:rPr lang="de-DE" sz="1800" b="1" dirty="0" err="1"/>
              <a:t>self</a:t>
            </a:r>
            <a:r>
              <a:rPr lang="de-DE" sz="1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3978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From</a:t>
            </a:r>
            <a:r>
              <a:rPr lang="de-DE" dirty="0" smtClean="0"/>
              <a:t> SQL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MongoDB</a:t>
            </a:r>
            <a:endParaRPr lang="de-DE" dirty="0"/>
          </a:p>
        </p:txBody>
      </p:sp>
      <p:pic>
        <p:nvPicPr>
          <p:cNvPr id="8" name="Bild 7" descr="SQL-to-MongoD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10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de-DE" dirty="0" smtClean="0"/>
              <a:t>The CAP </a:t>
            </a:r>
            <a:r>
              <a:rPr lang="de-DE" dirty="0" err="1" smtClean="0"/>
              <a:t>theorem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60"/>
            <a:ext cx="7922840" cy="3235414"/>
          </a:xfrm>
        </p:spPr>
        <p:txBody>
          <a:bodyPr>
            <a:normAutofit/>
          </a:bodyPr>
          <a:lstStyle>
            <a:extLst/>
          </a:lstStyle>
          <a:p>
            <a:r>
              <a:rPr lang="de-DE" dirty="0" err="1" smtClean="0">
                <a:solidFill>
                  <a:srgbClr val="FF0000"/>
                </a:solidFill>
              </a:rPr>
              <a:t>C</a:t>
            </a:r>
            <a:r>
              <a:rPr lang="de-DE" dirty="0" err="1" smtClean="0"/>
              <a:t>onsistency</a:t>
            </a:r>
            <a:endParaRPr lang="de-DE" dirty="0" smtClean="0"/>
          </a:p>
          <a:p>
            <a:r>
              <a:rPr lang="de-DE" dirty="0" err="1">
                <a:solidFill>
                  <a:srgbClr val="FF0000"/>
                </a:solidFill>
              </a:rPr>
              <a:t>A</a:t>
            </a:r>
            <a:r>
              <a:rPr lang="de-DE" dirty="0" err="1" smtClean="0"/>
              <a:t>vailablity</a:t>
            </a:r>
            <a:endParaRPr lang="de-DE" dirty="0" smtClean="0"/>
          </a:p>
          <a:p>
            <a:r>
              <a:rPr lang="de-DE" dirty="0" err="1" smtClean="0"/>
              <a:t>Tolerance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network</a:t>
            </a:r>
            <a:r>
              <a:rPr lang="de-DE" dirty="0" smtClean="0"/>
              <a:t> </a:t>
            </a:r>
            <a:r>
              <a:rPr lang="de-DE" dirty="0" err="1">
                <a:solidFill>
                  <a:srgbClr val="FF0000"/>
                </a:solidFill>
              </a:rPr>
              <a:t>P</a:t>
            </a:r>
            <a:r>
              <a:rPr lang="de-DE" dirty="0" err="1" smtClean="0"/>
              <a:t>artitions</a:t>
            </a:r>
            <a:endParaRPr lang="de-DE" dirty="0" smtClean="0"/>
          </a:p>
          <a:p>
            <a:endParaRPr lang="de-DE" dirty="0"/>
          </a:p>
          <a:p>
            <a:pPr marL="36576" indent="0">
              <a:buNone/>
            </a:pPr>
            <a:r>
              <a:rPr lang="de-DE" dirty="0" smtClean="0"/>
              <a:t>Pick </a:t>
            </a:r>
            <a:r>
              <a:rPr lang="de-DE" dirty="0" err="1" smtClean="0"/>
              <a:t>two</a:t>
            </a:r>
            <a:r>
              <a:rPr lang="de-DE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27884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ACID versus Base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FF0000"/>
                </a:solidFill>
              </a:rPr>
              <a:t>A</a:t>
            </a:r>
            <a:r>
              <a:rPr lang="de-DE" dirty="0" err="1" smtClean="0"/>
              <a:t>tomicity</a:t>
            </a:r>
            <a:endParaRPr lang="de-DE" dirty="0" smtClean="0"/>
          </a:p>
          <a:p>
            <a:r>
              <a:rPr lang="de-DE" dirty="0" err="1" smtClean="0">
                <a:solidFill>
                  <a:srgbClr val="FF0000"/>
                </a:solidFill>
              </a:rPr>
              <a:t>C</a:t>
            </a:r>
            <a:r>
              <a:rPr lang="de-DE" dirty="0" err="1" smtClean="0"/>
              <a:t>onsistency</a:t>
            </a:r>
            <a:endParaRPr lang="de-DE" dirty="0" smtClean="0"/>
          </a:p>
          <a:p>
            <a:r>
              <a:rPr lang="de-DE" dirty="0" smtClean="0">
                <a:solidFill>
                  <a:srgbClr val="FF0000"/>
                </a:solidFill>
              </a:rPr>
              <a:t>I</a:t>
            </a:r>
            <a:r>
              <a:rPr lang="de-DE" dirty="0" smtClean="0"/>
              <a:t>solation</a:t>
            </a:r>
          </a:p>
          <a:p>
            <a:r>
              <a:rPr lang="de-DE" dirty="0" err="1" smtClean="0">
                <a:solidFill>
                  <a:srgbClr val="FF0000"/>
                </a:solidFill>
              </a:rPr>
              <a:t>D</a:t>
            </a:r>
            <a:r>
              <a:rPr lang="de-DE" dirty="0" err="1" smtClean="0"/>
              <a:t>urability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200151"/>
            <a:ext cx="3905200" cy="3394472"/>
          </a:xfrm>
        </p:spPr>
        <p:txBody>
          <a:bodyPr/>
          <a:lstStyle/>
          <a:p>
            <a:r>
              <a:rPr lang="de-DE" dirty="0" err="1" smtClean="0">
                <a:solidFill>
                  <a:srgbClr val="FF0000"/>
                </a:solidFill>
              </a:rPr>
              <a:t>B</a:t>
            </a:r>
            <a:r>
              <a:rPr lang="de-DE" dirty="0" err="1" smtClean="0"/>
              <a:t>asically</a:t>
            </a:r>
            <a:r>
              <a:rPr lang="de-DE" dirty="0" smtClean="0"/>
              <a:t> </a:t>
            </a:r>
            <a:r>
              <a:rPr lang="de-DE" dirty="0" err="1">
                <a:solidFill>
                  <a:srgbClr val="FF0000"/>
                </a:solidFill>
              </a:rPr>
              <a:t>A</a:t>
            </a:r>
            <a:r>
              <a:rPr lang="de-DE" dirty="0" err="1" smtClean="0"/>
              <a:t>vailable</a:t>
            </a:r>
            <a:endParaRPr lang="de-DE" dirty="0" smtClean="0"/>
          </a:p>
          <a:p>
            <a:r>
              <a:rPr lang="de-DE" dirty="0" smtClean="0">
                <a:solidFill>
                  <a:srgbClr val="FF0000"/>
                </a:solidFill>
              </a:rPr>
              <a:t>S</a:t>
            </a:r>
            <a:r>
              <a:rPr lang="de-DE" dirty="0" smtClean="0"/>
              <a:t>oft </a:t>
            </a:r>
            <a:r>
              <a:rPr lang="de-DE" dirty="0" err="1" smtClean="0"/>
              <a:t>state</a:t>
            </a:r>
            <a:endParaRPr lang="de-DE" dirty="0" smtClean="0"/>
          </a:p>
          <a:p>
            <a:r>
              <a:rPr lang="de-DE" dirty="0" err="1" smtClean="0">
                <a:solidFill>
                  <a:srgbClr val="FF0000"/>
                </a:solidFill>
              </a:rPr>
              <a:t>E</a:t>
            </a:r>
            <a:r>
              <a:rPr lang="de-DE" dirty="0" err="1" smtClean="0"/>
              <a:t>ventually</a:t>
            </a:r>
            <a:r>
              <a:rPr lang="de-DE" dirty="0" smtClean="0"/>
              <a:t> </a:t>
            </a:r>
            <a:r>
              <a:rPr lang="de-DE" dirty="0" err="1" smtClean="0"/>
              <a:t>consistent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5231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aemera">
  <a:themeElements>
    <a:clrScheme name="Haemer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Haemer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Haemer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Haemera.thmx</Template>
  <TotalTime>0</TotalTime>
  <Words>2794</Words>
  <Application>Microsoft Macintosh PowerPoint</Application>
  <PresentationFormat>Bildschirmpräsentation (16:9)</PresentationFormat>
  <Paragraphs>538</Paragraphs>
  <Slides>66</Slides>
  <Notes>10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66</vt:i4>
      </vt:variant>
    </vt:vector>
  </HeadingPairs>
  <TitlesOfParts>
    <vt:vector size="67" baseType="lpstr">
      <vt:lpstr>Haemera</vt:lpstr>
      <vt:lpstr>Python and MongoDB The perfect Match</vt:lpstr>
      <vt:lpstr>Trainer Andreas Jung</vt:lpstr>
      <vt:lpstr>Agenda (45 minutes per slot)</vt:lpstr>
      <vt:lpstr>Things not covered in this tutorial</vt:lpstr>
      <vt:lpstr>Part I/4</vt:lpstr>
      <vt:lpstr>MongoDB is...</vt:lpstr>
      <vt:lpstr>Let‘s agree on the following or leave...</vt:lpstr>
      <vt:lpstr>And.....</vt:lpstr>
      <vt:lpstr>Oh, SQL – let‘s have some fun first</vt:lpstr>
      <vt:lpstr>The history of MongoDB</vt:lpstr>
      <vt:lpstr>Major MongoDB deployments</vt:lpstr>
      <vt:lpstr>MongoDB is schema-less</vt:lpstr>
      <vt:lpstr>Terminology: RDBMS vs. MongoDB</vt:lpstr>
      <vt:lpstr>Characteristics of MongoDB (I)</vt:lpstr>
      <vt:lpstr>Characteristics of MongoDB (II)</vt:lpstr>
      <vt:lpstr>Typical performance characteristics</vt:lpstr>
      <vt:lpstr>Functionality vs. Scability</vt:lpstr>
      <vt:lpstr>MongoDB: Pros &amp; Cons</vt:lpstr>
      <vt:lpstr>Durability</vt:lpstr>
      <vt:lpstr>Differences from Typical RDBMS</vt:lpstr>
      <vt:lpstr>Replica Sets</vt:lpstr>
      <vt:lpstr>Replica Sets - Writes</vt:lpstr>
      <vt:lpstr>Replica Sets - Nodes</vt:lpstr>
      <vt:lpstr>Replica Sets - Nodes</vt:lpstr>
      <vt:lpstr>Replica Sets - Nodes</vt:lpstr>
      <vt:lpstr>Replica Sets - Nodes</vt:lpstr>
      <vt:lpstr>Replica Sets - Nodes</vt:lpstr>
      <vt:lpstr>Replica Sets - Nodes</vt:lpstr>
      <vt:lpstr>Replica Sets – Node Types</vt:lpstr>
      <vt:lpstr>SlaveOk</vt:lpstr>
      <vt:lpstr>Sharding Architecture</vt:lpstr>
      <vt:lpstr>Shard</vt:lpstr>
      <vt:lpstr>Shard</vt:lpstr>
      <vt:lpstr>Shard Key</vt:lpstr>
      <vt:lpstr>Mongos</vt:lpstr>
      <vt:lpstr>Differences from Typical RDBMS</vt:lpstr>
      <vt:lpstr>Part 2/4</vt:lpstr>
      <vt:lpstr>Getting started...the server</vt:lpstr>
      <vt:lpstr>Getting started...the console</vt:lpstr>
      <vt:lpstr>Datatypes...</vt:lpstr>
      <vt:lpstr>A small address database</vt:lpstr>
      <vt:lpstr>Inserting</vt:lpstr>
      <vt:lpstr>Querying</vt:lpstr>
      <vt:lpstr>Querying with sorting</vt:lpstr>
      <vt:lpstr>Advanced querying</vt:lpstr>
      <vt:lpstr>Updating</vt:lpstr>
      <vt:lpstr>Updating – modifier operations</vt:lpstr>
      <vt:lpstr>Updating</vt:lpstr>
      <vt:lpstr>Removing</vt:lpstr>
      <vt:lpstr>Indexes</vt:lpstr>
      <vt:lpstr>Embedded documents</vt:lpstr>
      <vt:lpstr>Arrays (1/2)</vt:lpstr>
      <vt:lpstr>Arrays (2/2) – matching arrays</vt:lpstr>
      <vt:lpstr>Part 3/4</vt:lpstr>
      <vt:lpstr>Installing and testing PyMongo</vt:lpstr>
      <vt:lpstr>Part 4/4</vt:lpstr>
      <vt:lpstr>Mongokit (1/3)</vt:lpstr>
      <vt:lpstr>Mongokit (2/3)</vt:lpstr>
      <vt:lpstr>Mongokit (3/3)</vt:lpstr>
      <vt:lpstr>Mongoengine (1/2)</vt:lpstr>
      <vt:lpstr>Mongokit (2/2)</vt:lpstr>
      <vt:lpstr>MongoAlchemy (1/2)</vt:lpstr>
      <vt:lpstr>MongoAlchemy(2/2)</vt:lpstr>
      <vt:lpstr>From SQL to MongoDB</vt:lpstr>
      <vt:lpstr>The CAP theorem</vt:lpstr>
      <vt:lpstr>ACID versus Base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revision>1</cp:revision>
  <dcterms:modified xsi:type="dcterms:W3CDTF">2011-06-20T12:07:00Z</dcterms:modified>
  <cp:category/>
</cp:coreProperties>
</file>