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13004800" cy="9753600"/>
  <p:notesSz cx="130048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00" y="9410700"/>
            <a:ext cx="1625600" cy="3429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9800" y="9410700"/>
            <a:ext cx="1625600" cy="3429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17550" y="9481819"/>
            <a:ext cx="165100" cy="16764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648729" y="9410700"/>
            <a:ext cx="317970" cy="3429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0600" y="876300"/>
            <a:ext cx="1102360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95400" y="4587240"/>
            <a:ext cx="10622280" cy="3068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3500" y="9499472"/>
            <a:ext cx="603885" cy="19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mailto:info@zopyx.com" TargetMode="External"/><Relationship Id="rId4" Type="http://schemas.openxmlformats.org/officeDocument/2006/relationships/hyperlink" Target="http://www.zopyx.de/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4.jp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hyperlink" Target="http://martinfowler.com/articles/nosqlKeyPoints.html" TargetMode="External"/><Relationship Id="rId4" Type="http://schemas.openxmlformats.org/officeDocument/2006/relationships/hyperlink" Target="https://www.youtube.com/watch?v=qI_g07C_Q5I" TargetMode="Externa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jp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Relationship Id="rId11" Type="http://schemas.openxmlformats.org/officeDocument/2006/relationships/image" Target="../media/image1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jp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1.png"/><Relationship Id="rId11" Type="http://schemas.openxmlformats.org/officeDocument/2006/relationships/image" Target="../media/image35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2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1.png"/><Relationship Id="rId4" Type="http://schemas.openxmlformats.org/officeDocument/2006/relationships/image" Target="../media/image44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5.png"/><Relationship Id="rId3" Type="http://schemas.openxmlformats.org/officeDocument/2006/relationships/image" Target="../media/image46.jp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jp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jpg"/><Relationship Id="rId10" Type="http://schemas.openxmlformats.org/officeDocument/2006/relationships/image" Target="../media/image53.png"/><Relationship Id="rId11" Type="http://schemas.openxmlformats.org/officeDocument/2006/relationships/image" Target="../media/image54.png"/><Relationship Id="rId12" Type="http://schemas.openxmlformats.org/officeDocument/2006/relationships/image" Target="../media/image55.jpg"/><Relationship Id="rId13" Type="http://schemas.openxmlformats.org/officeDocument/2006/relationships/image" Target="../media/image56.png"/><Relationship Id="rId14" Type="http://schemas.openxmlformats.org/officeDocument/2006/relationships/image" Target="../media/image57.png"/><Relationship Id="rId15" Type="http://schemas.openxmlformats.org/officeDocument/2006/relationships/image" Target="../media/image58.jpg"/><Relationship Id="rId16" Type="http://schemas.openxmlformats.org/officeDocument/2006/relationships/image" Target="../media/image59.png"/><Relationship Id="rId17" Type="http://schemas.openxmlformats.org/officeDocument/2006/relationships/image" Target="../media/image2.png"/><Relationship Id="rId18" Type="http://schemas.openxmlformats.org/officeDocument/2006/relationships/image" Target="../media/image3.jpg"/><Relationship Id="rId19" Type="http://schemas.openxmlformats.org/officeDocument/2006/relationships/image" Target="../media/image1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8.png"/><Relationship Id="rId3" Type="http://schemas.openxmlformats.org/officeDocument/2006/relationships/image" Target="../media/image49.jp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jpg"/><Relationship Id="rId7" Type="http://schemas.openxmlformats.org/officeDocument/2006/relationships/image" Target="../media/image53.png"/><Relationship Id="rId8" Type="http://schemas.openxmlformats.org/officeDocument/2006/relationships/image" Target="../media/image54.png"/><Relationship Id="rId9" Type="http://schemas.openxmlformats.org/officeDocument/2006/relationships/image" Target="../media/image55.jpg"/><Relationship Id="rId10" Type="http://schemas.openxmlformats.org/officeDocument/2006/relationships/image" Target="../media/image56.png"/><Relationship Id="rId11" Type="http://schemas.openxmlformats.org/officeDocument/2006/relationships/image" Target="../media/image57.png"/><Relationship Id="rId12" Type="http://schemas.openxmlformats.org/officeDocument/2006/relationships/image" Target="../media/image58.jpg"/><Relationship Id="rId13" Type="http://schemas.openxmlformats.org/officeDocument/2006/relationships/image" Target="../media/image59.png"/><Relationship Id="rId14" Type="http://schemas.openxmlformats.org/officeDocument/2006/relationships/image" Target="../media/image60.png"/><Relationship Id="rId15" Type="http://schemas.openxmlformats.org/officeDocument/2006/relationships/image" Target="../media/image46.jpg"/><Relationship Id="rId16" Type="http://schemas.openxmlformats.org/officeDocument/2006/relationships/image" Target="../media/image61.png"/><Relationship Id="rId17" Type="http://schemas.openxmlformats.org/officeDocument/2006/relationships/image" Target="../media/image2.png"/><Relationship Id="rId18" Type="http://schemas.openxmlformats.org/officeDocument/2006/relationships/image" Target="../media/image3.jpg"/><Relationship Id="rId19" Type="http://schemas.openxmlformats.org/officeDocument/2006/relationships/image" Target="../media/image1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Relationship Id="rId3" Type="http://schemas.openxmlformats.org/officeDocument/2006/relationships/image" Target="../media/image52.jp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jp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image" Target="../media/image58.jpg"/><Relationship Id="rId10" Type="http://schemas.openxmlformats.org/officeDocument/2006/relationships/image" Target="../media/image59.png"/><Relationship Id="rId11" Type="http://schemas.openxmlformats.org/officeDocument/2006/relationships/image" Target="../media/image60.png"/><Relationship Id="rId12" Type="http://schemas.openxmlformats.org/officeDocument/2006/relationships/image" Target="../media/image46.jpg"/><Relationship Id="rId13" Type="http://schemas.openxmlformats.org/officeDocument/2006/relationships/image" Target="../media/image61.png"/><Relationship Id="rId14" Type="http://schemas.openxmlformats.org/officeDocument/2006/relationships/image" Target="../media/image62.png"/><Relationship Id="rId15" Type="http://schemas.openxmlformats.org/officeDocument/2006/relationships/image" Target="../media/image49.jpg"/><Relationship Id="rId16" Type="http://schemas.openxmlformats.org/officeDocument/2006/relationships/image" Target="../media/image63.png"/><Relationship Id="rId17" Type="http://schemas.openxmlformats.org/officeDocument/2006/relationships/image" Target="../media/image2.png"/><Relationship Id="rId18" Type="http://schemas.openxmlformats.org/officeDocument/2006/relationships/image" Target="../media/image3.jpg"/><Relationship Id="rId19" Type="http://schemas.openxmlformats.org/officeDocument/2006/relationships/image" Target="../media/image1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Relationship Id="rId3" Type="http://schemas.openxmlformats.org/officeDocument/2006/relationships/image" Target="../media/image55.jp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jp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46.jpg"/><Relationship Id="rId10" Type="http://schemas.openxmlformats.org/officeDocument/2006/relationships/image" Target="../media/image61.png"/><Relationship Id="rId11" Type="http://schemas.openxmlformats.org/officeDocument/2006/relationships/image" Target="../media/image62.png"/><Relationship Id="rId12" Type="http://schemas.openxmlformats.org/officeDocument/2006/relationships/image" Target="../media/image49.jpg"/><Relationship Id="rId13" Type="http://schemas.openxmlformats.org/officeDocument/2006/relationships/image" Target="../media/image63.png"/><Relationship Id="rId14" Type="http://schemas.openxmlformats.org/officeDocument/2006/relationships/image" Target="../media/image64.png"/><Relationship Id="rId15" Type="http://schemas.openxmlformats.org/officeDocument/2006/relationships/image" Target="../media/image52.jpg"/><Relationship Id="rId16" Type="http://schemas.openxmlformats.org/officeDocument/2006/relationships/image" Target="../media/image65.png"/><Relationship Id="rId17" Type="http://schemas.openxmlformats.org/officeDocument/2006/relationships/image" Target="../media/image2.png"/><Relationship Id="rId18" Type="http://schemas.openxmlformats.org/officeDocument/2006/relationships/image" Target="../media/image3.jpg"/><Relationship Id="rId19" Type="http://schemas.openxmlformats.org/officeDocument/2006/relationships/image" Target="../media/image1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54.png"/><Relationship Id="rId6" Type="http://schemas.openxmlformats.org/officeDocument/2006/relationships/image" Target="../media/image55.jpg"/><Relationship Id="rId7" Type="http://schemas.openxmlformats.org/officeDocument/2006/relationships/image" Target="../media/image56.png"/><Relationship Id="rId8" Type="http://schemas.openxmlformats.org/officeDocument/2006/relationships/image" Target="../media/image60.png"/><Relationship Id="rId9" Type="http://schemas.openxmlformats.org/officeDocument/2006/relationships/image" Target="../media/image46.jpg"/><Relationship Id="rId10" Type="http://schemas.openxmlformats.org/officeDocument/2006/relationships/image" Target="../media/image61.png"/><Relationship Id="rId11" Type="http://schemas.openxmlformats.org/officeDocument/2006/relationships/image" Target="../media/image62.png"/><Relationship Id="rId12" Type="http://schemas.openxmlformats.org/officeDocument/2006/relationships/image" Target="../media/image49.jpg"/><Relationship Id="rId13" Type="http://schemas.openxmlformats.org/officeDocument/2006/relationships/image" Target="../media/image63.png"/><Relationship Id="rId14" Type="http://schemas.openxmlformats.org/officeDocument/2006/relationships/image" Target="../media/image64.png"/><Relationship Id="rId15" Type="http://schemas.openxmlformats.org/officeDocument/2006/relationships/image" Target="../media/image52.jpg"/><Relationship Id="rId16" Type="http://schemas.openxmlformats.org/officeDocument/2006/relationships/image" Target="../media/image65.png"/><Relationship Id="rId17" Type="http://schemas.openxmlformats.org/officeDocument/2006/relationships/image" Target="../media/image66.png"/><Relationship Id="rId18" Type="http://schemas.openxmlformats.org/officeDocument/2006/relationships/image" Target="../media/image58.jpg"/><Relationship Id="rId19" Type="http://schemas.openxmlformats.org/officeDocument/2006/relationships/image" Target="../media/image67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1.png"/><Relationship Id="rId5" Type="http://schemas.openxmlformats.org/officeDocument/2006/relationships/image" Target="../media/image60.png"/><Relationship Id="rId6" Type="http://schemas.openxmlformats.org/officeDocument/2006/relationships/image" Target="../media/image46.jpg"/><Relationship Id="rId7" Type="http://schemas.openxmlformats.org/officeDocument/2006/relationships/image" Target="../media/image61.png"/><Relationship Id="rId8" Type="http://schemas.openxmlformats.org/officeDocument/2006/relationships/image" Target="../media/image62.png"/><Relationship Id="rId9" Type="http://schemas.openxmlformats.org/officeDocument/2006/relationships/image" Target="../media/image49.jpg"/><Relationship Id="rId10" Type="http://schemas.openxmlformats.org/officeDocument/2006/relationships/image" Target="../media/image63.png"/><Relationship Id="rId11" Type="http://schemas.openxmlformats.org/officeDocument/2006/relationships/image" Target="../media/image64.png"/><Relationship Id="rId12" Type="http://schemas.openxmlformats.org/officeDocument/2006/relationships/image" Target="../media/image52.jpg"/><Relationship Id="rId13" Type="http://schemas.openxmlformats.org/officeDocument/2006/relationships/image" Target="../media/image65.png"/><Relationship Id="rId14" Type="http://schemas.openxmlformats.org/officeDocument/2006/relationships/image" Target="../media/image66.png"/><Relationship Id="rId15" Type="http://schemas.openxmlformats.org/officeDocument/2006/relationships/image" Target="../media/image58.jpg"/><Relationship Id="rId16" Type="http://schemas.openxmlformats.org/officeDocument/2006/relationships/image" Target="../media/image67.png"/><Relationship Id="rId17" Type="http://schemas.openxmlformats.org/officeDocument/2006/relationships/image" Target="../media/image68.png"/><Relationship Id="rId18" Type="http://schemas.openxmlformats.org/officeDocument/2006/relationships/image" Target="../media/image55.jpg"/><Relationship Id="rId19" Type="http://schemas.openxmlformats.org/officeDocument/2006/relationships/image" Target="../media/image69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0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g"/><Relationship Id="rId3" Type="http://schemas.openxmlformats.org/officeDocument/2006/relationships/image" Target="../media/image1.png"/><Relationship Id="rId4" Type="http://schemas.openxmlformats.org/officeDocument/2006/relationships/hyperlink" Target="https://www.arangodb.com/2015/10/benchmark-postgresql-mongodb-arangodb/" TargetMode="Externa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hyperlink" Target="https://www.arangodb.com/2015/10/benchmark-postgresql-mongodb-arangodb/" TargetMode="External"/><Relationship Id="rId4" Type="http://schemas.openxmlformats.org/officeDocument/2006/relationships/image" Target="../media/image72.jpg"/><Relationship Id="rId5" Type="http://schemas.openxmlformats.org/officeDocument/2006/relationships/image" Target="../media/image73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74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75.jpg"/><Relationship Id="rId4" Type="http://schemas.openxmlformats.org/officeDocument/2006/relationships/image" Target="../media/image76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7.jpg"/><Relationship Id="rId3" Type="http://schemas.openxmlformats.org/officeDocument/2006/relationships/image" Target="../media/image1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78.jpg"/><Relationship Id="rId4" Type="http://schemas.openxmlformats.org/officeDocument/2006/relationships/image" Target="../media/image79.png"/><Relationship Id="rId5" Type="http://schemas.openxmlformats.org/officeDocument/2006/relationships/image" Target="../media/image80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81.png"/><Relationship Id="rId4" Type="http://schemas.openxmlformats.org/officeDocument/2006/relationships/hyperlink" Target="https://www.arangodb.com/why-arangodb/references/" TargetMode="External"/><Relationship Id="rId5" Type="http://schemas.openxmlformats.org/officeDocument/2006/relationships/image" Target="../media/image82.png"/><Relationship Id="rId6" Type="http://schemas.openxmlformats.org/officeDocument/2006/relationships/hyperlink" Target="https://www.arangodb.com/arangodb-drivers/" TargetMode="Externa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83.png"/><Relationship Id="rId6" Type="http://schemas.openxmlformats.org/officeDocument/2006/relationships/image" Target="../media/image8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48729" y="9423400"/>
            <a:ext cx="317970" cy="330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59000" y="1168400"/>
            <a:ext cx="9457055" cy="2463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229"/>
              <a:t> </a:t>
            </a:r>
            <a:r>
              <a:rPr dirty="0"/>
              <a:t>hunt</a:t>
            </a:r>
            <a:r>
              <a:rPr dirty="0" spc="-229"/>
              <a:t> </a:t>
            </a:r>
            <a:r>
              <a:rPr dirty="0"/>
              <a:t>for</a:t>
            </a:r>
            <a:r>
              <a:rPr dirty="0" spc="-225"/>
              <a:t> </a:t>
            </a:r>
            <a:r>
              <a:rPr dirty="0"/>
              <a:t>the</a:t>
            </a:r>
            <a:r>
              <a:rPr dirty="0" spc="-229"/>
              <a:t> </a:t>
            </a:r>
            <a:r>
              <a:rPr dirty="0" spc="50" i="1">
                <a:latin typeface="Arial"/>
                <a:cs typeface="Arial"/>
              </a:rPr>
              <a:t>right</a:t>
            </a:r>
          </a:p>
          <a:p>
            <a:pPr algn="ctr">
              <a:lnSpc>
                <a:spcPct val="100000"/>
              </a:lnSpc>
            </a:pPr>
            <a:r>
              <a:rPr dirty="0"/>
              <a:t>NoSQL</a:t>
            </a:r>
            <a:r>
              <a:rPr dirty="0" spc="-525"/>
              <a:t> </a:t>
            </a:r>
            <a:r>
              <a:rPr dirty="0" spc="70"/>
              <a:t>database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4368800" y="8156956"/>
            <a:ext cx="4269740" cy="103251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ctr" marL="1231900" marR="1223010">
              <a:lnSpc>
                <a:spcPts val="2600"/>
              </a:lnSpc>
              <a:spcBef>
                <a:spcPts val="290"/>
              </a:spcBef>
            </a:pPr>
            <a:r>
              <a:rPr dirty="0" sz="2250">
                <a:latin typeface="Arial"/>
                <a:cs typeface="Arial"/>
              </a:rPr>
              <a:t>Andreas</a:t>
            </a:r>
            <a:r>
              <a:rPr dirty="0" sz="2250" spc="130">
                <a:latin typeface="Arial"/>
                <a:cs typeface="Arial"/>
              </a:rPr>
              <a:t> </a:t>
            </a:r>
            <a:r>
              <a:rPr dirty="0" sz="2250" spc="-20">
                <a:latin typeface="Arial"/>
                <a:cs typeface="Arial"/>
              </a:rPr>
              <a:t>Jung </a:t>
            </a:r>
            <a:r>
              <a:rPr dirty="0" sz="2250" spc="-10">
                <a:latin typeface="Arial"/>
                <a:cs typeface="Arial"/>
              </a:rPr>
              <a:t>@MacYET</a:t>
            </a:r>
            <a:endParaRPr sz="2250">
              <a:latin typeface="Arial"/>
              <a:cs typeface="Arial"/>
            </a:endParaRPr>
          </a:p>
          <a:p>
            <a:pPr algn="ctr">
              <a:lnSpc>
                <a:spcPts val="2530"/>
              </a:lnSpc>
            </a:pPr>
            <a:r>
              <a:rPr dirty="0" sz="2250" spc="-10">
                <a:latin typeface="Arial"/>
                <a:cs typeface="Arial"/>
                <a:hlinkClick r:id="rId3"/>
              </a:rPr>
              <a:t>info@zopyx.com</a:t>
            </a:r>
            <a:r>
              <a:rPr dirty="0" sz="2250" spc="-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•</a:t>
            </a:r>
            <a:r>
              <a:rPr dirty="0" sz="2250" spc="-5">
                <a:latin typeface="Arial"/>
                <a:cs typeface="Arial"/>
              </a:rPr>
              <a:t> </a:t>
            </a:r>
            <a:r>
              <a:rPr dirty="0" sz="2250" spc="-10">
                <a:latin typeface="Arial"/>
                <a:cs typeface="Arial"/>
                <a:hlinkClick r:id="rId4"/>
              </a:rPr>
              <a:t>www.zopyx.de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51100" y="5600700"/>
            <a:ext cx="8102600" cy="167640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368800" y="4470400"/>
            <a:ext cx="3582670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0">
                <a:latin typeface="Arial"/>
                <a:cs typeface="Arial"/>
              </a:rPr>
              <a:t>Why</a:t>
            </a:r>
            <a:r>
              <a:rPr dirty="0" sz="8000" spc="-480">
                <a:latin typeface="Arial"/>
                <a:cs typeface="Arial"/>
              </a:rPr>
              <a:t> </a:t>
            </a:r>
            <a:r>
              <a:rPr dirty="0" sz="8000" spc="-25">
                <a:latin typeface="Arial"/>
                <a:cs typeface="Arial"/>
              </a:rPr>
              <a:t>we</a:t>
            </a:r>
            <a:endParaRPr sz="800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12150" y="4660900"/>
            <a:ext cx="825500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/about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77900" y="2652776"/>
            <a:ext cx="8239759" cy="6323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16865" indent="-291465">
              <a:lnSpc>
                <a:spcPct val="100000"/>
              </a:lnSpc>
              <a:spcBef>
                <a:spcPts val="110"/>
              </a:spcBef>
              <a:buSzPct val="75000"/>
              <a:buChar char="•"/>
              <a:tabLst>
                <a:tab pos="316865" algn="l"/>
              </a:tabLst>
            </a:pPr>
            <a:r>
              <a:rPr dirty="0" sz="2400">
                <a:latin typeface="Arial"/>
                <a:cs typeface="Arial"/>
              </a:rPr>
              <a:t>Python</a:t>
            </a:r>
            <a:r>
              <a:rPr dirty="0" sz="2400" spc="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developer</a:t>
            </a:r>
            <a:r>
              <a:rPr dirty="0" sz="2400" spc="6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since</a:t>
            </a:r>
            <a:r>
              <a:rPr dirty="0" sz="2400" spc="55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1993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0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16865" indent="-291465">
              <a:lnSpc>
                <a:spcPct val="100000"/>
              </a:lnSpc>
              <a:buSzPct val="75000"/>
              <a:buChar char="•"/>
              <a:tabLst>
                <a:tab pos="316865" algn="l"/>
              </a:tabLst>
            </a:pPr>
            <a:r>
              <a:rPr dirty="0" sz="2400">
                <a:latin typeface="Arial"/>
                <a:cs typeface="Arial"/>
              </a:rPr>
              <a:t>Freelancer</a:t>
            </a:r>
            <a:r>
              <a:rPr dirty="0" sz="2400" spc="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since</a:t>
            </a:r>
            <a:r>
              <a:rPr dirty="0" sz="2400" spc="10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2004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16865" indent="-291465">
              <a:lnSpc>
                <a:spcPct val="100000"/>
              </a:lnSpc>
              <a:buSzPct val="75000"/>
              <a:buChar char="•"/>
              <a:tabLst>
                <a:tab pos="316865" algn="l"/>
              </a:tabLst>
            </a:pPr>
            <a:r>
              <a:rPr dirty="0" sz="2400">
                <a:latin typeface="Arial"/>
                <a:cs typeface="Arial"/>
              </a:rPr>
              <a:t>Python,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Zope,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Plone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-50">
                <a:latin typeface="Arial"/>
                <a:cs typeface="Arial"/>
              </a:rPr>
              <a:t>…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16865" indent="-291465">
              <a:lnSpc>
                <a:spcPct val="100000"/>
              </a:lnSpc>
              <a:buSzPct val="75000"/>
              <a:buChar char="•"/>
              <a:tabLst>
                <a:tab pos="316865" algn="l"/>
              </a:tabLst>
            </a:pPr>
            <a:r>
              <a:rPr dirty="0" sz="2400">
                <a:latin typeface="Arial"/>
                <a:cs typeface="Arial"/>
              </a:rPr>
              <a:t>individual</a:t>
            </a:r>
            <a:r>
              <a:rPr dirty="0" sz="2400" spc="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software</a:t>
            </a:r>
            <a:r>
              <a:rPr dirty="0" sz="2400" spc="8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development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316865" indent="-291465">
              <a:lnSpc>
                <a:spcPct val="100000"/>
              </a:lnSpc>
              <a:buSzPct val="75000"/>
              <a:buChar char="•"/>
              <a:tabLst>
                <a:tab pos="316865" algn="l"/>
              </a:tabLst>
            </a:pPr>
            <a:r>
              <a:rPr dirty="0" sz="2400">
                <a:latin typeface="Arial"/>
                <a:cs typeface="Arial"/>
              </a:rPr>
              <a:t>Electronic</a:t>
            </a:r>
            <a:r>
              <a:rPr dirty="0" sz="2400" spc="8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Publishing</a:t>
            </a:r>
            <a:endParaRPr sz="2400">
              <a:latin typeface="Arial"/>
              <a:cs typeface="Arial"/>
            </a:endParaRPr>
          </a:p>
          <a:p>
            <a:pPr marL="317500" marR="17780">
              <a:lnSpc>
                <a:spcPct val="104200"/>
              </a:lnSpc>
            </a:pPr>
            <a:r>
              <a:rPr dirty="0" sz="2400">
                <a:latin typeface="Arial"/>
                <a:cs typeface="Arial"/>
              </a:rPr>
              <a:t>(Publishing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workflows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40">
                <a:latin typeface="Arial"/>
                <a:cs typeface="Arial"/>
              </a:rPr>
              <a:t>DOCX</a:t>
            </a:r>
            <a:r>
              <a:rPr dirty="0" sz="2400" spc="-40">
                <a:latin typeface="Arial Narrow"/>
                <a:cs typeface="Arial Narrow"/>
              </a:rPr>
              <a:t>→</a:t>
            </a:r>
            <a:r>
              <a:rPr dirty="0" sz="2400" spc="-40">
                <a:latin typeface="Arial"/>
                <a:cs typeface="Arial"/>
              </a:rPr>
              <a:t>XML</a:t>
            </a:r>
            <a:r>
              <a:rPr dirty="0" sz="2400" spc="-40">
                <a:latin typeface="Arial Narrow"/>
                <a:cs typeface="Arial Narrow"/>
              </a:rPr>
              <a:t>→</a:t>
            </a:r>
            <a:r>
              <a:rPr dirty="0" sz="2400" spc="-40">
                <a:latin typeface="Arial"/>
                <a:cs typeface="Arial"/>
              </a:rPr>
              <a:t>PDF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|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40">
                <a:latin typeface="Arial"/>
                <a:cs typeface="Arial"/>
              </a:rPr>
              <a:t>EPUB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|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HTML, </a:t>
            </a:r>
            <a:r>
              <a:rPr dirty="0" sz="2400">
                <a:latin typeface="Arial"/>
                <a:cs typeface="Arial"/>
              </a:rPr>
              <a:t>XML</a:t>
            </a:r>
            <a:r>
              <a:rPr dirty="0" sz="2400" spc="-15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consulting)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2400">
              <a:latin typeface="Arial"/>
              <a:cs typeface="Arial"/>
            </a:endParaRPr>
          </a:p>
          <a:p>
            <a:pPr marL="316865" indent="-291465">
              <a:lnSpc>
                <a:spcPct val="100000"/>
              </a:lnSpc>
              <a:buSzPct val="75000"/>
              <a:buChar char="•"/>
              <a:tabLst>
                <a:tab pos="316865" algn="l"/>
              </a:tabLst>
            </a:pPr>
            <a:r>
              <a:rPr dirty="0" sz="2400">
                <a:latin typeface="Arial"/>
                <a:cs typeface="Arial"/>
              </a:rPr>
              <a:t>Founded</a:t>
            </a:r>
            <a:r>
              <a:rPr dirty="0" sz="2400" spc="2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publishing</a:t>
            </a:r>
            <a:r>
              <a:rPr dirty="0" sz="2400" spc="21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projects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0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lvl="1" marL="761365" indent="-291465">
              <a:lnSpc>
                <a:spcPct val="100000"/>
              </a:lnSpc>
              <a:buSzPct val="75000"/>
              <a:buChar char="•"/>
              <a:tabLst>
                <a:tab pos="761365" algn="l"/>
              </a:tabLst>
            </a:pPr>
            <a:r>
              <a:rPr dirty="0" sz="2400" spc="-35">
                <a:latin typeface="Arial"/>
                <a:cs typeface="Arial"/>
              </a:rPr>
              <a:t>XML-</a:t>
            </a:r>
            <a:r>
              <a:rPr dirty="0" sz="2400" spc="-10">
                <a:latin typeface="Arial"/>
                <a:cs typeface="Arial"/>
              </a:rPr>
              <a:t>Director</a:t>
            </a:r>
            <a:endParaRPr sz="2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60"/>
              </a:spcBef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lvl="1" marL="761365" indent="-291465">
              <a:lnSpc>
                <a:spcPct val="100000"/>
              </a:lnSpc>
              <a:buSzPct val="75000"/>
              <a:buChar char="•"/>
              <a:tabLst>
                <a:tab pos="761365" algn="l"/>
              </a:tabLst>
            </a:pPr>
            <a:r>
              <a:rPr dirty="0" sz="2400">
                <a:latin typeface="Arial"/>
                <a:cs typeface="Arial"/>
              </a:rPr>
              <a:t>Produce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&amp;</a:t>
            </a:r>
            <a:r>
              <a:rPr dirty="0" sz="2400" spc="3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Publish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39300" y="3822700"/>
            <a:ext cx="3225800" cy="8382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66908" y="2734564"/>
            <a:ext cx="2909404" cy="95097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622716" y="5561162"/>
            <a:ext cx="2033666" cy="47972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93500" y="7886700"/>
            <a:ext cx="1155700" cy="11430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17100" y="7886700"/>
            <a:ext cx="1143000" cy="11430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45500" y="7899400"/>
            <a:ext cx="838200" cy="11557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623300" y="6959600"/>
            <a:ext cx="3975100" cy="723900"/>
          </a:xfrm>
          <a:prstGeom prst="rect">
            <a:avLst/>
          </a:prstGeom>
        </p:spPr>
      </p:pic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1115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Disclaimer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3352800"/>
            <a:ext cx="19685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345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71600" y="3289300"/>
            <a:ext cx="7715884" cy="4892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This</a:t>
            </a:r>
            <a:r>
              <a:rPr dirty="0" sz="3600" spc="-8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talk</a:t>
            </a:r>
            <a:r>
              <a:rPr dirty="0" sz="3600" spc="-7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is</a:t>
            </a:r>
            <a:r>
              <a:rPr dirty="0" sz="3600" spc="-75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completely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00">
              <a:latin typeface="Arial"/>
              <a:cs typeface="Arial"/>
            </a:endParaRPr>
          </a:p>
          <a:p>
            <a:pPr marL="520065" indent="-443865">
              <a:lnSpc>
                <a:spcPct val="100000"/>
              </a:lnSpc>
              <a:buSzPct val="75000"/>
              <a:buChar char="•"/>
              <a:tabLst>
                <a:tab pos="520065" algn="l"/>
              </a:tabLst>
            </a:pPr>
            <a:r>
              <a:rPr dirty="0" sz="3600" spc="40">
                <a:latin typeface="Arial"/>
                <a:cs typeface="Arial"/>
              </a:rPr>
              <a:t>biased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600">
              <a:latin typeface="Arial"/>
              <a:cs typeface="Arial"/>
            </a:endParaRPr>
          </a:p>
          <a:p>
            <a:pPr marL="520065" indent="-443865">
              <a:lnSpc>
                <a:spcPct val="100000"/>
              </a:lnSpc>
              <a:buSzPct val="75000"/>
              <a:buChar char="•"/>
              <a:tabLst>
                <a:tab pos="520065" algn="l"/>
              </a:tabLst>
            </a:pPr>
            <a:r>
              <a:rPr dirty="0" sz="3600" spc="-10">
                <a:latin typeface="Arial"/>
                <a:cs typeface="Arial"/>
              </a:rPr>
              <a:t>opinionated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600">
              <a:latin typeface="Arial"/>
              <a:cs typeface="Arial"/>
            </a:endParaRPr>
          </a:p>
          <a:p>
            <a:pPr marL="520065" indent="-443865">
              <a:lnSpc>
                <a:spcPct val="100000"/>
              </a:lnSpc>
              <a:buSzPct val="75000"/>
              <a:buChar char="•"/>
              <a:tabLst>
                <a:tab pos="520065" algn="l"/>
              </a:tabLst>
            </a:pPr>
            <a:r>
              <a:rPr dirty="0" sz="3600" spc="-10">
                <a:latin typeface="Arial"/>
                <a:cs typeface="Arial"/>
              </a:rPr>
              <a:t>unscientific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600">
              <a:latin typeface="Arial"/>
              <a:cs typeface="Arial"/>
            </a:endParaRPr>
          </a:p>
          <a:p>
            <a:pPr marL="520065" indent="-443865">
              <a:lnSpc>
                <a:spcPct val="100000"/>
              </a:lnSpc>
              <a:buSzPct val="75000"/>
              <a:buChar char="•"/>
              <a:tabLst>
                <a:tab pos="520065" algn="l"/>
              </a:tabLst>
            </a:pPr>
            <a:r>
              <a:rPr dirty="0" sz="3600">
                <a:latin typeface="Arial"/>
                <a:cs typeface="Arial"/>
              </a:rPr>
              <a:t>not</a:t>
            </a:r>
            <a:r>
              <a:rPr dirty="0" sz="3600" spc="5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affiliated</a:t>
            </a:r>
            <a:r>
              <a:rPr dirty="0" sz="3600" spc="5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with</a:t>
            </a:r>
            <a:r>
              <a:rPr dirty="0" sz="3600" spc="5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ArangoDB</a:t>
            </a:r>
            <a:r>
              <a:rPr dirty="0" sz="3600" spc="55">
                <a:latin typeface="Arial"/>
                <a:cs typeface="Arial"/>
              </a:rPr>
              <a:t> </a:t>
            </a:r>
            <a:r>
              <a:rPr dirty="0" sz="3600" spc="-20">
                <a:latin typeface="Arial"/>
                <a:cs typeface="Arial"/>
              </a:rPr>
              <a:t>GmbH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7366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Relational</a:t>
            </a:r>
            <a:r>
              <a:rPr dirty="0" spc="-465"/>
              <a:t> </a:t>
            </a:r>
            <a:r>
              <a:rPr dirty="0" spc="70"/>
              <a:t>databases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2900679"/>
            <a:ext cx="162560" cy="354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50" spc="280"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346200" y="2834639"/>
            <a:ext cx="2627630" cy="4648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50">
                <a:latin typeface="Arial"/>
                <a:cs typeface="Arial"/>
              </a:rPr>
              <a:t>well</a:t>
            </a:r>
            <a:r>
              <a:rPr dirty="0" sz="2850" spc="5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understood</a:t>
            </a:r>
            <a:endParaRPr sz="28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0600" y="3764279"/>
            <a:ext cx="162560" cy="354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50" spc="280"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46200" y="3710940"/>
            <a:ext cx="3501390" cy="4648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50" b="1">
                <a:latin typeface="Arial"/>
                <a:cs typeface="Arial"/>
              </a:rPr>
              <a:t>common</a:t>
            </a:r>
            <a:r>
              <a:rPr dirty="0" sz="2850" spc="140" b="1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data</a:t>
            </a:r>
            <a:r>
              <a:rPr dirty="0" sz="2850" spc="150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model</a:t>
            </a:r>
            <a:endParaRPr sz="28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0600" y="4640579"/>
            <a:ext cx="162560" cy="354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50" spc="280"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30"/>
              </a:spcBef>
            </a:pPr>
            <a:r>
              <a:rPr dirty="0"/>
              <a:t>long</a:t>
            </a:r>
            <a:r>
              <a:rPr dirty="0" spc="165"/>
              <a:t> </a:t>
            </a:r>
            <a:r>
              <a:rPr dirty="0" spc="-10"/>
              <a:t>history: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</a:p>
          <a:p>
            <a:pPr marL="507365" indent="-354965">
              <a:lnSpc>
                <a:spcPct val="100000"/>
              </a:lnSpc>
              <a:buSzPct val="75438"/>
              <a:buChar char="•"/>
              <a:tabLst>
                <a:tab pos="507365" algn="l"/>
              </a:tabLst>
            </a:pPr>
            <a:r>
              <a:rPr dirty="0" sz="2850"/>
              <a:t>System</a:t>
            </a:r>
            <a:r>
              <a:rPr dirty="0" sz="2850" spc="-114"/>
              <a:t> </a:t>
            </a:r>
            <a:r>
              <a:rPr dirty="0" sz="2850"/>
              <a:t>R</a:t>
            </a:r>
            <a:r>
              <a:rPr dirty="0" sz="2850" spc="-114"/>
              <a:t> </a:t>
            </a:r>
            <a:r>
              <a:rPr dirty="0" sz="2850" spc="-10"/>
              <a:t>(1974)</a:t>
            </a:r>
            <a:endParaRPr sz="2850"/>
          </a:p>
          <a:p>
            <a:pPr>
              <a:lnSpc>
                <a:spcPct val="100000"/>
              </a:lnSpc>
              <a:spcBef>
                <a:spcPts val="204"/>
              </a:spcBef>
              <a:buFont typeface="Arial"/>
              <a:buChar char="•"/>
            </a:pPr>
          </a:p>
          <a:p>
            <a:pPr marL="507365" indent="-354965">
              <a:lnSpc>
                <a:spcPct val="100000"/>
              </a:lnSpc>
              <a:buSzPct val="75438"/>
              <a:buChar char="•"/>
              <a:tabLst>
                <a:tab pos="507365" algn="l"/>
              </a:tabLst>
            </a:pPr>
            <a:r>
              <a:rPr dirty="0" sz="2850"/>
              <a:t>Oracle</a:t>
            </a:r>
            <a:r>
              <a:rPr dirty="0" sz="2850" spc="165"/>
              <a:t> </a:t>
            </a:r>
            <a:r>
              <a:rPr dirty="0" sz="2850" spc="-10"/>
              <a:t>(1979)</a:t>
            </a:r>
            <a:endParaRPr sz="2850"/>
          </a:p>
          <a:p>
            <a:pPr>
              <a:lnSpc>
                <a:spcPct val="100000"/>
              </a:lnSpc>
              <a:spcBef>
                <a:spcPts val="100"/>
              </a:spcBef>
            </a:pPr>
          </a:p>
          <a:p>
            <a:pPr marL="63500">
              <a:lnSpc>
                <a:spcPct val="100000"/>
              </a:lnSpc>
            </a:pPr>
            <a:r>
              <a:rPr dirty="0" b="1">
                <a:latin typeface="Arial"/>
                <a:cs typeface="Arial"/>
              </a:rPr>
              <a:t>S</a:t>
            </a:r>
            <a:r>
              <a:rPr dirty="0"/>
              <a:t>tructured</a:t>
            </a:r>
            <a:r>
              <a:rPr dirty="0" spc="120"/>
              <a:t> </a:t>
            </a:r>
            <a:r>
              <a:rPr dirty="0" b="1">
                <a:latin typeface="Arial"/>
                <a:cs typeface="Arial"/>
              </a:rPr>
              <a:t>Q</a:t>
            </a:r>
            <a:r>
              <a:rPr dirty="0"/>
              <a:t>uery</a:t>
            </a:r>
            <a:r>
              <a:rPr dirty="0" spc="120"/>
              <a:t> </a:t>
            </a:r>
            <a:r>
              <a:rPr dirty="0" b="1">
                <a:latin typeface="Arial"/>
                <a:cs typeface="Arial"/>
              </a:rPr>
              <a:t>L</a:t>
            </a:r>
            <a:r>
              <a:rPr dirty="0"/>
              <a:t>anguage</a:t>
            </a:r>
            <a:r>
              <a:rPr dirty="0" spc="120"/>
              <a:t> </a:t>
            </a:r>
            <a:r>
              <a:rPr dirty="0"/>
              <a:t>(Standards:</a:t>
            </a:r>
            <a:r>
              <a:rPr dirty="0" spc="120"/>
              <a:t> </a:t>
            </a:r>
            <a:r>
              <a:rPr dirty="0" spc="-10"/>
              <a:t>ISO/IEC</a:t>
            </a:r>
            <a:r>
              <a:rPr dirty="0" spc="114"/>
              <a:t> </a:t>
            </a:r>
            <a:r>
              <a:rPr dirty="0"/>
              <a:t>9075</a:t>
            </a:r>
            <a:r>
              <a:rPr dirty="0" spc="120"/>
              <a:t> </a:t>
            </a:r>
            <a:r>
              <a:rPr dirty="0" spc="229"/>
              <a:t>+</a:t>
            </a:r>
            <a:r>
              <a:rPr dirty="0" spc="120"/>
              <a:t> </a:t>
            </a:r>
            <a:r>
              <a:rPr dirty="0" spc="-10"/>
              <a:t>13249)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990600" y="7256780"/>
            <a:ext cx="162560" cy="354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50" spc="280"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90600" y="8120380"/>
            <a:ext cx="162560" cy="35496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50" spc="280">
                <a:latin typeface="Arial"/>
                <a:cs typeface="Arial"/>
              </a:rPr>
              <a:t>•</a:t>
            </a:r>
            <a:endParaRPr sz="21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46200" y="8067040"/>
            <a:ext cx="9485630" cy="4648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50">
                <a:latin typeface="Arial"/>
                <a:cs typeface="Arial"/>
              </a:rPr>
              <a:t>theoratically</a:t>
            </a:r>
            <a:r>
              <a:rPr dirty="0" sz="2850" spc="7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interoperable</a:t>
            </a:r>
            <a:r>
              <a:rPr dirty="0" sz="2850" spc="7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if</a:t>
            </a:r>
            <a:r>
              <a:rPr dirty="0" sz="2850" spc="7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you</a:t>
            </a:r>
            <a:r>
              <a:rPr dirty="0" sz="2850" spc="80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stick</a:t>
            </a:r>
            <a:r>
              <a:rPr dirty="0" sz="2850" spc="7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to</a:t>
            </a:r>
            <a:r>
              <a:rPr dirty="0" sz="2850" spc="7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the</a:t>
            </a:r>
            <a:r>
              <a:rPr dirty="0" sz="2850" spc="75">
                <a:latin typeface="Arial"/>
                <a:cs typeface="Arial"/>
              </a:rPr>
              <a:t> </a:t>
            </a:r>
            <a:r>
              <a:rPr dirty="0" sz="2850">
                <a:latin typeface="Arial"/>
                <a:cs typeface="Arial"/>
              </a:rPr>
              <a:t>SQL</a:t>
            </a:r>
            <a:r>
              <a:rPr dirty="0" sz="2850" spc="75">
                <a:latin typeface="Arial"/>
                <a:cs typeface="Arial"/>
              </a:rPr>
              <a:t> </a:t>
            </a:r>
            <a:r>
              <a:rPr dirty="0" sz="2850" spc="-10">
                <a:latin typeface="Arial"/>
                <a:cs typeface="Arial"/>
              </a:rPr>
              <a:t>standard</a:t>
            </a:r>
            <a:endParaRPr sz="285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5850" y="2571610"/>
            <a:ext cx="6375400" cy="4267478"/>
          </a:xfrm>
          <a:prstGeom prst="rect">
            <a:avLst/>
          </a:prstGeom>
        </p:spPr>
      </p:pic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00" y="9423400"/>
            <a:ext cx="1625600" cy="3302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7550" y="9494519"/>
            <a:ext cx="165100" cy="16764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48729" y="9423400"/>
            <a:ext cx="317970" cy="3302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00300" y="4229100"/>
            <a:ext cx="8206740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NoSQL</a:t>
            </a:r>
            <a:r>
              <a:rPr dirty="0" spc="-215"/>
              <a:t> </a:t>
            </a:r>
            <a:r>
              <a:rPr dirty="0" spc="560"/>
              <a:t>=</a:t>
            </a:r>
            <a:r>
              <a:rPr dirty="0" spc="-210"/>
              <a:t> </a:t>
            </a:r>
            <a:r>
              <a:rPr dirty="0"/>
              <a:t>not</a:t>
            </a:r>
            <a:r>
              <a:rPr dirty="0" spc="-210"/>
              <a:t> </a:t>
            </a:r>
            <a:r>
              <a:rPr dirty="0" spc="-60"/>
              <a:t>SQL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2116336" y="4836214"/>
            <a:ext cx="8772525" cy="292100"/>
            <a:chOff x="2116336" y="4836214"/>
            <a:chExt cx="8772525" cy="292100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16336" y="4836214"/>
              <a:ext cx="8772127" cy="2921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67712" y="4873986"/>
              <a:ext cx="8471600" cy="163829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00" y="9423400"/>
            <a:ext cx="1625600" cy="3302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7550" y="9494519"/>
            <a:ext cx="165100" cy="16764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48729" y="9423400"/>
            <a:ext cx="317970" cy="3302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68400" y="4229100"/>
            <a:ext cx="10672445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NoSQL</a:t>
            </a:r>
            <a:r>
              <a:rPr dirty="0" spc="-245"/>
              <a:t> </a:t>
            </a:r>
            <a:r>
              <a:rPr dirty="0" spc="560"/>
              <a:t>=</a:t>
            </a:r>
            <a:r>
              <a:rPr dirty="0" spc="-240"/>
              <a:t> </a:t>
            </a:r>
            <a:r>
              <a:rPr dirty="0" spc="-50"/>
              <a:t>non-</a:t>
            </a:r>
            <a:r>
              <a:rPr dirty="0" spc="-10"/>
              <a:t>relational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00" y="9423400"/>
            <a:ext cx="1625600" cy="3302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7550" y="9494519"/>
            <a:ext cx="165100" cy="16764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48729" y="9423400"/>
            <a:ext cx="317970" cy="3302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569385" y="1021472"/>
            <a:ext cx="11866245" cy="7306309"/>
            <a:chOff x="569385" y="1021472"/>
            <a:chExt cx="11866245" cy="7306309"/>
          </a:xfrm>
        </p:grpSpPr>
        <p:sp>
          <p:nvSpPr>
            <p:cNvPr id="6" name="object 6" descr=""/>
            <p:cNvSpPr/>
            <p:nvPr/>
          </p:nvSpPr>
          <p:spPr>
            <a:xfrm>
              <a:off x="575735" y="1027822"/>
              <a:ext cx="11853545" cy="7293609"/>
            </a:xfrm>
            <a:custGeom>
              <a:avLst/>
              <a:gdLst/>
              <a:ahLst/>
              <a:cxnLst/>
              <a:rect l="l" t="t" r="r" b="b"/>
              <a:pathLst>
                <a:path w="11853545" h="7293609">
                  <a:moveTo>
                    <a:pt x="0" y="0"/>
                  </a:moveTo>
                  <a:lnTo>
                    <a:pt x="11853329" y="0"/>
                  </a:lnTo>
                  <a:lnTo>
                    <a:pt x="11853329" y="7293470"/>
                  </a:lnTo>
                  <a:lnTo>
                    <a:pt x="0" y="72934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75735" y="1027822"/>
              <a:ext cx="11853545" cy="7293609"/>
            </a:xfrm>
            <a:custGeom>
              <a:avLst/>
              <a:gdLst/>
              <a:ahLst/>
              <a:cxnLst/>
              <a:rect l="l" t="t" r="r" b="b"/>
              <a:pathLst>
                <a:path w="11853545" h="7293609">
                  <a:moveTo>
                    <a:pt x="0" y="0"/>
                  </a:moveTo>
                  <a:lnTo>
                    <a:pt x="11853329" y="0"/>
                  </a:lnTo>
                  <a:lnTo>
                    <a:pt x="11853329" y="7293470"/>
                  </a:lnTo>
                  <a:lnTo>
                    <a:pt x="0" y="72934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22300" y="955039"/>
            <a:ext cx="11727815" cy="8087359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11430">
              <a:lnSpc>
                <a:spcPct val="120800"/>
              </a:lnSpc>
              <a:spcBef>
                <a:spcPts val="80"/>
              </a:spcBef>
            </a:pPr>
            <a:r>
              <a:rPr dirty="0" sz="3600" spc="50" i="1">
                <a:latin typeface="Arial"/>
                <a:cs typeface="Arial"/>
              </a:rPr>
              <a:t>“NoSQL</a:t>
            </a:r>
            <a:r>
              <a:rPr dirty="0" sz="3600" spc="2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is</a:t>
            </a:r>
            <a:r>
              <a:rPr dirty="0" sz="3600" spc="25" i="1">
                <a:latin typeface="Arial"/>
                <a:cs typeface="Arial"/>
              </a:rPr>
              <a:t> </a:t>
            </a:r>
            <a:r>
              <a:rPr dirty="0" sz="3600" spc="130" i="1">
                <a:latin typeface="Arial"/>
                <a:cs typeface="Arial"/>
              </a:rPr>
              <a:t>not</a:t>
            </a:r>
            <a:r>
              <a:rPr dirty="0" sz="3600" spc="25" i="1">
                <a:latin typeface="Arial"/>
                <a:cs typeface="Arial"/>
              </a:rPr>
              <a:t> </a:t>
            </a:r>
            <a:r>
              <a:rPr dirty="0" sz="3600" spc="105" i="1">
                <a:latin typeface="Arial"/>
                <a:cs typeface="Arial"/>
              </a:rPr>
              <a:t>about</a:t>
            </a:r>
            <a:r>
              <a:rPr dirty="0" sz="3600" spc="25" i="1">
                <a:latin typeface="Arial"/>
                <a:cs typeface="Arial"/>
              </a:rPr>
              <a:t> </a:t>
            </a:r>
            <a:r>
              <a:rPr dirty="0" sz="3600" spc="85" i="1">
                <a:latin typeface="Arial"/>
                <a:cs typeface="Arial"/>
              </a:rPr>
              <a:t>performance,</a:t>
            </a:r>
            <a:r>
              <a:rPr dirty="0" sz="3600" spc="25" i="1">
                <a:latin typeface="Arial"/>
                <a:cs typeface="Arial"/>
              </a:rPr>
              <a:t> </a:t>
            </a:r>
            <a:r>
              <a:rPr dirty="0" sz="3600" spc="60" i="1">
                <a:latin typeface="Arial"/>
                <a:cs typeface="Arial"/>
              </a:rPr>
              <a:t>scaling,</a:t>
            </a:r>
            <a:r>
              <a:rPr dirty="0" sz="3600" spc="25" i="1">
                <a:latin typeface="Arial"/>
                <a:cs typeface="Arial"/>
              </a:rPr>
              <a:t> </a:t>
            </a:r>
            <a:r>
              <a:rPr dirty="0" sz="3600" spc="130" i="1">
                <a:latin typeface="Arial"/>
                <a:cs typeface="Arial"/>
              </a:rPr>
              <a:t>dropping</a:t>
            </a:r>
            <a:r>
              <a:rPr dirty="0" sz="3600" spc="13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ACID</a:t>
            </a:r>
            <a:r>
              <a:rPr dirty="0" sz="3600" spc="-5" i="1">
                <a:latin typeface="Arial"/>
                <a:cs typeface="Arial"/>
              </a:rPr>
              <a:t> </a:t>
            </a:r>
            <a:r>
              <a:rPr dirty="0" sz="3600" spc="125" i="1">
                <a:latin typeface="Arial"/>
                <a:cs typeface="Arial"/>
              </a:rPr>
              <a:t>or</a:t>
            </a:r>
            <a:r>
              <a:rPr dirty="0" sz="3600" spc="-5" i="1">
                <a:latin typeface="Arial"/>
                <a:cs typeface="Arial"/>
              </a:rPr>
              <a:t> </a:t>
            </a:r>
            <a:r>
              <a:rPr dirty="0" sz="3600" spc="80" i="1">
                <a:latin typeface="Arial"/>
                <a:cs typeface="Arial"/>
              </a:rPr>
              <a:t>hating</a:t>
            </a:r>
            <a:r>
              <a:rPr dirty="0" sz="3600" spc="-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SQL</a:t>
            </a:r>
            <a:r>
              <a:rPr dirty="0" sz="3600" spc="-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—</a:t>
            </a:r>
            <a:r>
              <a:rPr dirty="0" sz="3600" spc="-5" i="1">
                <a:latin typeface="Arial"/>
                <a:cs typeface="Arial"/>
              </a:rPr>
              <a:t> </a:t>
            </a:r>
            <a:r>
              <a:rPr dirty="0" sz="3600" spc="125" i="1">
                <a:latin typeface="Arial"/>
                <a:cs typeface="Arial"/>
              </a:rPr>
              <a:t>it</a:t>
            </a:r>
            <a:r>
              <a:rPr dirty="0" sz="3600" spc="-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is </a:t>
            </a:r>
            <a:r>
              <a:rPr dirty="0" sz="3600" spc="105" i="1">
                <a:latin typeface="Arial"/>
                <a:cs typeface="Arial"/>
              </a:rPr>
              <a:t>about</a:t>
            </a:r>
            <a:r>
              <a:rPr dirty="0" sz="3600" spc="-5" i="1">
                <a:latin typeface="Arial"/>
                <a:cs typeface="Arial"/>
              </a:rPr>
              <a:t> </a:t>
            </a:r>
            <a:r>
              <a:rPr dirty="0" sz="3600" spc="85" i="1">
                <a:latin typeface="Arial"/>
                <a:cs typeface="Arial"/>
              </a:rPr>
              <a:t>choice.</a:t>
            </a:r>
            <a:r>
              <a:rPr dirty="0" sz="3600" spc="-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As</a:t>
            </a:r>
            <a:r>
              <a:rPr dirty="0" sz="3600" spc="-5" i="1">
                <a:latin typeface="Arial"/>
                <a:cs typeface="Arial"/>
              </a:rPr>
              <a:t> </a:t>
            </a:r>
            <a:r>
              <a:rPr dirty="0" sz="3600" spc="-10" i="1">
                <a:latin typeface="Arial"/>
                <a:cs typeface="Arial"/>
              </a:rPr>
              <a:t>NoSQL </a:t>
            </a:r>
            <a:r>
              <a:rPr dirty="0" sz="3600" spc="-20" i="1">
                <a:latin typeface="Arial"/>
                <a:cs typeface="Arial"/>
              </a:rPr>
              <a:t>databases </a:t>
            </a:r>
            <a:r>
              <a:rPr dirty="0" sz="3600" spc="-35" i="1">
                <a:latin typeface="Arial"/>
                <a:cs typeface="Arial"/>
              </a:rPr>
              <a:t>are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somewhat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diﬀerent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spc="60" i="1">
                <a:latin typeface="Arial"/>
                <a:cs typeface="Arial"/>
              </a:rPr>
              <a:t>it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spc="75" i="1">
                <a:latin typeface="Arial"/>
                <a:cs typeface="Arial"/>
              </a:rPr>
              <a:t>does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spc="130" i="1">
                <a:latin typeface="Arial"/>
                <a:cs typeface="Arial"/>
              </a:rPr>
              <a:t>not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spc="65" i="1">
                <a:latin typeface="Arial"/>
                <a:cs typeface="Arial"/>
              </a:rPr>
              <a:t>help</a:t>
            </a:r>
            <a:r>
              <a:rPr dirty="0" sz="3600" spc="-20" i="1">
                <a:latin typeface="Arial"/>
                <a:cs typeface="Arial"/>
              </a:rPr>
              <a:t> very </a:t>
            </a:r>
            <a:r>
              <a:rPr dirty="0" sz="3600" i="1">
                <a:latin typeface="Arial"/>
                <a:cs typeface="Arial"/>
              </a:rPr>
              <a:t>much</a:t>
            </a:r>
            <a:r>
              <a:rPr dirty="0" sz="3600" spc="10" i="1">
                <a:latin typeface="Arial"/>
                <a:cs typeface="Arial"/>
              </a:rPr>
              <a:t> </a:t>
            </a:r>
            <a:r>
              <a:rPr dirty="0" sz="3600" spc="165" i="1">
                <a:latin typeface="Arial"/>
                <a:cs typeface="Arial"/>
              </a:rPr>
              <a:t>to</a:t>
            </a:r>
            <a:r>
              <a:rPr dirty="0" sz="3600" spc="15" i="1">
                <a:latin typeface="Arial"/>
                <a:cs typeface="Arial"/>
              </a:rPr>
              <a:t> </a:t>
            </a:r>
            <a:r>
              <a:rPr dirty="0" sz="3600" spc="120" i="1">
                <a:latin typeface="Arial"/>
                <a:cs typeface="Arial"/>
              </a:rPr>
              <a:t>compare</a:t>
            </a:r>
            <a:r>
              <a:rPr dirty="0" sz="3600" spc="1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the</a:t>
            </a:r>
            <a:r>
              <a:rPr dirty="0" sz="3600" spc="15" i="1">
                <a:latin typeface="Arial"/>
                <a:cs typeface="Arial"/>
              </a:rPr>
              <a:t> </a:t>
            </a:r>
            <a:r>
              <a:rPr dirty="0" sz="3600" spc="-20" i="1">
                <a:latin typeface="Arial"/>
                <a:cs typeface="Arial"/>
              </a:rPr>
              <a:t>databases</a:t>
            </a:r>
            <a:r>
              <a:rPr dirty="0" sz="3600" spc="1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by</a:t>
            </a:r>
            <a:r>
              <a:rPr dirty="0" sz="3600" spc="1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their</a:t>
            </a:r>
            <a:r>
              <a:rPr dirty="0" sz="3600" spc="15" i="1">
                <a:latin typeface="Arial"/>
                <a:cs typeface="Arial"/>
              </a:rPr>
              <a:t> </a:t>
            </a:r>
            <a:r>
              <a:rPr dirty="0" sz="3600" spc="120" i="1">
                <a:latin typeface="Arial"/>
                <a:cs typeface="Arial"/>
              </a:rPr>
              <a:t>throughput</a:t>
            </a:r>
            <a:r>
              <a:rPr dirty="0" sz="3600" spc="15" i="1">
                <a:latin typeface="Arial"/>
                <a:cs typeface="Arial"/>
              </a:rPr>
              <a:t> </a:t>
            </a:r>
            <a:r>
              <a:rPr dirty="0" sz="3600" spc="-25" i="1">
                <a:latin typeface="Arial"/>
                <a:cs typeface="Arial"/>
              </a:rPr>
              <a:t>and </a:t>
            </a:r>
            <a:r>
              <a:rPr dirty="0" sz="3600" i="1">
                <a:latin typeface="Arial"/>
                <a:cs typeface="Arial"/>
              </a:rPr>
              <a:t>chose</a:t>
            </a:r>
            <a:r>
              <a:rPr dirty="0" sz="3600" spc="-2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the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one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which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is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spc="-35" i="1">
                <a:latin typeface="Arial"/>
                <a:cs typeface="Arial"/>
              </a:rPr>
              <a:t>faster.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Instead—the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user</a:t>
            </a:r>
            <a:r>
              <a:rPr dirty="0" sz="3600" spc="-20" i="1">
                <a:latin typeface="Arial"/>
                <a:cs typeface="Arial"/>
              </a:rPr>
              <a:t> </a:t>
            </a:r>
            <a:r>
              <a:rPr dirty="0" sz="3600" spc="-10" i="1">
                <a:latin typeface="Arial"/>
                <a:cs typeface="Arial"/>
              </a:rPr>
              <a:t>should </a:t>
            </a:r>
            <a:r>
              <a:rPr dirty="0" sz="3600" spc="70" i="1">
                <a:latin typeface="Arial"/>
                <a:cs typeface="Arial"/>
              </a:rPr>
              <a:t>carefully</a:t>
            </a:r>
            <a:r>
              <a:rPr dirty="0" sz="3600" spc="80" i="1">
                <a:latin typeface="Arial"/>
                <a:cs typeface="Arial"/>
              </a:rPr>
              <a:t> </a:t>
            </a:r>
            <a:r>
              <a:rPr dirty="0" sz="3600" spc="90" i="1">
                <a:latin typeface="Arial"/>
                <a:cs typeface="Arial"/>
              </a:rPr>
              <a:t>think</a:t>
            </a:r>
            <a:r>
              <a:rPr dirty="0" sz="3600" spc="8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about</a:t>
            </a:r>
            <a:r>
              <a:rPr dirty="0" sz="3600" spc="8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his</a:t>
            </a:r>
            <a:r>
              <a:rPr dirty="0" sz="3600" spc="8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overall</a:t>
            </a:r>
            <a:r>
              <a:rPr dirty="0" sz="3600" spc="80" i="1">
                <a:latin typeface="Arial"/>
                <a:cs typeface="Arial"/>
              </a:rPr>
              <a:t> </a:t>
            </a:r>
            <a:r>
              <a:rPr dirty="0" sz="3600" spc="85" i="1">
                <a:latin typeface="Arial"/>
                <a:cs typeface="Arial"/>
              </a:rPr>
              <a:t>requirements</a:t>
            </a:r>
            <a:r>
              <a:rPr dirty="0" sz="3600" spc="80" i="1">
                <a:latin typeface="Arial"/>
                <a:cs typeface="Arial"/>
              </a:rPr>
              <a:t> </a:t>
            </a:r>
            <a:r>
              <a:rPr dirty="0" sz="3600" spc="-25" i="1">
                <a:latin typeface="Arial"/>
                <a:cs typeface="Arial"/>
              </a:rPr>
              <a:t>and</a:t>
            </a:r>
            <a:r>
              <a:rPr dirty="0" sz="3600" spc="90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weight</a:t>
            </a:r>
            <a:r>
              <a:rPr dirty="0" sz="3600" spc="1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the</a:t>
            </a:r>
            <a:r>
              <a:rPr dirty="0" sz="3600" spc="1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diﬀerent</a:t>
            </a:r>
            <a:r>
              <a:rPr dirty="0" sz="3600" spc="1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aspects.</a:t>
            </a:r>
            <a:r>
              <a:rPr dirty="0" sz="3600" spc="15" i="1">
                <a:latin typeface="Arial"/>
                <a:cs typeface="Arial"/>
              </a:rPr>
              <a:t> </a:t>
            </a:r>
            <a:r>
              <a:rPr dirty="0" sz="3600" spc="-30" i="1">
                <a:latin typeface="Arial"/>
                <a:cs typeface="Arial"/>
              </a:rPr>
              <a:t>Massively</a:t>
            </a:r>
            <a:r>
              <a:rPr dirty="0" sz="3600" spc="1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scalable</a:t>
            </a:r>
            <a:r>
              <a:rPr dirty="0" sz="3600" spc="15" i="1">
                <a:latin typeface="Arial"/>
                <a:cs typeface="Arial"/>
              </a:rPr>
              <a:t> </a:t>
            </a:r>
            <a:r>
              <a:rPr dirty="0" sz="3600" spc="-10" i="1">
                <a:latin typeface="Arial"/>
                <a:cs typeface="Arial"/>
              </a:rPr>
              <a:t>key/value </a:t>
            </a:r>
            <a:r>
              <a:rPr dirty="0" sz="3600" i="1">
                <a:latin typeface="Arial"/>
                <a:cs typeface="Arial"/>
              </a:rPr>
              <a:t>stores</a:t>
            </a:r>
            <a:r>
              <a:rPr dirty="0" sz="3600" spc="-1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or</a:t>
            </a:r>
            <a:r>
              <a:rPr dirty="0" sz="3600" spc="-1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memory-only</a:t>
            </a:r>
            <a:r>
              <a:rPr dirty="0" sz="3600" spc="-15" i="1">
                <a:latin typeface="Arial"/>
                <a:cs typeface="Arial"/>
              </a:rPr>
              <a:t> </a:t>
            </a:r>
            <a:r>
              <a:rPr dirty="0" sz="3600" spc="-10" i="1">
                <a:latin typeface="Arial"/>
                <a:cs typeface="Arial"/>
              </a:rPr>
              <a:t>systems </a:t>
            </a:r>
            <a:r>
              <a:rPr dirty="0" sz="3600" i="1">
                <a:latin typeface="Arial"/>
                <a:cs typeface="Arial"/>
              </a:rPr>
              <a:t>can</a:t>
            </a:r>
            <a:r>
              <a:rPr dirty="0" sz="3600" spc="-10" i="1">
                <a:latin typeface="Arial"/>
                <a:cs typeface="Arial"/>
              </a:rPr>
              <a:t> archive</a:t>
            </a:r>
            <a:r>
              <a:rPr dirty="0" sz="3600" spc="-1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much</a:t>
            </a:r>
            <a:r>
              <a:rPr dirty="0" sz="3600" spc="-10" i="1">
                <a:latin typeface="Arial"/>
                <a:cs typeface="Arial"/>
              </a:rPr>
              <a:t> higher </a:t>
            </a:r>
            <a:r>
              <a:rPr dirty="0" sz="3600" i="1">
                <a:latin typeface="Arial"/>
                <a:cs typeface="Arial"/>
              </a:rPr>
              <a:t>benchmarks.</a:t>
            </a:r>
            <a:r>
              <a:rPr dirty="0" sz="3600" spc="5" i="1">
                <a:latin typeface="Arial"/>
                <a:cs typeface="Arial"/>
              </a:rPr>
              <a:t> </a:t>
            </a:r>
            <a:r>
              <a:rPr dirty="0" sz="3600" spc="125" i="1">
                <a:latin typeface="Arial"/>
                <a:cs typeface="Arial"/>
              </a:rPr>
              <a:t>But</a:t>
            </a:r>
            <a:r>
              <a:rPr dirty="0" sz="3600" spc="10" i="1">
                <a:latin typeface="Arial"/>
                <a:cs typeface="Arial"/>
              </a:rPr>
              <a:t> </a:t>
            </a:r>
            <a:r>
              <a:rPr dirty="0" sz="3600" spc="70" i="1">
                <a:latin typeface="Arial"/>
                <a:cs typeface="Arial"/>
              </a:rPr>
              <a:t>your</a:t>
            </a:r>
            <a:r>
              <a:rPr dirty="0" sz="3600" spc="10" i="1">
                <a:latin typeface="Arial"/>
                <a:cs typeface="Arial"/>
              </a:rPr>
              <a:t> </a:t>
            </a:r>
            <a:r>
              <a:rPr dirty="0" sz="3600" spc="75" i="1">
                <a:latin typeface="Arial"/>
                <a:cs typeface="Arial"/>
              </a:rPr>
              <a:t>aim</a:t>
            </a:r>
            <a:r>
              <a:rPr dirty="0" sz="3600" spc="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is</a:t>
            </a:r>
            <a:r>
              <a:rPr dirty="0" sz="3600" spc="10" i="1">
                <a:latin typeface="Arial"/>
                <a:cs typeface="Arial"/>
              </a:rPr>
              <a:t> </a:t>
            </a:r>
            <a:r>
              <a:rPr dirty="0" sz="3600" spc="165" i="1">
                <a:latin typeface="Arial"/>
                <a:cs typeface="Arial"/>
              </a:rPr>
              <a:t>to</a:t>
            </a:r>
            <a:r>
              <a:rPr dirty="0" sz="3600" spc="10" i="1">
                <a:latin typeface="Arial"/>
                <a:cs typeface="Arial"/>
              </a:rPr>
              <a:t> </a:t>
            </a:r>
            <a:r>
              <a:rPr dirty="0" sz="3600" spc="100" i="1">
                <a:latin typeface="Arial"/>
                <a:cs typeface="Arial"/>
              </a:rPr>
              <a:t>provide</a:t>
            </a:r>
            <a:r>
              <a:rPr dirty="0" sz="3600" spc="1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</a:t>
            </a:r>
            <a:r>
              <a:rPr dirty="0" sz="3600" spc="5" i="1">
                <a:latin typeface="Arial"/>
                <a:cs typeface="Arial"/>
              </a:rPr>
              <a:t> </a:t>
            </a:r>
            <a:r>
              <a:rPr dirty="0" sz="3600" spc="130" i="1">
                <a:latin typeface="Arial"/>
                <a:cs typeface="Arial"/>
              </a:rPr>
              <a:t>much</a:t>
            </a:r>
            <a:r>
              <a:rPr dirty="0" sz="3600" spc="10" i="1">
                <a:latin typeface="Arial"/>
                <a:cs typeface="Arial"/>
              </a:rPr>
              <a:t> </a:t>
            </a:r>
            <a:r>
              <a:rPr dirty="0" sz="3600" spc="80" i="1">
                <a:latin typeface="Arial"/>
                <a:cs typeface="Arial"/>
              </a:rPr>
              <a:t>more </a:t>
            </a:r>
            <a:r>
              <a:rPr dirty="0" sz="3600" spc="65" i="1">
                <a:latin typeface="Arial"/>
                <a:cs typeface="Arial"/>
              </a:rPr>
              <a:t>convenient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spc="55" i="1">
                <a:latin typeface="Arial"/>
                <a:cs typeface="Arial"/>
              </a:rPr>
              <a:t>system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spc="125" i="1">
                <a:latin typeface="Arial"/>
                <a:cs typeface="Arial"/>
              </a:rPr>
              <a:t>for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spc="105" i="1">
                <a:latin typeface="Arial"/>
                <a:cs typeface="Arial"/>
              </a:rPr>
              <a:t>broader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spc="55" i="1">
                <a:latin typeface="Arial"/>
                <a:cs typeface="Arial"/>
              </a:rPr>
              <a:t>range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spc="120" i="1">
                <a:latin typeface="Arial"/>
                <a:cs typeface="Arial"/>
              </a:rPr>
              <a:t>of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use-</a:t>
            </a:r>
            <a:r>
              <a:rPr dirty="0" sz="3600" spc="-10" i="1">
                <a:latin typeface="Arial"/>
                <a:cs typeface="Arial"/>
              </a:rPr>
              <a:t>cases— </a:t>
            </a:r>
            <a:r>
              <a:rPr dirty="0" sz="3600" spc="110" i="1">
                <a:latin typeface="Arial"/>
                <a:cs typeface="Arial"/>
              </a:rPr>
              <a:t>which</a:t>
            </a:r>
            <a:r>
              <a:rPr dirty="0" sz="3600" spc="25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is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spc="70" i="1">
                <a:latin typeface="Arial"/>
                <a:cs typeface="Arial"/>
              </a:rPr>
              <a:t>fast</a:t>
            </a:r>
            <a:r>
              <a:rPr dirty="0" sz="3600" spc="25" i="1">
                <a:latin typeface="Arial"/>
                <a:cs typeface="Arial"/>
              </a:rPr>
              <a:t> </a:t>
            </a:r>
            <a:r>
              <a:rPr dirty="0" sz="3600" spc="60" i="1">
                <a:latin typeface="Arial"/>
                <a:cs typeface="Arial"/>
              </a:rPr>
              <a:t>enough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spc="125" i="1">
                <a:latin typeface="Arial"/>
                <a:cs typeface="Arial"/>
              </a:rPr>
              <a:t>for</a:t>
            </a:r>
            <a:r>
              <a:rPr dirty="0" sz="3600" spc="25" i="1">
                <a:latin typeface="Arial"/>
                <a:cs typeface="Arial"/>
              </a:rPr>
              <a:t> </a:t>
            </a:r>
            <a:r>
              <a:rPr dirty="0" sz="3600" spc="85" i="1">
                <a:latin typeface="Arial"/>
                <a:cs typeface="Arial"/>
              </a:rPr>
              <a:t>almost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i="1">
                <a:latin typeface="Arial"/>
                <a:cs typeface="Arial"/>
              </a:rPr>
              <a:t>all</a:t>
            </a:r>
            <a:r>
              <a:rPr dirty="0" sz="3600" spc="30" i="1">
                <a:latin typeface="Arial"/>
                <a:cs typeface="Arial"/>
              </a:rPr>
              <a:t> </a:t>
            </a:r>
            <a:r>
              <a:rPr dirty="0" sz="3600" spc="60" i="1">
                <a:latin typeface="Arial"/>
                <a:cs typeface="Arial"/>
              </a:rPr>
              <a:t>cases.”</a:t>
            </a:r>
            <a:endParaRPr sz="36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3080"/>
              </a:spcBef>
            </a:pPr>
            <a:r>
              <a:rPr dirty="0" sz="2500" b="1">
                <a:latin typeface="Arial"/>
                <a:cs typeface="Arial"/>
              </a:rPr>
              <a:t>Jan</a:t>
            </a:r>
            <a:r>
              <a:rPr dirty="0" sz="2500" spc="-25" b="1">
                <a:latin typeface="Arial"/>
                <a:cs typeface="Arial"/>
              </a:rPr>
              <a:t> </a:t>
            </a:r>
            <a:r>
              <a:rPr dirty="0" sz="2500" b="1">
                <a:latin typeface="Arial"/>
                <a:cs typeface="Arial"/>
              </a:rPr>
              <a:t>Lenhardt</a:t>
            </a:r>
            <a:r>
              <a:rPr dirty="0" sz="2500" spc="-25" b="1">
                <a:latin typeface="Arial"/>
                <a:cs typeface="Arial"/>
              </a:rPr>
              <a:t> </a:t>
            </a:r>
            <a:r>
              <a:rPr dirty="0" sz="2500" spc="-10" b="1">
                <a:latin typeface="Arial"/>
                <a:cs typeface="Arial"/>
              </a:rPr>
              <a:t>(CouchDB)</a:t>
            </a:r>
            <a:endParaRPr sz="25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800" y="965200"/>
            <a:ext cx="12552045" cy="1061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800"/>
              <a:t>Categories</a:t>
            </a:r>
            <a:r>
              <a:rPr dirty="0" sz="6800" spc="-60"/>
              <a:t> </a:t>
            </a:r>
            <a:r>
              <a:rPr dirty="0" sz="6800"/>
              <a:t>of</a:t>
            </a:r>
            <a:r>
              <a:rPr dirty="0" sz="6800" spc="-60"/>
              <a:t> </a:t>
            </a:r>
            <a:r>
              <a:rPr dirty="0" sz="6800"/>
              <a:t>NoSQL</a:t>
            </a:r>
            <a:r>
              <a:rPr dirty="0" sz="6800" spc="-55"/>
              <a:t> </a:t>
            </a:r>
            <a:r>
              <a:rPr dirty="0" sz="6800" spc="55"/>
              <a:t>databases</a:t>
            </a:r>
            <a:endParaRPr sz="6800"/>
          </a:p>
        </p:txBody>
      </p:sp>
      <p:sp>
        <p:nvSpPr>
          <p:cNvPr id="3" name="object 3" descr=""/>
          <p:cNvSpPr txBox="1"/>
          <p:nvPr/>
        </p:nvSpPr>
        <p:spPr>
          <a:xfrm>
            <a:off x="660400" y="2429764"/>
            <a:ext cx="4564380" cy="59213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317500" indent="-177800">
              <a:lnSpc>
                <a:spcPct val="100000"/>
              </a:lnSpc>
              <a:spcBef>
                <a:spcPts val="114"/>
              </a:spcBef>
              <a:buSzPct val="75555"/>
              <a:buChar char="•"/>
              <a:tabLst>
                <a:tab pos="317500" algn="l"/>
              </a:tabLst>
            </a:pPr>
            <a:r>
              <a:rPr dirty="0" sz="2250" b="1">
                <a:latin typeface="Arial"/>
                <a:cs typeface="Arial"/>
              </a:rPr>
              <a:t>Key-</a:t>
            </a:r>
            <a:r>
              <a:rPr dirty="0" sz="2250" spc="-20" b="1">
                <a:latin typeface="Arial"/>
                <a:cs typeface="Arial"/>
              </a:rPr>
              <a:t>Value</a:t>
            </a:r>
            <a:endParaRPr sz="2250">
              <a:latin typeface="Arial"/>
              <a:cs typeface="Arial"/>
            </a:endParaRPr>
          </a:p>
          <a:p>
            <a:pPr lvl="1" marL="774700" indent="-190500">
              <a:lnSpc>
                <a:spcPct val="100000"/>
              </a:lnSpc>
              <a:spcBef>
                <a:spcPts val="1700"/>
              </a:spcBef>
              <a:buSzPct val="75555"/>
              <a:buChar char="•"/>
              <a:tabLst>
                <a:tab pos="774700" algn="l"/>
              </a:tabLst>
            </a:pPr>
            <a:r>
              <a:rPr dirty="0" sz="2250">
                <a:latin typeface="Arial"/>
                <a:cs typeface="Arial"/>
              </a:rPr>
              <a:t>Memcached,</a:t>
            </a:r>
            <a:r>
              <a:rPr dirty="0" sz="2250" spc="-1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Redis,</a:t>
            </a:r>
            <a:r>
              <a:rPr dirty="0" sz="2250" spc="-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Riak,</a:t>
            </a:r>
            <a:r>
              <a:rPr dirty="0" sz="2250" spc="-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…</a:t>
            </a:r>
            <a:endParaRPr sz="2250">
              <a:latin typeface="Arial"/>
              <a:cs typeface="Arial"/>
            </a:endParaRPr>
          </a:p>
          <a:p>
            <a:pPr marL="317500" indent="-177800">
              <a:lnSpc>
                <a:spcPct val="100000"/>
              </a:lnSpc>
              <a:spcBef>
                <a:spcPts val="1700"/>
              </a:spcBef>
              <a:buSzPct val="75555"/>
              <a:buChar char="•"/>
              <a:tabLst>
                <a:tab pos="317500" algn="l"/>
              </a:tabLst>
            </a:pPr>
            <a:r>
              <a:rPr dirty="0" sz="2250" spc="-10" b="1">
                <a:latin typeface="Arial"/>
                <a:cs typeface="Arial"/>
              </a:rPr>
              <a:t>Column-oriented</a:t>
            </a:r>
            <a:endParaRPr sz="2250">
              <a:latin typeface="Arial"/>
              <a:cs typeface="Arial"/>
            </a:endParaRPr>
          </a:p>
          <a:p>
            <a:pPr lvl="1" marL="774700" indent="-190500">
              <a:lnSpc>
                <a:spcPct val="100000"/>
              </a:lnSpc>
              <a:spcBef>
                <a:spcPts val="1600"/>
              </a:spcBef>
              <a:buSzPct val="75555"/>
              <a:buChar char="•"/>
              <a:tabLst>
                <a:tab pos="774700" algn="l"/>
              </a:tabLst>
            </a:pPr>
            <a:r>
              <a:rPr dirty="0" sz="2250">
                <a:latin typeface="Arial"/>
                <a:cs typeface="Arial"/>
              </a:rPr>
              <a:t>Cassandra,</a:t>
            </a:r>
            <a:r>
              <a:rPr dirty="0" sz="2250" spc="-1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…</a:t>
            </a:r>
            <a:endParaRPr sz="2250">
              <a:latin typeface="Arial"/>
              <a:cs typeface="Arial"/>
            </a:endParaRPr>
          </a:p>
          <a:p>
            <a:pPr marL="317500" indent="-177800">
              <a:lnSpc>
                <a:spcPct val="100000"/>
              </a:lnSpc>
              <a:spcBef>
                <a:spcPts val="1700"/>
              </a:spcBef>
              <a:buSzPct val="75555"/>
              <a:buChar char="•"/>
              <a:tabLst>
                <a:tab pos="317500" algn="l"/>
              </a:tabLst>
            </a:pPr>
            <a:r>
              <a:rPr dirty="0" sz="2250" b="1">
                <a:latin typeface="Arial"/>
                <a:cs typeface="Arial"/>
              </a:rPr>
              <a:t>Document</a:t>
            </a:r>
            <a:r>
              <a:rPr dirty="0" sz="2250" spc="-15" b="1">
                <a:latin typeface="Arial"/>
                <a:cs typeface="Arial"/>
              </a:rPr>
              <a:t> </a:t>
            </a:r>
            <a:r>
              <a:rPr dirty="0" sz="2250" spc="-10" b="1">
                <a:latin typeface="Arial"/>
                <a:cs typeface="Arial"/>
              </a:rPr>
              <a:t>(JSON)</a:t>
            </a:r>
            <a:endParaRPr sz="2250">
              <a:latin typeface="Arial"/>
              <a:cs typeface="Arial"/>
            </a:endParaRPr>
          </a:p>
          <a:p>
            <a:pPr lvl="1" marL="774700" indent="-190500">
              <a:lnSpc>
                <a:spcPct val="100000"/>
              </a:lnSpc>
              <a:spcBef>
                <a:spcPts val="1700"/>
              </a:spcBef>
              <a:buSzPct val="75555"/>
              <a:buChar char="•"/>
              <a:tabLst>
                <a:tab pos="774700" algn="l"/>
              </a:tabLst>
            </a:pPr>
            <a:r>
              <a:rPr dirty="0" sz="2250">
                <a:latin typeface="Arial"/>
                <a:cs typeface="Arial"/>
              </a:rPr>
              <a:t>MongoDB,</a:t>
            </a:r>
            <a:r>
              <a:rPr dirty="0" sz="2250" spc="-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CouchDB,</a:t>
            </a:r>
            <a:r>
              <a:rPr dirty="0" sz="2250" spc="-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…</a:t>
            </a:r>
            <a:endParaRPr sz="2250">
              <a:latin typeface="Arial"/>
              <a:cs typeface="Arial"/>
            </a:endParaRPr>
          </a:p>
          <a:p>
            <a:pPr marL="317500" indent="-177800">
              <a:lnSpc>
                <a:spcPct val="100000"/>
              </a:lnSpc>
              <a:spcBef>
                <a:spcPts val="1600"/>
              </a:spcBef>
              <a:buSzPct val="75555"/>
              <a:buChar char="•"/>
              <a:tabLst>
                <a:tab pos="317500" algn="l"/>
              </a:tabLst>
            </a:pPr>
            <a:r>
              <a:rPr dirty="0" sz="2250" spc="-10" b="1">
                <a:latin typeface="Arial"/>
                <a:cs typeface="Arial"/>
              </a:rPr>
              <a:t>Tabular</a:t>
            </a:r>
            <a:endParaRPr sz="2250">
              <a:latin typeface="Arial"/>
              <a:cs typeface="Arial"/>
            </a:endParaRPr>
          </a:p>
          <a:p>
            <a:pPr lvl="1" marL="774700" indent="-190500">
              <a:lnSpc>
                <a:spcPct val="100000"/>
              </a:lnSpc>
              <a:spcBef>
                <a:spcPts val="1700"/>
              </a:spcBef>
              <a:buSzPct val="75555"/>
              <a:buChar char="•"/>
              <a:tabLst>
                <a:tab pos="774700" algn="l"/>
              </a:tabLst>
            </a:pPr>
            <a:r>
              <a:rPr dirty="0" sz="2250">
                <a:latin typeface="Arial"/>
                <a:cs typeface="Arial"/>
              </a:rPr>
              <a:t>Big</a:t>
            </a:r>
            <a:r>
              <a:rPr dirty="0" sz="2250" spc="-75">
                <a:latin typeface="Arial"/>
                <a:cs typeface="Arial"/>
              </a:rPr>
              <a:t> </a:t>
            </a:r>
            <a:r>
              <a:rPr dirty="0" sz="2250" spc="-25">
                <a:latin typeface="Arial"/>
                <a:cs typeface="Arial"/>
              </a:rPr>
              <a:t>Table,</a:t>
            </a:r>
            <a:r>
              <a:rPr dirty="0" sz="2250" spc="-4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Hase,</a:t>
            </a:r>
            <a:r>
              <a:rPr dirty="0" sz="2250" spc="-3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…</a:t>
            </a:r>
            <a:endParaRPr sz="2250">
              <a:latin typeface="Arial"/>
              <a:cs typeface="Arial"/>
            </a:endParaRPr>
          </a:p>
          <a:p>
            <a:pPr marL="317500" indent="-177800">
              <a:lnSpc>
                <a:spcPct val="100000"/>
              </a:lnSpc>
              <a:spcBef>
                <a:spcPts val="1700"/>
              </a:spcBef>
              <a:buSzPct val="75555"/>
              <a:buChar char="•"/>
              <a:tabLst>
                <a:tab pos="317500" algn="l"/>
              </a:tabLst>
            </a:pPr>
            <a:r>
              <a:rPr dirty="0" sz="2250" spc="-10" b="1">
                <a:latin typeface="Arial"/>
                <a:cs typeface="Arial"/>
              </a:rPr>
              <a:t>Graph</a:t>
            </a:r>
            <a:endParaRPr sz="2250">
              <a:latin typeface="Arial"/>
              <a:cs typeface="Arial"/>
            </a:endParaRPr>
          </a:p>
          <a:p>
            <a:pPr lvl="1" marL="774700" indent="-190500">
              <a:lnSpc>
                <a:spcPct val="100000"/>
              </a:lnSpc>
              <a:spcBef>
                <a:spcPts val="1600"/>
              </a:spcBef>
              <a:buSzPct val="75555"/>
              <a:buChar char="•"/>
              <a:tabLst>
                <a:tab pos="774700" algn="l"/>
              </a:tabLst>
            </a:pPr>
            <a:r>
              <a:rPr dirty="0" sz="2250">
                <a:latin typeface="Arial"/>
                <a:cs typeface="Arial"/>
              </a:rPr>
              <a:t>Neo4J, </a:t>
            </a:r>
            <a:r>
              <a:rPr dirty="0" sz="2250" spc="-50">
                <a:latin typeface="Arial"/>
                <a:cs typeface="Arial"/>
              </a:rPr>
              <a:t>…</a:t>
            </a:r>
            <a:endParaRPr sz="2250">
              <a:latin typeface="Arial"/>
              <a:cs typeface="Arial"/>
            </a:endParaRPr>
          </a:p>
          <a:p>
            <a:pPr marL="317500" indent="-177800">
              <a:lnSpc>
                <a:spcPct val="100000"/>
              </a:lnSpc>
              <a:spcBef>
                <a:spcPts val="1700"/>
              </a:spcBef>
              <a:buSzPct val="75555"/>
              <a:buFont typeface="Arial"/>
              <a:buChar char="•"/>
              <a:tabLst>
                <a:tab pos="317500" algn="l"/>
              </a:tabLst>
            </a:pPr>
            <a:r>
              <a:rPr dirty="0" sz="2250" b="1">
                <a:latin typeface="Arial"/>
                <a:cs typeface="Arial"/>
              </a:rPr>
              <a:t>XML</a:t>
            </a:r>
            <a:r>
              <a:rPr dirty="0" sz="2250">
                <a:latin typeface="Arial"/>
                <a:cs typeface="Arial"/>
              </a:rPr>
              <a:t>, </a:t>
            </a:r>
            <a:r>
              <a:rPr dirty="0" sz="2250" spc="-10" b="1">
                <a:latin typeface="Arial"/>
                <a:cs typeface="Arial"/>
              </a:rPr>
              <a:t>Object</a:t>
            </a:r>
            <a:r>
              <a:rPr dirty="0" sz="2250" spc="-10">
                <a:latin typeface="Arial"/>
                <a:cs typeface="Arial"/>
              </a:rPr>
              <a:t>…</a:t>
            </a:r>
            <a:endParaRPr sz="22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31900" y="8525764"/>
            <a:ext cx="4665980" cy="3714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203200" indent="-190500">
              <a:lnSpc>
                <a:spcPct val="100000"/>
              </a:lnSpc>
              <a:spcBef>
                <a:spcPts val="114"/>
              </a:spcBef>
              <a:buSzPct val="75555"/>
              <a:buChar char="•"/>
              <a:tabLst>
                <a:tab pos="203200" algn="l"/>
              </a:tabLst>
            </a:pPr>
            <a:r>
              <a:rPr dirty="0" sz="2250">
                <a:latin typeface="Arial"/>
                <a:cs typeface="Arial"/>
              </a:rPr>
              <a:t>eXist,</a:t>
            </a:r>
            <a:r>
              <a:rPr dirty="0" sz="2250" spc="-15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BaseX,</a:t>
            </a:r>
            <a:r>
              <a:rPr dirty="0" sz="2250" spc="-1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Marclogic,</a:t>
            </a:r>
            <a:r>
              <a:rPr dirty="0" sz="2250" spc="-10">
                <a:latin typeface="Arial"/>
                <a:cs typeface="Arial"/>
              </a:rPr>
              <a:t> </a:t>
            </a:r>
            <a:r>
              <a:rPr dirty="0" sz="2250">
                <a:latin typeface="Arial"/>
                <a:cs typeface="Arial"/>
              </a:rPr>
              <a:t>ZODB,</a:t>
            </a:r>
            <a:r>
              <a:rPr dirty="0" sz="2250" spc="-5">
                <a:latin typeface="Arial"/>
                <a:cs typeface="Arial"/>
              </a:rPr>
              <a:t> </a:t>
            </a:r>
            <a:r>
              <a:rPr dirty="0" sz="2250" spc="-50">
                <a:latin typeface="Arial"/>
                <a:cs typeface="Arial"/>
              </a:rPr>
              <a:t>…</a:t>
            </a:r>
            <a:endParaRPr sz="225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200" y="3390900"/>
            <a:ext cx="7594600" cy="421640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8304039" y="8571823"/>
            <a:ext cx="4116070" cy="454659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220979" marR="5080" indent="-208915">
              <a:lnSpc>
                <a:spcPct val="101200"/>
              </a:lnSpc>
              <a:spcBef>
                <a:spcPts val="80"/>
              </a:spcBef>
            </a:pPr>
            <a:r>
              <a:rPr dirty="0" u="sng" sz="1400" spc="-1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3"/>
              </a:rPr>
              <a:t>http://martinfowler.com/articles/nosqlKeyPoints.html</a:t>
            </a:r>
            <a:r>
              <a:rPr dirty="0" u="none" sz="1400" spc="-10">
                <a:latin typeface="Arial"/>
                <a:cs typeface="Arial"/>
              </a:rPr>
              <a:t> </a:t>
            </a:r>
            <a:r>
              <a:rPr dirty="0" u="sng" sz="1400" spc="-1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4"/>
              </a:rPr>
              <a:t>https://www.youtube.com/watch?v=qI_g07C_Q5I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866900">
              <a:lnSpc>
                <a:spcPct val="100000"/>
              </a:lnSpc>
              <a:spcBef>
                <a:spcPts val="100"/>
              </a:spcBef>
            </a:pPr>
            <a:r>
              <a:rPr dirty="0"/>
              <a:t>New </a:t>
            </a:r>
            <a:r>
              <a:rPr dirty="0" spc="65"/>
              <a:t>challenges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35100" y="2720848"/>
            <a:ext cx="131445" cy="3879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50" spc="-50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828800" y="2658364"/>
            <a:ext cx="1076960" cy="50863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150" spc="-10">
                <a:latin typeface="Arial"/>
                <a:cs typeface="Arial"/>
              </a:rPr>
              <a:t>Cloud</a:t>
            </a:r>
            <a:endParaRPr sz="31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35100" y="3660647"/>
            <a:ext cx="131445" cy="3879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50" spc="-50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828800" y="3598164"/>
            <a:ext cx="2016125" cy="50863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150" spc="-10">
                <a:latin typeface="Arial"/>
                <a:cs typeface="Arial"/>
              </a:rPr>
              <a:t>Replication</a:t>
            </a:r>
            <a:endParaRPr sz="31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435100" y="4600447"/>
            <a:ext cx="131445" cy="3879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50" spc="-50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828800" y="4537964"/>
            <a:ext cx="6242050" cy="50863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150">
                <a:latin typeface="Arial"/>
                <a:cs typeface="Arial"/>
              </a:rPr>
              <a:t>massive</a:t>
            </a:r>
            <a:r>
              <a:rPr dirty="0" sz="3150" spc="-2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data</a:t>
            </a:r>
            <a:r>
              <a:rPr dirty="0" sz="3150" spc="-5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explosion:</a:t>
            </a:r>
            <a:r>
              <a:rPr dirty="0" sz="3150" spc="-1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„Big</a:t>
            </a:r>
            <a:r>
              <a:rPr dirty="0" sz="3150" spc="-5">
                <a:latin typeface="Arial"/>
                <a:cs typeface="Arial"/>
              </a:rPr>
              <a:t> </a:t>
            </a:r>
            <a:r>
              <a:rPr dirty="0" sz="3150" spc="-10">
                <a:latin typeface="Arial"/>
                <a:cs typeface="Arial"/>
              </a:rPr>
              <a:t>Data“</a:t>
            </a:r>
            <a:endParaRPr sz="31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435100" y="5540247"/>
            <a:ext cx="131445" cy="3879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50" spc="-50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828800" y="5477764"/>
            <a:ext cx="5034915" cy="508634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150">
                <a:latin typeface="Arial"/>
                <a:cs typeface="Arial"/>
              </a:rPr>
              <a:t>Globally</a:t>
            </a:r>
            <a:r>
              <a:rPr dirty="0" sz="3150" spc="-2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distributed</a:t>
            </a:r>
            <a:r>
              <a:rPr dirty="0" sz="3150" spc="-5">
                <a:latin typeface="Arial"/>
                <a:cs typeface="Arial"/>
              </a:rPr>
              <a:t> </a:t>
            </a:r>
            <a:r>
              <a:rPr dirty="0" sz="3150" spc="-10">
                <a:latin typeface="Arial"/>
                <a:cs typeface="Arial"/>
              </a:rPr>
              <a:t>systems</a:t>
            </a:r>
            <a:endParaRPr sz="31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384300" y="6417564"/>
            <a:ext cx="10165715" cy="23755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456565" indent="-393065">
              <a:lnSpc>
                <a:spcPct val="100000"/>
              </a:lnSpc>
              <a:spcBef>
                <a:spcPts val="114"/>
              </a:spcBef>
              <a:buSzPct val="74603"/>
              <a:buChar char="•"/>
              <a:tabLst>
                <a:tab pos="456565" algn="l"/>
              </a:tabLst>
            </a:pPr>
            <a:r>
              <a:rPr dirty="0" sz="3150">
                <a:latin typeface="Arial"/>
                <a:cs typeface="Arial"/>
              </a:rPr>
              <a:t>Specialized</a:t>
            </a:r>
            <a:r>
              <a:rPr dirty="0" sz="3150" spc="-20">
                <a:latin typeface="Arial"/>
                <a:cs typeface="Arial"/>
              </a:rPr>
              <a:t> </a:t>
            </a:r>
            <a:r>
              <a:rPr dirty="0" sz="3150" spc="-10">
                <a:latin typeface="Arial"/>
                <a:cs typeface="Arial"/>
              </a:rPr>
              <a:t>requirements</a:t>
            </a:r>
            <a:endParaRPr sz="31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15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</a:pPr>
            <a:r>
              <a:rPr dirty="0" baseline="9456" sz="3525" spc="-600">
                <a:latin typeface="BIZ UDPGothic"/>
                <a:cs typeface="BIZ UDPGothic"/>
              </a:rPr>
              <a:t>➡</a:t>
            </a:r>
            <a:r>
              <a:rPr dirty="0" baseline="9456" sz="3525" spc="502">
                <a:latin typeface="BIZ UDPGothic"/>
                <a:cs typeface="BIZ UDPGothic"/>
              </a:rPr>
              <a:t> </a:t>
            </a:r>
            <a:r>
              <a:rPr dirty="0" sz="3150" b="1">
                <a:latin typeface="Arial"/>
                <a:cs typeface="Arial"/>
              </a:rPr>
              <a:t>more</a:t>
            </a:r>
            <a:r>
              <a:rPr dirty="0" sz="3150" spc="-10" b="1">
                <a:latin typeface="Arial"/>
                <a:cs typeface="Arial"/>
              </a:rPr>
              <a:t> </a:t>
            </a:r>
            <a:r>
              <a:rPr dirty="0" sz="3150" b="1">
                <a:latin typeface="Arial"/>
                <a:cs typeface="Arial"/>
              </a:rPr>
              <a:t>specialized</a:t>
            </a:r>
            <a:r>
              <a:rPr dirty="0" sz="3150" spc="-5" b="1">
                <a:latin typeface="Arial"/>
                <a:cs typeface="Arial"/>
              </a:rPr>
              <a:t> </a:t>
            </a:r>
            <a:r>
              <a:rPr dirty="0" sz="3150" spc="-10" b="1">
                <a:latin typeface="Arial"/>
                <a:cs typeface="Arial"/>
              </a:rPr>
              <a:t>databases</a:t>
            </a:r>
            <a:endParaRPr sz="315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3520"/>
              </a:spcBef>
            </a:pPr>
            <a:r>
              <a:rPr dirty="0" baseline="7092" sz="3525" spc="-600">
                <a:latin typeface="BIZ UDPGothic"/>
                <a:cs typeface="BIZ UDPGothic"/>
              </a:rPr>
              <a:t>➡</a:t>
            </a:r>
            <a:r>
              <a:rPr dirty="0" baseline="7092" sz="3525" spc="502">
                <a:latin typeface="BIZ UDPGothic"/>
                <a:cs typeface="BIZ UDPGothic"/>
              </a:rPr>
              <a:t> </a:t>
            </a:r>
            <a:r>
              <a:rPr dirty="0" sz="3150" b="1">
                <a:latin typeface="Arial"/>
                <a:cs typeface="Arial"/>
              </a:rPr>
              <a:t>Relational</a:t>
            </a:r>
            <a:r>
              <a:rPr dirty="0" sz="3150" spc="-15" b="1">
                <a:latin typeface="Arial"/>
                <a:cs typeface="Arial"/>
              </a:rPr>
              <a:t> </a:t>
            </a:r>
            <a:r>
              <a:rPr dirty="0" sz="3150" b="1">
                <a:latin typeface="Arial"/>
                <a:cs typeface="Arial"/>
              </a:rPr>
              <a:t>databases</a:t>
            </a:r>
            <a:r>
              <a:rPr dirty="0" sz="3150" spc="-5" b="1">
                <a:latin typeface="Arial"/>
                <a:cs typeface="Arial"/>
              </a:rPr>
              <a:t> </a:t>
            </a:r>
            <a:r>
              <a:rPr dirty="0" sz="3150" b="1">
                <a:latin typeface="Arial"/>
                <a:cs typeface="Arial"/>
              </a:rPr>
              <a:t>are</a:t>
            </a:r>
            <a:r>
              <a:rPr dirty="0" sz="3150" spc="-5" b="1">
                <a:latin typeface="Arial"/>
                <a:cs typeface="Arial"/>
              </a:rPr>
              <a:t> </a:t>
            </a:r>
            <a:r>
              <a:rPr dirty="0" sz="3150" b="1">
                <a:latin typeface="Arial"/>
                <a:cs typeface="Arial"/>
              </a:rPr>
              <a:t>no</a:t>
            </a:r>
            <a:r>
              <a:rPr dirty="0" sz="3150" spc="-10" b="1">
                <a:latin typeface="Arial"/>
                <a:cs typeface="Arial"/>
              </a:rPr>
              <a:t> </a:t>
            </a:r>
            <a:r>
              <a:rPr dirty="0" sz="3150" b="1">
                <a:latin typeface="Arial"/>
                <a:cs typeface="Arial"/>
              </a:rPr>
              <a:t>longer</a:t>
            </a:r>
            <a:r>
              <a:rPr dirty="0" sz="3150" spc="-5" b="1">
                <a:latin typeface="Arial"/>
                <a:cs typeface="Arial"/>
              </a:rPr>
              <a:t> </a:t>
            </a:r>
            <a:r>
              <a:rPr dirty="0" sz="3150" b="1">
                <a:latin typeface="Arial"/>
                <a:cs typeface="Arial"/>
              </a:rPr>
              <a:t>the only</a:t>
            </a:r>
            <a:r>
              <a:rPr dirty="0" sz="3150" spc="-5" b="1">
                <a:latin typeface="Arial"/>
                <a:cs typeface="Arial"/>
              </a:rPr>
              <a:t> </a:t>
            </a:r>
            <a:r>
              <a:rPr dirty="0" sz="3150" spc="-10" b="1">
                <a:latin typeface="Arial"/>
                <a:cs typeface="Arial"/>
              </a:rPr>
              <a:t>option</a:t>
            </a:r>
            <a:endParaRPr sz="3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9176" y="2638954"/>
            <a:ext cx="6795623" cy="538850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62200">
              <a:lnSpc>
                <a:spcPct val="100000"/>
              </a:lnSpc>
              <a:spcBef>
                <a:spcPts val="100"/>
              </a:spcBef>
            </a:pPr>
            <a:r>
              <a:rPr dirty="0"/>
              <a:t>CAP</a:t>
            </a:r>
            <a:r>
              <a:rPr dirty="0" spc="-495"/>
              <a:t> </a:t>
            </a:r>
            <a:r>
              <a:rPr dirty="0" spc="-80"/>
              <a:t>Theorem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168363" y="2533643"/>
            <a:ext cx="5985510" cy="5614035"/>
            <a:chOff x="168363" y="2533643"/>
            <a:chExt cx="5985510" cy="5614035"/>
          </a:xfrm>
        </p:grpSpPr>
        <p:sp>
          <p:nvSpPr>
            <p:cNvPr id="5" name="object 5" descr=""/>
            <p:cNvSpPr/>
            <p:nvPr/>
          </p:nvSpPr>
          <p:spPr>
            <a:xfrm>
              <a:off x="174713" y="2539993"/>
              <a:ext cx="5972810" cy="5601335"/>
            </a:xfrm>
            <a:custGeom>
              <a:avLst/>
              <a:gdLst/>
              <a:ahLst/>
              <a:cxnLst/>
              <a:rect l="l" t="t" r="r" b="b"/>
              <a:pathLst>
                <a:path w="5972810" h="5601334">
                  <a:moveTo>
                    <a:pt x="0" y="0"/>
                  </a:moveTo>
                  <a:lnTo>
                    <a:pt x="5972741" y="0"/>
                  </a:lnTo>
                  <a:lnTo>
                    <a:pt x="5972741" y="5600720"/>
                  </a:lnTo>
                  <a:lnTo>
                    <a:pt x="0" y="56007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F0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74713" y="2539993"/>
              <a:ext cx="5972810" cy="5601335"/>
            </a:xfrm>
            <a:custGeom>
              <a:avLst/>
              <a:gdLst/>
              <a:ahLst/>
              <a:cxnLst/>
              <a:rect l="l" t="t" r="r" b="b"/>
              <a:pathLst>
                <a:path w="5972810" h="5601334">
                  <a:moveTo>
                    <a:pt x="0" y="0"/>
                  </a:moveTo>
                  <a:lnTo>
                    <a:pt x="5972742" y="0"/>
                  </a:lnTo>
                  <a:lnTo>
                    <a:pt x="5972742" y="5600719"/>
                  </a:lnTo>
                  <a:lnTo>
                    <a:pt x="0" y="560071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6AAA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65100" y="2578100"/>
            <a:ext cx="5913755" cy="5511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 marR="685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"/>
                <a:cs typeface="Arial"/>
              </a:rPr>
              <a:t>It</a:t>
            </a:r>
            <a:r>
              <a:rPr dirty="0" sz="2000" spc="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is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impossible</a:t>
            </a:r>
            <a:r>
              <a:rPr dirty="0" sz="2000" spc="60" b="1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for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distributed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computer</a:t>
            </a:r>
            <a:r>
              <a:rPr dirty="0" sz="2000" spc="5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system </a:t>
            </a:r>
            <a:r>
              <a:rPr dirty="0" sz="2000">
                <a:latin typeface="Arial"/>
                <a:cs typeface="Arial"/>
              </a:rPr>
              <a:t>to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simultaneously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provide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all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three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following guarantees: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Arial"/>
              <a:cs typeface="Arial"/>
            </a:endParaRPr>
          </a:p>
          <a:p>
            <a:pPr marL="342265" indent="-278765">
              <a:lnSpc>
                <a:spcPct val="100000"/>
              </a:lnSpc>
              <a:buSzPct val="75000"/>
              <a:buFont typeface="Arial"/>
              <a:buChar char="•"/>
              <a:tabLst>
                <a:tab pos="342265" algn="l"/>
              </a:tabLst>
            </a:pPr>
            <a:r>
              <a:rPr dirty="0" sz="2000" spc="-10" b="1">
                <a:latin typeface="Arial"/>
                <a:cs typeface="Arial"/>
              </a:rPr>
              <a:t>Consistency</a:t>
            </a:r>
            <a:endParaRPr sz="2000">
              <a:latin typeface="Arial"/>
              <a:cs typeface="Arial"/>
            </a:endParaRPr>
          </a:p>
          <a:p>
            <a:pPr marL="342900" marR="15113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(every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read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receives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most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recent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write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or</a:t>
            </a:r>
            <a:r>
              <a:rPr dirty="0" sz="2000" spc="1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an </a:t>
            </a:r>
            <a:r>
              <a:rPr dirty="0" sz="2000" spc="-10">
                <a:latin typeface="Arial"/>
                <a:cs typeface="Arial"/>
              </a:rPr>
              <a:t>error)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Arial"/>
              <a:cs typeface="Arial"/>
            </a:endParaRPr>
          </a:p>
          <a:p>
            <a:pPr marL="342265" indent="-278765">
              <a:lnSpc>
                <a:spcPct val="100000"/>
              </a:lnSpc>
              <a:buSzPct val="75000"/>
              <a:buFont typeface="Arial"/>
              <a:buChar char="•"/>
              <a:tabLst>
                <a:tab pos="342265" algn="l"/>
              </a:tabLst>
            </a:pPr>
            <a:r>
              <a:rPr dirty="0" sz="2000" spc="-10" b="1">
                <a:latin typeface="Arial"/>
                <a:cs typeface="Arial"/>
              </a:rPr>
              <a:t>Availability</a:t>
            </a:r>
            <a:endParaRPr sz="2000">
              <a:latin typeface="Arial"/>
              <a:cs typeface="Arial"/>
            </a:endParaRPr>
          </a:p>
          <a:p>
            <a:pPr marL="342900" marR="616585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(every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request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receives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response,</a:t>
            </a:r>
            <a:r>
              <a:rPr dirty="0" sz="2000" spc="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without </a:t>
            </a:r>
            <a:r>
              <a:rPr dirty="0" sz="2000">
                <a:latin typeface="Arial"/>
                <a:cs typeface="Arial"/>
              </a:rPr>
              <a:t>guarantee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that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it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contains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most</a:t>
            </a:r>
            <a:r>
              <a:rPr dirty="0" sz="2000" spc="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recent </a:t>
            </a:r>
            <a:r>
              <a:rPr dirty="0" sz="2000">
                <a:latin typeface="Arial"/>
                <a:cs typeface="Arial"/>
              </a:rPr>
              <a:t>version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information)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Arial"/>
              <a:cs typeface="Arial"/>
            </a:endParaRPr>
          </a:p>
          <a:p>
            <a:pPr marL="342265" indent="-278765">
              <a:lnSpc>
                <a:spcPct val="100000"/>
              </a:lnSpc>
              <a:buSzPct val="75000"/>
              <a:buFont typeface="Arial"/>
              <a:buChar char="•"/>
              <a:tabLst>
                <a:tab pos="342265" algn="l"/>
              </a:tabLst>
            </a:pPr>
            <a:r>
              <a:rPr dirty="0" sz="2000" b="1">
                <a:latin typeface="Arial"/>
                <a:cs typeface="Arial"/>
              </a:rPr>
              <a:t>Partition</a:t>
            </a:r>
            <a:r>
              <a:rPr dirty="0" sz="2000" spc="-75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tolerance</a:t>
            </a:r>
            <a:endParaRPr sz="2000">
              <a:latin typeface="Arial"/>
              <a:cs typeface="Arial"/>
            </a:endParaRPr>
          </a:p>
          <a:p>
            <a:pPr marL="342900" marR="54737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(the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system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continues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to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operate</a:t>
            </a:r>
            <a:r>
              <a:rPr dirty="0" sz="2000" spc="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despite </a:t>
            </a:r>
            <a:r>
              <a:rPr dirty="0" sz="2000">
                <a:latin typeface="Arial"/>
                <a:cs typeface="Arial"/>
              </a:rPr>
              <a:t>arbitrary</a:t>
            </a:r>
            <a:r>
              <a:rPr dirty="0" sz="2000" spc="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partitioning</a:t>
            </a:r>
            <a:r>
              <a:rPr dirty="0" sz="2000" spc="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due</a:t>
            </a:r>
            <a:r>
              <a:rPr dirty="0" sz="2000" spc="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to</a:t>
            </a:r>
            <a:r>
              <a:rPr dirty="0" sz="2000" spc="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network</a:t>
            </a:r>
            <a:r>
              <a:rPr dirty="0" sz="2000" spc="7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failures)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(Eric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Brewer)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4533900" y="8402319"/>
            <a:ext cx="3479800" cy="8547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5450" b="1">
                <a:latin typeface="Arial"/>
                <a:cs typeface="Arial"/>
              </a:rPr>
              <a:t>PICK</a:t>
            </a:r>
            <a:r>
              <a:rPr dirty="0" sz="5450" spc="-145" b="1">
                <a:latin typeface="Arial"/>
                <a:cs typeface="Arial"/>
              </a:rPr>
              <a:t> </a:t>
            </a:r>
            <a:r>
              <a:rPr dirty="0" sz="5450" spc="-25" b="1">
                <a:latin typeface="Arial"/>
                <a:cs typeface="Arial"/>
              </a:rPr>
              <a:t>TWO</a:t>
            </a:r>
            <a:endParaRPr sz="5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2400" y="749300"/>
            <a:ext cx="10160000" cy="1521460"/>
          </a:xfrm>
          <a:prstGeom prst="rect"/>
        </p:spPr>
        <p:txBody>
          <a:bodyPr wrap="square" lIns="0" tIns="10160" rIns="0" bIns="0" rtlCol="0" vert="horz">
            <a:spAutoFit/>
          </a:bodyPr>
          <a:lstStyle/>
          <a:p>
            <a:pPr marL="2311400" marR="5080" indent="-2298700">
              <a:lnSpc>
                <a:spcPct val="100299"/>
              </a:lnSpc>
              <a:spcBef>
                <a:spcPts val="80"/>
              </a:spcBef>
              <a:tabLst>
                <a:tab pos="3574415" algn="l"/>
                <a:tab pos="6376670" algn="l"/>
              </a:tabLst>
            </a:pPr>
            <a:r>
              <a:rPr dirty="0" sz="4900"/>
              <a:t>My</a:t>
            </a:r>
            <a:r>
              <a:rPr dirty="0" sz="4900" spc="-75"/>
              <a:t> </a:t>
            </a:r>
            <a:r>
              <a:rPr dirty="0" sz="4900" spc="-10"/>
              <a:t>personal</a:t>
            </a:r>
            <a:r>
              <a:rPr dirty="0" sz="4900"/>
              <a:t>	hunt</a:t>
            </a:r>
            <a:r>
              <a:rPr dirty="0" sz="4900" spc="-30"/>
              <a:t> </a:t>
            </a:r>
            <a:r>
              <a:rPr dirty="0" sz="4900"/>
              <a:t>for</a:t>
            </a:r>
            <a:r>
              <a:rPr dirty="0" sz="4900" spc="-30"/>
              <a:t> </a:t>
            </a:r>
            <a:r>
              <a:rPr dirty="0" sz="4900" spc="-50"/>
              <a:t>a</a:t>
            </a:r>
            <a:r>
              <a:rPr dirty="0" sz="4900"/>
              <a:t>	</a:t>
            </a:r>
            <a:r>
              <a:rPr dirty="0" sz="4900" spc="-25"/>
              <a:t>multi-</a:t>
            </a:r>
            <a:r>
              <a:rPr dirty="0" sz="4900" spc="-10"/>
              <a:t>purpose </a:t>
            </a:r>
            <a:r>
              <a:rPr dirty="0" sz="4900"/>
              <a:t>NoSQL</a:t>
            </a:r>
            <a:r>
              <a:rPr dirty="0" sz="4900" spc="-195"/>
              <a:t> </a:t>
            </a:r>
            <a:r>
              <a:rPr dirty="0" sz="4900"/>
              <a:t>database</a:t>
            </a:r>
            <a:r>
              <a:rPr dirty="0" sz="4900" spc="-20"/>
              <a:t> </a:t>
            </a:r>
            <a:r>
              <a:rPr dirty="0" sz="4900" spc="-50"/>
              <a:t>…</a:t>
            </a:r>
            <a:endParaRPr sz="4900"/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2696845"/>
            <a:ext cx="188595" cy="416559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550" spc="340">
                <a:latin typeface="Arial"/>
                <a:cs typeface="Arial"/>
              </a:rPr>
              <a:t>•</a:t>
            </a:r>
            <a:endParaRPr sz="25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09700" y="2626360"/>
            <a:ext cx="6341110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>
                <a:latin typeface="Arial"/>
                <a:cs typeface="Arial"/>
              </a:rPr>
              <a:t>Should</a:t>
            </a:r>
            <a:r>
              <a:rPr dirty="0" sz="3400" spc="65">
                <a:latin typeface="Arial"/>
                <a:cs typeface="Arial"/>
              </a:rPr>
              <a:t> </a:t>
            </a:r>
            <a:r>
              <a:rPr dirty="0" sz="3400">
                <a:latin typeface="Arial"/>
                <a:cs typeface="Arial"/>
              </a:rPr>
              <a:t>fit</a:t>
            </a:r>
            <a:r>
              <a:rPr dirty="0" sz="3400" spc="70">
                <a:latin typeface="Arial"/>
                <a:cs typeface="Arial"/>
              </a:rPr>
              <a:t> </a:t>
            </a:r>
            <a:r>
              <a:rPr dirty="0" sz="3400">
                <a:latin typeface="Arial"/>
                <a:cs typeface="Arial"/>
              </a:rPr>
              <a:t>most</a:t>
            </a:r>
            <a:r>
              <a:rPr dirty="0" sz="3400" spc="65">
                <a:latin typeface="Arial"/>
                <a:cs typeface="Arial"/>
              </a:rPr>
              <a:t> </a:t>
            </a:r>
            <a:r>
              <a:rPr dirty="0" sz="3400">
                <a:latin typeface="Arial"/>
                <a:cs typeface="Arial"/>
              </a:rPr>
              <a:t>mid-size</a:t>
            </a:r>
            <a:r>
              <a:rPr dirty="0" sz="3400" spc="70">
                <a:latin typeface="Arial"/>
                <a:cs typeface="Arial"/>
              </a:rPr>
              <a:t> </a:t>
            </a:r>
            <a:r>
              <a:rPr dirty="0" sz="3400" spc="-10">
                <a:latin typeface="Arial"/>
                <a:cs typeface="Arial"/>
              </a:rPr>
              <a:t>projects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90600" y="3725545"/>
            <a:ext cx="188595" cy="416559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550" spc="340">
                <a:latin typeface="Arial"/>
                <a:cs typeface="Arial"/>
              </a:rPr>
              <a:t>•</a:t>
            </a:r>
            <a:endParaRPr sz="25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09700" y="3655059"/>
            <a:ext cx="5300980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>
                <a:latin typeface="Arial"/>
                <a:cs typeface="Arial"/>
              </a:rPr>
              <a:t>Document</a:t>
            </a:r>
            <a:r>
              <a:rPr dirty="0" sz="3400" spc="35">
                <a:latin typeface="Arial"/>
                <a:cs typeface="Arial"/>
              </a:rPr>
              <a:t> </a:t>
            </a:r>
            <a:r>
              <a:rPr dirty="0" sz="3400">
                <a:latin typeface="Arial"/>
                <a:cs typeface="Arial"/>
              </a:rPr>
              <a:t>store</a:t>
            </a:r>
            <a:r>
              <a:rPr dirty="0" sz="3400" spc="30">
                <a:latin typeface="Arial"/>
                <a:cs typeface="Arial"/>
              </a:rPr>
              <a:t> </a:t>
            </a:r>
            <a:r>
              <a:rPr dirty="0" sz="3400" spc="125">
                <a:latin typeface="Arial"/>
                <a:cs typeface="Arial"/>
              </a:rPr>
              <a:t>(+</a:t>
            </a:r>
            <a:r>
              <a:rPr dirty="0" sz="3400" spc="35">
                <a:latin typeface="Arial"/>
                <a:cs typeface="Arial"/>
              </a:rPr>
              <a:t> </a:t>
            </a:r>
            <a:r>
              <a:rPr dirty="0" sz="3400" spc="-10">
                <a:latin typeface="Arial"/>
                <a:cs typeface="Arial"/>
              </a:rPr>
              <a:t>graphs)</a:t>
            </a:r>
            <a:endParaRPr sz="3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90600" y="4754245"/>
            <a:ext cx="188595" cy="416559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550" spc="340">
                <a:latin typeface="Arial"/>
                <a:cs typeface="Arial"/>
              </a:rPr>
              <a:t>•</a:t>
            </a:r>
            <a:endParaRPr sz="25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09700" y="4683759"/>
            <a:ext cx="4337685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>
                <a:latin typeface="Arial"/>
                <a:cs typeface="Arial"/>
              </a:rPr>
              <a:t>Arbitary</a:t>
            </a:r>
            <a:r>
              <a:rPr dirty="0" sz="3400" spc="140">
                <a:latin typeface="Arial"/>
                <a:cs typeface="Arial"/>
              </a:rPr>
              <a:t> </a:t>
            </a:r>
            <a:r>
              <a:rPr dirty="0" sz="3400" spc="50">
                <a:latin typeface="Arial"/>
                <a:cs typeface="Arial"/>
              </a:rPr>
              <a:t>query</a:t>
            </a:r>
            <a:r>
              <a:rPr dirty="0" sz="3400" spc="140">
                <a:latin typeface="Arial"/>
                <a:cs typeface="Arial"/>
              </a:rPr>
              <a:t> </a:t>
            </a:r>
            <a:r>
              <a:rPr dirty="0" sz="3400" spc="-10">
                <a:latin typeface="Arial"/>
                <a:cs typeface="Arial"/>
              </a:rPr>
              <a:t>options</a:t>
            </a:r>
            <a:endParaRPr sz="3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90600" y="5782945"/>
            <a:ext cx="188595" cy="416559"/>
          </a:xfrm>
          <a:prstGeom prst="rect">
            <a:avLst/>
          </a:prstGeom>
        </p:spPr>
        <p:txBody>
          <a:bodyPr wrap="square" lIns="0" tIns="146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dirty="0" sz="2550" spc="340">
                <a:latin typeface="Arial"/>
                <a:cs typeface="Arial"/>
              </a:rPr>
              <a:t>•</a:t>
            </a:r>
            <a:endParaRPr sz="25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09700" y="5712459"/>
            <a:ext cx="6816725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>
                <a:latin typeface="Arial"/>
                <a:cs typeface="Arial"/>
              </a:rPr>
              <a:t>Cross-table/collection</a:t>
            </a:r>
            <a:r>
              <a:rPr dirty="0" sz="3400" spc="515">
                <a:latin typeface="Arial"/>
                <a:cs typeface="Arial"/>
              </a:rPr>
              <a:t> </a:t>
            </a:r>
            <a:r>
              <a:rPr dirty="0" sz="3400" spc="-10">
                <a:latin typeface="Arial"/>
                <a:cs typeface="Arial"/>
              </a:rPr>
              <a:t>relationships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90600" y="6811644"/>
            <a:ext cx="188595" cy="41655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550" spc="340">
                <a:latin typeface="Arial"/>
                <a:cs typeface="Arial"/>
              </a:rPr>
              <a:t>•</a:t>
            </a:r>
            <a:endParaRPr sz="255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409700" y="6741159"/>
            <a:ext cx="8297545" cy="1067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100"/>
              </a:spcBef>
            </a:pPr>
            <a:r>
              <a:rPr dirty="0" sz="3400">
                <a:latin typeface="Arial"/>
                <a:cs typeface="Arial"/>
              </a:rPr>
              <a:t>(optional)</a:t>
            </a:r>
            <a:r>
              <a:rPr dirty="0" sz="3400" spc="195">
                <a:latin typeface="Arial"/>
                <a:cs typeface="Arial"/>
              </a:rPr>
              <a:t> </a:t>
            </a:r>
            <a:r>
              <a:rPr dirty="0" sz="3400">
                <a:latin typeface="Arial"/>
                <a:cs typeface="Arial"/>
              </a:rPr>
              <a:t>transactional</a:t>
            </a:r>
            <a:r>
              <a:rPr dirty="0" sz="3400" spc="195">
                <a:latin typeface="Arial"/>
                <a:cs typeface="Arial"/>
              </a:rPr>
              <a:t> </a:t>
            </a:r>
            <a:r>
              <a:rPr dirty="0" sz="3400">
                <a:latin typeface="Arial"/>
                <a:cs typeface="Arial"/>
              </a:rPr>
              <a:t>integrity</a:t>
            </a:r>
            <a:r>
              <a:rPr dirty="0" sz="3400" spc="195">
                <a:latin typeface="Arial"/>
                <a:cs typeface="Arial"/>
              </a:rPr>
              <a:t> </a:t>
            </a:r>
            <a:r>
              <a:rPr dirty="0" sz="3400" spc="-10">
                <a:latin typeface="Arial"/>
                <a:cs typeface="Arial"/>
              </a:rPr>
              <a:t>(ACID) </a:t>
            </a:r>
            <a:r>
              <a:rPr dirty="0" sz="3400">
                <a:latin typeface="Arial"/>
                <a:cs typeface="Arial"/>
              </a:rPr>
              <a:t>across</a:t>
            </a:r>
            <a:r>
              <a:rPr dirty="0" sz="3400" spc="175">
                <a:latin typeface="Arial"/>
                <a:cs typeface="Arial"/>
              </a:rPr>
              <a:t> </a:t>
            </a:r>
            <a:r>
              <a:rPr dirty="0" sz="3400">
                <a:latin typeface="Arial"/>
                <a:cs typeface="Arial"/>
              </a:rPr>
              <a:t>multiple</a:t>
            </a:r>
            <a:r>
              <a:rPr dirty="0" sz="3400" spc="180">
                <a:latin typeface="Arial"/>
                <a:cs typeface="Arial"/>
              </a:rPr>
              <a:t> </a:t>
            </a:r>
            <a:r>
              <a:rPr dirty="0" sz="3400">
                <a:latin typeface="Arial"/>
                <a:cs typeface="Arial"/>
              </a:rPr>
              <a:t>documents</a:t>
            </a:r>
            <a:r>
              <a:rPr dirty="0" sz="3400" spc="175">
                <a:latin typeface="Arial"/>
                <a:cs typeface="Arial"/>
              </a:rPr>
              <a:t> </a:t>
            </a:r>
            <a:r>
              <a:rPr dirty="0" sz="3400" spc="75">
                <a:latin typeface="Arial"/>
                <a:cs typeface="Arial"/>
              </a:rPr>
              <a:t>and</a:t>
            </a:r>
            <a:r>
              <a:rPr dirty="0" sz="3400" spc="180">
                <a:latin typeface="Arial"/>
                <a:cs typeface="Arial"/>
              </a:rPr>
              <a:t> </a:t>
            </a:r>
            <a:r>
              <a:rPr dirty="0" sz="3400" spc="-10">
                <a:latin typeface="Arial"/>
                <a:cs typeface="Arial"/>
              </a:rPr>
              <a:t>operations</a:t>
            </a:r>
            <a:endParaRPr sz="34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90600" y="8361044"/>
            <a:ext cx="188595" cy="416559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550" spc="340">
                <a:latin typeface="Arial"/>
                <a:cs typeface="Arial"/>
              </a:rPr>
              <a:t>•</a:t>
            </a:r>
            <a:endParaRPr sz="255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09700" y="8290559"/>
            <a:ext cx="4072890" cy="54673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3400" spc="-10">
                <a:latin typeface="Arial"/>
                <a:cs typeface="Arial"/>
              </a:rPr>
              <a:t>replication/clustering</a:t>
            </a:r>
            <a:endParaRPr sz="3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9500">
              <a:lnSpc>
                <a:spcPct val="100000"/>
              </a:lnSpc>
              <a:spcBef>
                <a:spcPts val="100"/>
              </a:spcBef>
            </a:pPr>
            <a:r>
              <a:rPr dirty="0"/>
              <a:t>My</a:t>
            </a:r>
            <a:r>
              <a:rPr dirty="0" spc="150"/>
              <a:t> </a:t>
            </a:r>
            <a:r>
              <a:rPr dirty="0"/>
              <a:t>personal</a:t>
            </a:r>
            <a:r>
              <a:rPr dirty="0" spc="155"/>
              <a:t> </a:t>
            </a:r>
            <a:r>
              <a:rPr dirty="0" spc="-10"/>
              <a:t>hunt…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4749800"/>
            <a:ext cx="3111500" cy="20828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3800" y="3086100"/>
            <a:ext cx="3683000" cy="10033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9100" y="2857500"/>
            <a:ext cx="3848100" cy="115570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56515" y="3127462"/>
            <a:ext cx="2550806" cy="896689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597900" y="4394200"/>
            <a:ext cx="3848100" cy="1765300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96900" y="7302500"/>
            <a:ext cx="4724400" cy="1447800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134600" y="6502400"/>
            <a:ext cx="2082800" cy="1651000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36067" y="7656637"/>
            <a:ext cx="2624774" cy="1741978"/>
          </a:xfrm>
          <a:prstGeom prst="rect">
            <a:avLst/>
          </a:prstGeom>
        </p:spPr>
      </p:pic>
      <p:sp>
        <p:nvSpPr>
          <p:cNvPr id="11" name="object 11" descr=""/>
          <p:cNvSpPr txBox="1"/>
          <p:nvPr/>
        </p:nvSpPr>
        <p:spPr>
          <a:xfrm>
            <a:off x="8597900" y="8534400"/>
            <a:ext cx="42691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…and</a:t>
            </a:r>
            <a:r>
              <a:rPr dirty="0" sz="3600" spc="9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various</a:t>
            </a:r>
            <a:r>
              <a:rPr dirty="0" sz="3600" spc="9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others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906188" y="6265178"/>
            <a:ext cx="3585598" cy="729091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699000" y="4940300"/>
            <a:ext cx="3200400" cy="673100"/>
          </a:xfrm>
          <a:prstGeom prst="rect">
            <a:avLst/>
          </a:prstGeom>
        </p:spPr>
      </p:pic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79500">
              <a:lnSpc>
                <a:spcPct val="100000"/>
              </a:lnSpc>
              <a:spcBef>
                <a:spcPts val="100"/>
              </a:spcBef>
            </a:pPr>
            <a:r>
              <a:rPr dirty="0"/>
              <a:t>My</a:t>
            </a:r>
            <a:r>
              <a:rPr dirty="0" spc="150"/>
              <a:t> </a:t>
            </a:r>
            <a:r>
              <a:rPr dirty="0"/>
              <a:t>personal</a:t>
            </a:r>
            <a:r>
              <a:rPr dirty="0" spc="155"/>
              <a:t> </a:t>
            </a:r>
            <a:r>
              <a:rPr dirty="0" spc="-10"/>
              <a:t>hunt…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1100" y="4749800"/>
            <a:ext cx="3111500" cy="208280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419100" y="2857500"/>
            <a:ext cx="12484100" cy="6642100"/>
            <a:chOff x="419100" y="2857500"/>
            <a:chExt cx="12484100" cy="664210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3800" y="3086100"/>
              <a:ext cx="3683000" cy="10033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100" y="2857500"/>
              <a:ext cx="3848100" cy="11557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42100" y="3403600"/>
              <a:ext cx="6261100" cy="46990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97900" y="4394200"/>
              <a:ext cx="3848100" cy="17653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6900" y="7302500"/>
              <a:ext cx="4724400" cy="14478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34600" y="6502400"/>
              <a:ext cx="2082800" cy="16510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59400" y="7416800"/>
              <a:ext cx="2971800" cy="20828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3900" y="3111500"/>
              <a:ext cx="6921500" cy="1447800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8597900" y="8534400"/>
            <a:ext cx="42691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…and</a:t>
            </a:r>
            <a:r>
              <a:rPr dirty="0" sz="3600" spc="9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various</a:t>
            </a:r>
            <a:r>
              <a:rPr dirty="0" sz="3600" spc="9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others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59000" y="7200900"/>
            <a:ext cx="7315200" cy="1651000"/>
          </a:xfrm>
          <a:prstGeom prst="rect">
            <a:avLst/>
          </a:prstGeom>
        </p:spPr>
      </p:pic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183127" y="752140"/>
            <a:ext cx="6583680" cy="3244850"/>
            <a:chOff x="3183127" y="752140"/>
            <a:chExt cx="6583680" cy="32448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83127" y="988265"/>
              <a:ext cx="6583680" cy="230595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3671" y="752140"/>
              <a:ext cx="6015534" cy="324443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88593" y="974521"/>
              <a:ext cx="5343722" cy="2781300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2994140" y="5194300"/>
            <a:ext cx="7016750" cy="4559300"/>
            <a:chOff x="2994140" y="5194300"/>
            <a:chExt cx="7016750" cy="4559300"/>
          </a:xfrm>
        </p:grpSpPr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94140" y="8214552"/>
              <a:ext cx="7016518" cy="153904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21199" y="5194300"/>
              <a:ext cx="3962400" cy="397510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35500" y="4279900"/>
            <a:ext cx="3735704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/>
              <a:t>bought</a:t>
            </a:r>
            <a:r>
              <a:rPr dirty="0" sz="3600"/>
              <a:t> in 2015 </a:t>
            </a:r>
            <a:r>
              <a:rPr dirty="0" sz="3600" spc="70"/>
              <a:t>by</a:t>
            </a:r>
            <a:endParaRPr sz="3600"/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2300" y="1130300"/>
            <a:ext cx="7568565" cy="772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57300" algn="l"/>
                <a:tab pos="3852545" algn="l"/>
                <a:tab pos="5410200" algn="l"/>
              </a:tabLst>
            </a:pPr>
            <a:r>
              <a:rPr dirty="0" sz="4900" spc="-25"/>
              <a:t>The</a:t>
            </a:r>
            <a:r>
              <a:rPr dirty="0" sz="4900"/>
              <a:t>	</a:t>
            </a:r>
            <a:r>
              <a:rPr dirty="0" sz="4900" spc="-10"/>
              <a:t>high-</a:t>
            </a:r>
            <a:r>
              <a:rPr dirty="0" sz="4900" spc="-25"/>
              <a:t>end</a:t>
            </a:r>
            <a:r>
              <a:rPr dirty="0" sz="4900"/>
              <a:t>	</a:t>
            </a:r>
            <a:r>
              <a:rPr dirty="0" sz="4900" spc="-20"/>
              <a:t>$$$$</a:t>
            </a:r>
            <a:r>
              <a:rPr dirty="0" sz="4900"/>
              <a:t>	</a:t>
            </a:r>
            <a:r>
              <a:rPr dirty="0" sz="4900" spc="-10"/>
              <a:t>solution</a:t>
            </a:r>
            <a:endParaRPr sz="4900"/>
          </a:p>
        </p:txBody>
      </p:sp>
      <p:sp>
        <p:nvSpPr>
          <p:cNvPr id="3" name="object 3" descr=""/>
          <p:cNvSpPr txBox="1"/>
          <p:nvPr/>
        </p:nvSpPr>
        <p:spPr>
          <a:xfrm>
            <a:off x="520700" y="2692400"/>
            <a:ext cx="19685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345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65200" y="2628900"/>
            <a:ext cx="8242300" cy="112014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5080">
              <a:lnSpc>
                <a:spcPts val="4300"/>
              </a:lnSpc>
              <a:spcBef>
                <a:spcPts val="220"/>
              </a:spcBef>
            </a:pPr>
            <a:r>
              <a:rPr dirty="0" sz="3600">
                <a:latin typeface="Arial"/>
                <a:cs typeface="Arial"/>
              </a:rPr>
              <a:t>the</a:t>
            </a:r>
            <a:r>
              <a:rPr dirty="0" sz="3600" spc="6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most</a:t>
            </a:r>
            <a:r>
              <a:rPr dirty="0" sz="3600" spc="7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professional,</a:t>
            </a:r>
            <a:r>
              <a:rPr dirty="0" sz="3600" spc="7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feature-complete, feature-</a:t>
            </a:r>
            <a:r>
              <a:rPr dirty="0" sz="3600">
                <a:latin typeface="Arial"/>
                <a:cs typeface="Arial"/>
              </a:rPr>
              <a:t>rich</a:t>
            </a:r>
            <a:r>
              <a:rPr dirty="0" sz="3600" spc="8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NoSQL</a:t>
            </a:r>
            <a:r>
              <a:rPr dirty="0" sz="3600" spc="8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database</a:t>
            </a:r>
            <a:r>
              <a:rPr dirty="0" sz="3600" spc="85">
                <a:latin typeface="Arial"/>
                <a:cs typeface="Arial"/>
              </a:rPr>
              <a:t> </a:t>
            </a:r>
            <a:r>
              <a:rPr dirty="0" sz="3600" spc="-20">
                <a:latin typeface="Arial"/>
                <a:cs typeface="Arial"/>
              </a:rPr>
              <a:t>ever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20700" y="4318000"/>
            <a:ext cx="19685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345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65200" y="4254500"/>
            <a:ext cx="102057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document</a:t>
            </a:r>
            <a:r>
              <a:rPr dirty="0" sz="3600" spc="20">
                <a:latin typeface="Arial"/>
                <a:cs typeface="Arial"/>
              </a:rPr>
              <a:t> </a:t>
            </a:r>
            <a:r>
              <a:rPr dirty="0" sz="3600" spc="-25">
                <a:latin typeface="Arial"/>
                <a:cs typeface="Arial"/>
              </a:rPr>
              <a:t>(XML/JSON)</a:t>
            </a:r>
            <a:r>
              <a:rPr dirty="0" sz="3600" spc="2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store</a:t>
            </a:r>
            <a:r>
              <a:rPr dirty="0" sz="3600" spc="25">
                <a:latin typeface="Arial"/>
                <a:cs typeface="Arial"/>
              </a:rPr>
              <a:t> </a:t>
            </a:r>
            <a:r>
              <a:rPr dirty="0" sz="3600" spc="60">
                <a:latin typeface="Arial"/>
                <a:cs typeface="Arial"/>
              </a:rPr>
              <a:t>and</a:t>
            </a:r>
            <a:r>
              <a:rPr dirty="0" sz="3600" spc="20">
                <a:latin typeface="Arial"/>
                <a:cs typeface="Arial"/>
              </a:rPr>
              <a:t> </a:t>
            </a:r>
            <a:r>
              <a:rPr dirty="0" sz="3600" spc="70">
                <a:latin typeface="Arial"/>
                <a:cs typeface="Arial"/>
              </a:rPr>
              <a:t>graph</a:t>
            </a:r>
            <a:r>
              <a:rPr dirty="0" sz="3600" spc="25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database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20700" y="5397500"/>
            <a:ext cx="19685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345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65200" y="5334000"/>
            <a:ext cx="991108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focus</a:t>
            </a:r>
            <a:r>
              <a:rPr dirty="0" sz="3600" spc="10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on</a:t>
            </a:r>
            <a:r>
              <a:rPr dirty="0" sz="3600" spc="10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data</a:t>
            </a:r>
            <a:r>
              <a:rPr dirty="0" sz="3600" spc="10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integration</a:t>
            </a:r>
            <a:r>
              <a:rPr dirty="0" sz="3600" spc="100">
                <a:latin typeface="Arial"/>
                <a:cs typeface="Arial"/>
              </a:rPr>
              <a:t> </a:t>
            </a:r>
            <a:r>
              <a:rPr dirty="0" sz="3600" spc="60">
                <a:latin typeface="Arial"/>
                <a:cs typeface="Arial"/>
              </a:rPr>
              <a:t>and</a:t>
            </a:r>
            <a:r>
              <a:rPr dirty="0" sz="3600" spc="10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data</a:t>
            </a:r>
            <a:r>
              <a:rPr dirty="0" sz="3600" spc="105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consolidation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20700" y="6477000"/>
            <a:ext cx="19685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345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65200" y="6413500"/>
            <a:ext cx="113849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expensive</a:t>
            </a:r>
            <a:r>
              <a:rPr dirty="0" sz="3600" spc="40">
                <a:latin typeface="Arial"/>
                <a:cs typeface="Arial"/>
              </a:rPr>
              <a:t> </a:t>
            </a:r>
            <a:r>
              <a:rPr dirty="0" sz="3600" spc="65">
                <a:latin typeface="Arial"/>
                <a:cs typeface="Arial"/>
              </a:rPr>
              <a:t>but</a:t>
            </a:r>
            <a:r>
              <a:rPr dirty="0" sz="3600" spc="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worth</a:t>
            </a:r>
            <a:r>
              <a:rPr dirty="0" sz="3600" spc="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the</a:t>
            </a:r>
            <a:r>
              <a:rPr dirty="0" sz="3600" spc="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money</a:t>
            </a:r>
            <a:r>
              <a:rPr dirty="0" sz="3600" spc="40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if</a:t>
            </a:r>
            <a:r>
              <a:rPr dirty="0" sz="3600" spc="40" b="1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you</a:t>
            </a:r>
            <a:r>
              <a:rPr dirty="0" sz="3600" spc="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need</a:t>
            </a:r>
            <a:r>
              <a:rPr dirty="0" sz="3600" spc="4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the</a:t>
            </a:r>
            <a:r>
              <a:rPr dirty="0" sz="3600" spc="4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features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20700" y="7556500"/>
            <a:ext cx="19685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345">
                <a:latin typeface="Arial"/>
                <a:cs typeface="Arial"/>
              </a:rPr>
              <a:t>•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65200" y="7493000"/>
            <a:ext cx="6258560" cy="112014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>
              <a:lnSpc>
                <a:spcPts val="4300"/>
              </a:lnSpc>
              <a:spcBef>
                <a:spcPts val="219"/>
              </a:spcBef>
            </a:pPr>
            <a:r>
              <a:rPr dirty="0" sz="3600">
                <a:latin typeface="Arial"/>
                <a:cs typeface="Arial"/>
              </a:rPr>
              <a:t>widely</a:t>
            </a:r>
            <a:r>
              <a:rPr dirty="0" sz="3600" spc="8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used</a:t>
            </a:r>
            <a:r>
              <a:rPr dirty="0" sz="3600" spc="8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in</a:t>
            </a:r>
            <a:r>
              <a:rPr dirty="0" sz="3600" spc="85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enterprises </a:t>
            </a:r>
            <a:r>
              <a:rPr dirty="0" sz="3600">
                <a:latin typeface="Arial"/>
                <a:cs typeface="Arial"/>
              </a:rPr>
              <a:t>(saved</a:t>
            </a:r>
            <a:r>
              <a:rPr dirty="0" sz="3600" spc="31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„Obama-Care“</a:t>
            </a:r>
            <a:r>
              <a:rPr dirty="0" sz="3600" spc="32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project)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457" y="1141392"/>
            <a:ext cx="3706437" cy="754283"/>
          </a:xfrm>
          <a:prstGeom prst="rect">
            <a:avLst/>
          </a:prstGeom>
        </p:spPr>
      </p:pic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2645664"/>
            <a:ext cx="5823585" cy="508634"/>
          </a:xfrm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150" b="1">
                <a:latin typeface="Arial"/>
                <a:cs typeface="Arial"/>
              </a:rPr>
              <a:t>A</a:t>
            </a:r>
            <a:r>
              <a:rPr dirty="0" sz="3150" spc="-120" b="1">
                <a:latin typeface="Arial"/>
                <a:cs typeface="Arial"/>
              </a:rPr>
              <a:t> </a:t>
            </a:r>
            <a:r>
              <a:rPr dirty="0" sz="3150" b="1">
                <a:latin typeface="Arial"/>
                <a:cs typeface="Arial"/>
              </a:rPr>
              <a:t>native</a:t>
            </a:r>
            <a:r>
              <a:rPr dirty="0" sz="3150" spc="15" b="1">
                <a:latin typeface="Arial"/>
                <a:cs typeface="Arial"/>
              </a:rPr>
              <a:t> </a:t>
            </a:r>
            <a:r>
              <a:rPr dirty="0" sz="3150" spc="-10" b="1">
                <a:latin typeface="Arial"/>
                <a:cs typeface="Arial"/>
              </a:rPr>
              <a:t>multi-</a:t>
            </a:r>
            <a:r>
              <a:rPr dirty="0" sz="3150" b="1">
                <a:latin typeface="Arial"/>
                <a:cs typeface="Arial"/>
              </a:rPr>
              <a:t>model</a:t>
            </a:r>
            <a:r>
              <a:rPr dirty="0" sz="3150" spc="5" b="1">
                <a:latin typeface="Arial"/>
                <a:cs typeface="Arial"/>
              </a:rPr>
              <a:t> </a:t>
            </a:r>
            <a:r>
              <a:rPr dirty="0" sz="3150" spc="-10" b="1">
                <a:latin typeface="Arial"/>
                <a:cs typeface="Arial"/>
              </a:rPr>
              <a:t>database</a:t>
            </a:r>
            <a:endParaRPr sz="315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77900" y="3482847"/>
            <a:ext cx="6981190" cy="53409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16865" indent="-291465">
              <a:lnSpc>
                <a:spcPct val="100000"/>
              </a:lnSpc>
              <a:spcBef>
                <a:spcPts val="125"/>
              </a:spcBef>
              <a:buSzPct val="74468"/>
              <a:buChar char="•"/>
              <a:tabLst>
                <a:tab pos="316865" algn="l"/>
              </a:tabLst>
            </a:pPr>
            <a:r>
              <a:rPr dirty="0" sz="2350" b="1">
                <a:latin typeface="Arial"/>
                <a:cs typeface="Arial"/>
              </a:rPr>
              <a:t>Document</a:t>
            </a:r>
            <a:r>
              <a:rPr dirty="0" sz="2350" spc="10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store</a:t>
            </a:r>
            <a:r>
              <a:rPr dirty="0" sz="2350" spc="10" b="1">
                <a:latin typeface="Arial"/>
                <a:cs typeface="Arial"/>
              </a:rPr>
              <a:t> </a:t>
            </a:r>
            <a:r>
              <a:rPr dirty="0" sz="2350" spc="-10" b="1">
                <a:latin typeface="Arial"/>
                <a:cs typeface="Arial"/>
              </a:rPr>
              <a:t>(JSON)</a:t>
            </a:r>
            <a:endParaRPr sz="2350">
              <a:latin typeface="Arial"/>
              <a:cs typeface="Arial"/>
            </a:endParaRPr>
          </a:p>
          <a:p>
            <a:pPr lvl="1" marL="761365" indent="-291465">
              <a:lnSpc>
                <a:spcPct val="100000"/>
              </a:lnSpc>
              <a:spcBef>
                <a:spcPts val="2680"/>
              </a:spcBef>
              <a:buSzPct val="74468"/>
              <a:buChar char="•"/>
              <a:tabLst>
                <a:tab pos="761365" algn="l"/>
              </a:tabLst>
            </a:pPr>
            <a:r>
              <a:rPr dirty="0" sz="2350">
                <a:latin typeface="Arial"/>
                <a:cs typeface="Arial"/>
              </a:rPr>
              <a:t>JOINs,</a:t>
            </a:r>
            <a:r>
              <a:rPr dirty="0" sz="2350" spc="16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secondary</a:t>
            </a:r>
            <a:r>
              <a:rPr dirty="0" sz="2350" spc="17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indexes,</a:t>
            </a:r>
            <a:r>
              <a:rPr dirty="0" sz="2350" spc="16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ACID</a:t>
            </a:r>
            <a:r>
              <a:rPr dirty="0" sz="2350" spc="16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transactions</a:t>
            </a:r>
            <a:endParaRPr sz="23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2350">
              <a:latin typeface="Arial"/>
              <a:cs typeface="Arial"/>
            </a:endParaRPr>
          </a:p>
          <a:p>
            <a:pPr marL="316865" indent="-291465">
              <a:lnSpc>
                <a:spcPct val="100000"/>
              </a:lnSpc>
              <a:buSzPct val="74468"/>
              <a:buChar char="•"/>
              <a:tabLst>
                <a:tab pos="316865" algn="l"/>
              </a:tabLst>
            </a:pPr>
            <a:r>
              <a:rPr dirty="0" sz="2350" spc="-10" b="1">
                <a:latin typeface="Arial"/>
                <a:cs typeface="Arial"/>
              </a:rPr>
              <a:t>Key-</a:t>
            </a:r>
            <a:r>
              <a:rPr dirty="0" sz="2350" b="1">
                <a:latin typeface="Arial"/>
                <a:cs typeface="Arial"/>
              </a:rPr>
              <a:t>value</a:t>
            </a:r>
            <a:r>
              <a:rPr dirty="0" sz="2350" spc="35" b="1">
                <a:latin typeface="Arial"/>
                <a:cs typeface="Arial"/>
              </a:rPr>
              <a:t> </a:t>
            </a:r>
            <a:r>
              <a:rPr dirty="0" sz="2350" spc="-10" b="1">
                <a:latin typeface="Arial"/>
                <a:cs typeface="Arial"/>
              </a:rPr>
              <a:t>store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Arial"/>
              <a:buChar char="•"/>
            </a:pPr>
            <a:endParaRPr sz="2350">
              <a:latin typeface="Arial"/>
              <a:cs typeface="Arial"/>
            </a:endParaRPr>
          </a:p>
          <a:p>
            <a:pPr marL="316865" indent="-291465">
              <a:lnSpc>
                <a:spcPct val="100000"/>
              </a:lnSpc>
              <a:buSzPct val="74468"/>
              <a:buChar char="•"/>
              <a:tabLst>
                <a:tab pos="316865" algn="l"/>
              </a:tabLst>
            </a:pPr>
            <a:r>
              <a:rPr dirty="0" sz="2350" b="1">
                <a:latin typeface="Arial"/>
                <a:cs typeface="Arial"/>
              </a:rPr>
              <a:t>Graph</a:t>
            </a:r>
            <a:r>
              <a:rPr dirty="0" sz="2350" spc="20" b="1">
                <a:latin typeface="Arial"/>
                <a:cs typeface="Arial"/>
              </a:rPr>
              <a:t> </a:t>
            </a:r>
            <a:r>
              <a:rPr dirty="0" sz="2350" spc="-10" b="1">
                <a:latin typeface="Arial"/>
                <a:cs typeface="Arial"/>
              </a:rPr>
              <a:t>database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2350">
              <a:latin typeface="Arial"/>
              <a:cs typeface="Arial"/>
            </a:endParaRPr>
          </a:p>
          <a:p>
            <a:pPr lvl="1" marL="761365" indent="-291465">
              <a:lnSpc>
                <a:spcPct val="100000"/>
              </a:lnSpc>
              <a:spcBef>
                <a:spcPts val="5"/>
              </a:spcBef>
              <a:buSzPct val="74468"/>
              <a:buChar char="•"/>
              <a:tabLst>
                <a:tab pos="761365" algn="l"/>
              </a:tabLst>
            </a:pPr>
            <a:r>
              <a:rPr dirty="0" sz="2350">
                <a:latin typeface="Arial"/>
                <a:cs typeface="Arial"/>
              </a:rPr>
              <a:t>integrates</a:t>
            </a:r>
            <a:r>
              <a:rPr dirty="0" sz="2350" spc="17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with</a:t>
            </a:r>
            <a:r>
              <a:rPr dirty="0" sz="2350" spc="17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document</a:t>
            </a:r>
            <a:r>
              <a:rPr dirty="0" sz="2350" spc="18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store</a:t>
            </a:r>
            <a:endParaRPr sz="2350">
              <a:latin typeface="Arial"/>
              <a:cs typeface="Arial"/>
            </a:endParaRPr>
          </a:p>
          <a:p>
            <a:pPr lvl="1" marL="761365" indent="-291465">
              <a:lnSpc>
                <a:spcPct val="100000"/>
              </a:lnSpc>
              <a:spcBef>
                <a:spcPts val="2680"/>
              </a:spcBef>
              <a:buSzPct val="74468"/>
              <a:buChar char="•"/>
              <a:tabLst>
                <a:tab pos="761365" algn="l"/>
              </a:tabLst>
            </a:pPr>
            <a:r>
              <a:rPr dirty="0" sz="2350">
                <a:latin typeface="Arial"/>
                <a:cs typeface="Arial"/>
              </a:rPr>
              <a:t>rich</a:t>
            </a:r>
            <a:r>
              <a:rPr dirty="0" sz="2350" spc="20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graph</a:t>
            </a:r>
            <a:r>
              <a:rPr dirty="0" sz="2350" spc="20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query</a:t>
            </a:r>
            <a:r>
              <a:rPr dirty="0" sz="2350" spc="20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operations</a:t>
            </a:r>
            <a:endParaRPr sz="23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75"/>
              </a:spcBef>
              <a:buFont typeface="Arial"/>
              <a:buChar char="•"/>
            </a:pPr>
            <a:endParaRPr sz="2350">
              <a:latin typeface="Arial"/>
              <a:cs typeface="Arial"/>
            </a:endParaRPr>
          </a:p>
          <a:p>
            <a:pPr lvl="1" marL="761365" indent="-291465">
              <a:lnSpc>
                <a:spcPct val="100000"/>
              </a:lnSpc>
              <a:buSzPct val="74468"/>
              <a:buChar char="•"/>
              <a:tabLst>
                <a:tab pos="761365" algn="l"/>
              </a:tabLst>
            </a:pPr>
            <a:r>
              <a:rPr dirty="0" sz="2350">
                <a:latin typeface="Arial"/>
                <a:cs typeface="Arial"/>
              </a:rPr>
              <a:t>nodes</a:t>
            </a:r>
            <a:r>
              <a:rPr dirty="0" sz="2350" spc="114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and</a:t>
            </a:r>
            <a:r>
              <a:rPr dirty="0" sz="2350" spc="120">
                <a:latin typeface="Arial"/>
                <a:cs typeface="Arial"/>
              </a:rPr>
              <a:t> </a:t>
            </a:r>
            <a:r>
              <a:rPr dirty="0" sz="2350" spc="50">
                <a:latin typeface="Arial"/>
                <a:cs typeface="Arial"/>
              </a:rPr>
              <a:t>edges</a:t>
            </a:r>
            <a:r>
              <a:rPr dirty="0" sz="2350" spc="114">
                <a:latin typeface="Arial"/>
                <a:cs typeface="Arial"/>
              </a:rPr>
              <a:t> </a:t>
            </a:r>
            <a:r>
              <a:rPr dirty="0" sz="2350" spc="50">
                <a:latin typeface="Arial"/>
                <a:cs typeface="Arial"/>
              </a:rPr>
              <a:t>can</a:t>
            </a:r>
            <a:r>
              <a:rPr dirty="0" sz="2350" spc="114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contain</a:t>
            </a:r>
            <a:r>
              <a:rPr dirty="0" sz="2350" spc="12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complex</a:t>
            </a:r>
            <a:r>
              <a:rPr dirty="0" sz="2350" spc="114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data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2350"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5"/>
              </a:spcBef>
            </a:pPr>
            <a:r>
              <a:rPr dirty="0" baseline="9523" sz="2625" spc="-419">
                <a:latin typeface="BIZ UDPGothic"/>
                <a:cs typeface="BIZ UDPGothic"/>
              </a:rPr>
              <a:t>➡</a:t>
            </a:r>
            <a:r>
              <a:rPr dirty="0" baseline="9523" sz="2625" spc="367">
                <a:latin typeface="BIZ UDPGothic"/>
                <a:cs typeface="BIZ UDPGothic"/>
              </a:rPr>
              <a:t> </a:t>
            </a:r>
            <a:r>
              <a:rPr dirty="0" sz="2350" b="1">
                <a:latin typeface="Arial"/>
                <a:cs typeface="Arial"/>
              </a:rPr>
              <a:t>all</a:t>
            </a:r>
            <a:r>
              <a:rPr dirty="0" sz="2350" spc="10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models</a:t>
            </a:r>
            <a:r>
              <a:rPr dirty="0" sz="2350" spc="10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can</a:t>
            </a:r>
            <a:r>
              <a:rPr dirty="0" sz="2350" spc="10" b="1">
                <a:latin typeface="Arial"/>
                <a:cs typeface="Arial"/>
              </a:rPr>
              <a:t> </a:t>
            </a:r>
            <a:r>
              <a:rPr dirty="0" sz="2350" b="1">
                <a:latin typeface="Arial"/>
                <a:cs typeface="Arial"/>
              </a:rPr>
              <a:t>be</a:t>
            </a:r>
            <a:r>
              <a:rPr dirty="0" sz="2350" spc="10" b="1">
                <a:latin typeface="Arial"/>
                <a:cs typeface="Arial"/>
              </a:rPr>
              <a:t> </a:t>
            </a:r>
            <a:r>
              <a:rPr dirty="0" sz="2350" spc="-10" b="1">
                <a:latin typeface="Arial"/>
                <a:cs typeface="Arial"/>
              </a:rPr>
              <a:t>combined</a:t>
            </a:r>
            <a:endParaRPr sz="23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91500" y="2692400"/>
            <a:ext cx="4775200" cy="1155700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9500" y="6832600"/>
            <a:ext cx="6845300" cy="28956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0600" y="2648711"/>
            <a:ext cx="3672204" cy="5962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750" b="1">
                <a:latin typeface="Arial"/>
                <a:cs typeface="Arial"/>
              </a:rPr>
              <a:t>Foxx</a:t>
            </a:r>
            <a:r>
              <a:rPr dirty="0" sz="3750" spc="-105" b="1">
                <a:latin typeface="Arial"/>
                <a:cs typeface="Arial"/>
              </a:rPr>
              <a:t> </a:t>
            </a:r>
            <a:r>
              <a:rPr dirty="0" sz="3750" spc="-10" b="1">
                <a:latin typeface="Arial"/>
                <a:cs typeface="Arial"/>
              </a:rPr>
              <a:t>framework</a:t>
            </a:r>
            <a:endParaRPr sz="37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77900" y="3643884"/>
            <a:ext cx="10739120" cy="5126990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368300" marR="1755775" indent="-342900">
              <a:lnSpc>
                <a:spcPct val="101200"/>
              </a:lnSpc>
              <a:spcBef>
                <a:spcPts val="65"/>
              </a:spcBef>
              <a:buSzPct val="75000"/>
              <a:buChar char="•"/>
              <a:tabLst>
                <a:tab pos="368300" algn="l"/>
              </a:tabLst>
            </a:pPr>
            <a:r>
              <a:rPr dirty="0" sz="2800">
                <a:latin typeface="Arial"/>
                <a:cs typeface="Arial"/>
              </a:rPr>
              <a:t>implement</a:t>
            </a:r>
            <a:r>
              <a:rPr dirty="0" sz="2800" spc="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your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own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 spc="-135">
                <a:latin typeface="Arial"/>
                <a:cs typeface="Arial"/>
              </a:rPr>
              <a:t>REST</a:t>
            </a:r>
            <a:r>
              <a:rPr dirty="0" sz="2800" spc="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micro-services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directly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with </a:t>
            </a:r>
            <a:r>
              <a:rPr dirty="0" sz="2800">
                <a:latin typeface="Arial"/>
                <a:cs typeface="Arial"/>
              </a:rPr>
              <a:t>Javascript</a:t>
            </a:r>
            <a:r>
              <a:rPr dirty="0" sz="2800" spc="1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running</a:t>
            </a:r>
            <a:r>
              <a:rPr dirty="0" sz="2800" spc="1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inside</a:t>
            </a:r>
            <a:r>
              <a:rPr dirty="0" sz="2800" spc="16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ArangoDB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67665" indent="-342265">
              <a:lnSpc>
                <a:spcPct val="100000"/>
              </a:lnSpc>
              <a:buSzPct val="75000"/>
              <a:buChar char="•"/>
              <a:tabLst>
                <a:tab pos="367665" algn="l"/>
              </a:tabLst>
            </a:pPr>
            <a:r>
              <a:rPr dirty="0" sz="2800">
                <a:latin typeface="Arial"/>
                <a:cs typeface="Arial"/>
              </a:rPr>
              <a:t>unified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data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storage</a:t>
            </a:r>
            <a:r>
              <a:rPr dirty="0" sz="2800" spc="70">
                <a:latin typeface="Arial"/>
                <a:cs typeface="Arial"/>
              </a:rPr>
              <a:t> </a:t>
            </a:r>
            <a:r>
              <a:rPr dirty="0" sz="2800" spc="55">
                <a:latin typeface="Arial"/>
                <a:cs typeface="Arial"/>
              </a:rPr>
              <a:t>logic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(decouples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API</a:t>
            </a:r>
            <a:r>
              <a:rPr dirty="0" sz="2800" spc="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from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external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services)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67665" indent="-342265">
              <a:lnSpc>
                <a:spcPct val="100000"/>
              </a:lnSpc>
              <a:buSzPct val="75000"/>
              <a:buChar char="•"/>
              <a:tabLst>
                <a:tab pos="367665" algn="l"/>
              </a:tabLst>
            </a:pPr>
            <a:r>
              <a:rPr dirty="0" sz="2800" spc="55">
                <a:latin typeface="Arial"/>
                <a:cs typeface="Arial"/>
              </a:rPr>
              <a:t>reduced</a:t>
            </a:r>
            <a:r>
              <a:rPr dirty="0" sz="2800" spc="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network</a:t>
            </a:r>
            <a:r>
              <a:rPr dirty="0" sz="2800" spc="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overhead</a:t>
            </a:r>
            <a:r>
              <a:rPr dirty="0" sz="2800" spc="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(no</a:t>
            </a:r>
            <a:r>
              <a:rPr dirty="0" sz="2800" spc="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network</a:t>
            </a:r>
            <a:r>
              <a:rPr dirty="0" sz="2800" spc="1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latencies)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67665" indent="-342265">
              <a:lnSpc>
                <a:spcPct val="100000"/>
              </a:lnSpc>
              <a:buSzPct val="75000"/>
              <a:buChar char="•"/>
              <a:tabLst>
                <a:tab pos="367665" algn="l"/>
              </a:tabLst>
            </a:pPr>
            <a:r>
              <a:rPr dirty="0" sz="2800">
                <a:latin typeface="Arial"/>
                <a:cs typeface="Arial"/>
              </a:rPr>
              <a:t>you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can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use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the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full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JS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Stack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67665" indent="-342265">
              <a:lnSpc>
                <a:spcPct val="100000"/>
              </a:lnSpc>
              <a:buSzPct val="75000"/>
              <a:buChar char="•"/>
              <a:tabLst>
                <a:tab pos="367665" algn="l"/>
              </a:tabLst>
            </a:pPr>
            <a:r>
              <a:rPr dirty="0" sz="2800">
                <a:latin typeface="Arial"/>
                <a:cs typeface="Arial"/>
              </a:rPr>
              <a:t>batteries</a:t>
            </a:r>
            <a:r>
              <a:rPr dirty="0" sz="2800" spc="105">
                <a:latin typeface="Arial"/>
                <a:cs typeface="Arial"/>
              </a:rPr>
              <a:t> </a:t>
            </a:r>
            <a:r>
              <a:rPr dirty="0" sz="2800" spc="40">
                <a:latin typeface="Arial"/>
                <a:cs typeface="Arial"/>
              </a:rPr>
              <a:t>included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Arial"/>
              <a:buChar char="•"/>
            </a:pPr>
            <a:endParaRPr sz="2800">
              <a:latin typeface="Arial"/>
              <a:cs typeface="Arial"/>
            </a:endParaRPr>
          </a:p>
          <a:p>
            <a:pPr marL="367665" indent="-342265">
              <a:lnSpc>
                <a:spcPct val="100000"/>
              </a:lnSpc>
              <a:spcBef>
                <a:spcPts val="5"/>
              </a:spcBef>
              <a:buSzPct val="75000"/>
              <a:buChar char="•"/>
              <a:tabLst>
                <a:tab pos="367665" algn="l"/>
              </a:tabLst>
            </a:pPr>
            <a:r>
              <a:rPr dirty="0" sz="2800">
                <a:latin typeface="Arial"/>
                <a:cs typeface="Arial"/>
              </a:rPr>
              <a:t>build-in</a:t>
            </a:r>
            <a:r>
              <a:rPr dirty="0" sz="2800" spc="135">
                <a:latin typeface="Arial"/>
                <a:cs typeface="Arial"/>
              </a:rPr>
              <a:t> </a:t>
            </a:r>
            <a:r>
              <a:rPr dirty="0" sz="2800" spc="50">
                <a:latin typeface="Arial"/>
                <a:cs typeface="Arial"/>
              </a:rPr>
              <a:t>job</a:t>
            </a:r>
            <a:r>
              <a:rPr dirty="0" sz="2800" spc="13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queue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2451100" y="520700"/>
            <a:ext cx="10477500" cy="2971800"/>
            <a:chOff x="2451100" y="520700"/>
            <a:chExt cx="10477500" cy="2971800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51100" y="520700"/>
              <a:ext cx="8102600" cy="16764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67900" y="2019300"/>
              <a:ext cx="3060700" cy="147320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2702051"/>
            <a:ext cx="11015345" cy="66929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200" b="1">
                <a:latin typeface="Arial"/>
                <a:cs typeface="Arial"/>
              </a:rPr>
              <a:t>AQL</a:t>
            </a:r>
            <a:r>
              <a:rPr dirty="0" sz="4200" spc="-80" b="1">
                <a:latin typeface="Arial"/>
                <a:cs typeface="Arial"/>
              </a:rPr>
              <a:t> </a:t>
            </a:r>
            <a:r>
              <a:rPr dirty="0" sz="4200" b="1">
                <a:latin typeface="Arial"/>
                <a:cs typeface="Arial"/>
              </a:rPr>
              <a:t>-</a:t>
            </a:r>
            <a:r>
              <a:rPr dirty="0" sz="4200" spc="-5" b="1">
                <a:latin typeface="Arial"/>
                <a:cs typeface="Arial"/>
              </a:rPr>
              <a:t> </a:t>
            </a:r>
            <a:r>
              <a:rPr dirty="0" sz="4200" b="1">
                <a:latin typeface="Arial"/>
                <a:cs typeface="Arial"/>
              </a:rPr>
              <a:t>One Query</a:t>
            </a:r>
            <a:r>
              <a:rPr dirty="0" sz="4200" spc="-5" b="1">
                <a:latin typeface="Arial"/>
                <a:cs typeface="Arial"/>
              </a:rPr>
              <a:t> </a:t>
            </a:r>
            <a:r>
              <a:rPr dirty="0" sz="4200" b="1">
                <a:latin typeface="Arial"/>
                <a:cs typeface="Arial"/>
              </a:rPr>
              <a:t>Language</a:t>
            </a:r>
            <a:r>
              <a:rPr dirty="0" sz="4200" spc="-5" b="1">
                <a:latin typeface="Arial"/>
                <a:cs typeface="Arial"/>
              </a:rPr>
              <a:t> </a:t>
            </a:r>
            <a:r>
              <a:rPr dirty="0" sz="4200" b="1">
                <a:latin typeface="Arial"/>
                <a:cs typeface="Arial"/>
              </a:rPr>
              <a:t>to rule</a:t>
            </a:r>
            <a:r>
              <a:rPr dirty="0" sz="4200" spc="-5" b="1">
                <a:latin typeface="Arial"/>
                <a:cs typeface="Arial"/>
              </a:rPr>
              <a:t> </a:t>
            </a:r>
            <a:r>
              <a:rPr dirty="0" sz="4200" b="1">
                <a:latin typeface="Arial"/>
                <a:cs typeface="Arial"/>
              </a:rPr>
              <a:t>them </a:t>
            </a:r>
            <a:r>
              <a:rPr dirty="0" sz="4200" spc="-25" b="1">
                <a:latin typeface="Arial"/>
                <a:cs typeface="Arial"/>
              </a:rPr>
              <a:t>all</a:t>
            </a:r>
            <a:endParaRPr sz="42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3814064"/>
            <a:ext cx="10473690" cy="472503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405765" indent="-393065">
              <a:lnSpc>
                <a:spcPct val="100000"/>
              </a:lnSpc>
              <a:spcBef>
                <a:spcPts val="114"/>
              </a:spcBef>
              <a:buSzPct val="74603"/>
              <a:buChar char="•"/>
              <a:tabLst>
                <a:tab pos="405765" algn="l"/>
              </a:tabLst>
            </a:pPr>
            <a:r>
              <a:rPr dirty="0" sz="3150">
                <a:latin typeface="Arial"/>
                <a:cs typeface="Arial"/>
              </a:rPr>
              <a:t>AQL</a:t>
            </a:r>
            <a:r>
              <a:rPr dirty="0" sz="3150" spc="70">
                <a:latin typeface="Arial"/>
                <a:cs typeface="Arial"/>
              </a:rPr>
              <a:t> </a:t>
            </a:r>
            <a:r>
              <a:rPr dirty="0" sz="3150" spc="235">
                <a:latin typeface="Arial"/>
                <a:cs typeface="Arial"/>
              </a:rPr>
              <a:t>=</a:t>
            </a:r>
            <a:r>
              <a:rPr dirty="0" sz="3150" spc="7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Arango</a:t>
            </a:r>
            <a:r>
              <a:rPr dirty="0" sz="3150" spc="7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Query</a:t>
            </a:r>
            <a:r>
              <a:rPr dirty="0" sz="3150" spc="70">
                <a:latin typeface="Arial"/>
                <a:cs typeface="Arial"/>
              </a:rPr>
              <a:t> </a:t>
            </a:r>
            <a:r>
              <a:rPr dirty="0" sz="3150" spc="40">
                <a:latin typeface="Arial"/>
                <a:cs typeface="Arial"/>
              </a:rPr>
              <a:t>Language</a:t>
            </a:r>
            <a:endParaRPr sz="3150">
              <a:latin typeface="Arial"/>
              <a:cs typeface="Arial"/>
            </a:endParaRPr>
          </a:p>
          <a:p>
            <a:pPr marL="405765" indent="-393065">
              <a:lnSpc>
                <a:spcPct val="100000"/>
              </a:lnSpc>
              <a:spcBef>
                <a:spcPts val="3520"/>
              </a:spcBef>
              <a:buSzPct val="74603"/>
              <a:buChar char="•"/>
              <a:tabLst>
                <a:tab pos="405765" algn="l"/>
              </a:tabLst>
            </a:pPr>
            <a:r>
              <a:rPr dirty="0" sz="3150">
                <a:latin typeface="Arial"/>
                <a:cs typeface="Arial"/>
              </a:rPr>
              <a:t>declarative,</a:t>
            </a:r>
            <a:r>
              <a:rPr dirty="0" sz="3150" spc="45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human-readable</a:t>
            </a:r>
            <a:r>
              <a:rPr dirty="0" sz="3150" spc="45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DSL</a:t>
            </a:r>
            <a:r>
              <a:rPr dirty="0" sz="3150" spc="5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(</a:t>
            </a:r>
            <a:r>
              <a:rPr dirty="0" sz="3150" i="1">
                <a:latin typeface="Arial"/>
                <a:cs typeface="Arial"/>
              </a:rPr>
              <a:t>I</a:t>
            </a:r>
            <a:r>
              <a:rPr dirty="0" sz="3150" spc="45" i="1">
                <a:latin typeface="Arial"/>
                <a:cs typeface="Arial"/>
              </a:rPr>
              <a:t> </a:t>
            </a:r>
            <a:r>
              <a:rPr dirty="0" sz="3150" i="1">
                <a:latin typeface="Arial"/>
                <a:cs typeface="Arial"/>
              </a:rPr>
              <a:t>hate</a:t>
            </a:r>
            <a:r>
              <a:rPr dirty="0" sz="3150" spc="45" i="1">
                <a:latin typeface="Arial"/>
                <a:cs typeface="Arial"/>
              </a:rPr>
              <a:t> </a:t>
            </a:r>
            <a:r>
              <a:rPr dirty="0" sz="3150" i="1">
                <a:latin typeface="Arial"/>
                <a:cs typeface="Arial"/>
              </a:rPr>
              <a:t>JSON</a:t>
            </a:r>
            <a:r>
              <a:rPr dirty="0" sz="3150" spc="45" i="1">
                <a:latin typeface="Arial"/>
                <a:cs typeface="Arial"/>
              </a:rPr>
              <a:t> </a:t>
            </a:r>
            <a:r>
              <a:rPr dirty="0" sz="3150" spc="-10" i="1">
                <a:latin typeface="Arial"/>
                <a:cs typeface="Arial"/>
              </a:rPr>
              <a:t>queries</a:t>
            </a:r>
            <a:r>
              <a:rPr dirty="0" sz="3150" spc="-10">
                <a:latin typeface="Arial"/>
                <a:cs typeface="Arial"/>
              </a:rPr>
              <a:t>)</a:t>
            </a:r>
            <a:endParaRPr sz="3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0"/>
              </a:spcBef>
              <a:buFont typeface="Arial"/>
              <a:buChar char="•"/>
            </a:pPr>
            <a:endParaRPr sz="3150">
              <a:latin typeface="Arial"/>
              <a:cs typeface="Arial"/>
            </a:endParaRPr>
          </a:p>
          <a:p>
            <a:pPr marL="406400" marR="19685" indent="-393700">
              <a:lnSpc>
                <a:spcPts val="3700"/>
              </a:lnSpc>
              <a:buSzPct val="74603"/>
              <a:buChar char="•"/>
              <a:tabLst>
                <a:tab pos="406400" algn="l"/>
              </a:tabLst>
            </a:pPr>
            <a:r>
              <a:rPr dirty="0" sz="3150" spc="50">
                <a:latin typeface="Arial"/>
                <a:cs typeface="Arial"/>
              </a:rPr>
              <a:t>document</a:t>
            </a:r>
            <a:r>
              <a:rPr dirty="0" sz="3150" spc="8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queries,</a:t>
            </a:r>
            <a:r>
              <a:rPr dirty="0" sz="3150" spc="75">
                <a:latin typeface="Arial"/>
                <a:cs typeface="Arial"/>
              </a:rPr>
              <a:t> </a:t>
            </a:r>
            <a:r>
              <a:rPr dirty="0" sz="3150" spc="60">
                <a:latin typeface="Arial"/>
                <a:cs typeface="Arial"/>
              </a:rPr>
              <a:t>graph</a:t>
            </a:r>
            <a:r>
              <a:rPr dirty="0" sz="3150" spc="8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queries,</a:t>
            </a:r>
            <a:r>
              <a:rPr dirty="0" sz="3150" spc="75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joins,</a:t>
            </a:r>
            <a:r>
              <a:rPr dirty="0" sz="3150" spc="8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all</a:t>
            </a:r>
            <a:r>
              <a:rPr dirty="0" sz="3150" spc="80">
                <a:latin typeface="Arial"/>
                <a:cs typeface="Arial"/>
              </a:rPr>
              <a:t> </a:t>
            </a:r>
            <a:r>
              <a:rPr dirty="0" sz="3150" spc="65">
                <a:latin typeface="Arial"/>
                <a:cs typeface="Arial"/>
              </a:rPr>
              <a:t>combined</a:t>
            </a:r>
            <a:r>
              <a:rPr dirty="0" sz="3150" spc="75">
                <a:latin typeface="Arial"/>
                <a:cs typeface="Arial"/>
              </a:rPr>
              <a:t> </a:t>
            </a:r>
            <a:r>
              <a:rPr dirty="0" sz="3150" spc="-25">
                <a:latin typeface="Arial"/>
                <a:cs typeface="Arial"/>
              </a:rPr>
              <a:t>in </a:t>
            </a:r>
            <a:r>
              <a:rPr dirty="0" sz="3150">
                <a:latin typeface="Arial"/>
                <a:cs typeface="Arial"/>
              </a:rPr>
              <a:t>one</a:t>
            </a:r>
            <a:r>
              <a:rPr dirty="0" sz="3150" spc="5">
                <a:latin typeface="Arial"/>
                <a:cs typeface="Arial"/>
              </a:rPr>
              <a:t> </a:t>
            </a:r>
            <a:r>
              <a:rPr dirty="0" sz="3150" spc="-10">
                <a:latin typeface="Arial"/>
                <a:cs typeface="Arial"/>
              </a:rPr>
              <a:t>statement</a:t>
            </a:r>
            <a:endParaRPr sz="3150">
              <a:latin typeface="Arial"/>
              <a:cs typeface="Arial"/>
            </a:endParaRPr>
          </a:p>
          <a:p>
            <a:pPr marL="405765" indent="-393065">
              <a:lnSpc>
                <a:spcPct val="100000"/>
              </a:lnSpc>
              <a:spcBef>
                <a:spcPts val="3510"/>
              </a:spcBef>
              <a:buSzPct val="74603"/>
              <a:buChar char="•"/>
              <a:tabLst>
                <a:tab pos="405765" algn="l"/>
              </a:tabLst>
            </a:pPr>
            <a:r>
              <a:rPr dirty="0" sz="3150">
                <a:latin typeface="Arial"/>
                <a:cs typeface="Arial"/>
              </a:rPr>
              <a:t>ACID</a:t>
            </a:r>
            <a:r>
              <a:rPr dirty="0" sz="3150" spc="114">
                <a:latin typeface="Arial"/>
                <a:cs typeface="Arial"/>
              </a:rPr>
              <a:t> </a:t>
            </a:r>
            <a:r>
              <a:rPr dirty="0" sz="3150" spc="60">
                <a:latin typeface="Arial"/>
                <a:cs typeface="Arial"/>
              </a:rPr>
              <a:t>support</a:t>
            </a:r>
            <a:r>
              <a:rPr dirty="0" sz="3150" spc="114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with</a:t>
            </a:r>
            <a:r>
              <a:rPr dirty="0" sz="3150" spc="11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multi-collection</a:t>
            </a:r>
            <a:r>
              <a:rPr dirty="0" sz="3150" spc="114">
                <a:latin typeface="Arial"/>
                <a:cs typeface="Arial"/>
              </a:rPr>
              <a:t> </a:t>
            </a:r>
            <a:r>
              <a:rPr dirty="0" sz="3150" spc="-10">
                <a:latin typeface="Arial"/>
                <a:cs typeface="Arial"/>
              </a:rPr>
              <a:t>transactions</a:t>
            </a:r>
            <a:endParaRPr sz="3150">
              <a:latin typeface="Arial"/>
              <a:cs typeface="Arial"/>
            </a:endParaRPr>
          </a:p>
          <a:p>
            <a:pPr marL="405765" indent="-393065">
              <a:lnSpc>
                <a:spcPct val="100000"/>
              </a:lnSpc>
              <a:spcBef>
                <a:spcPts val="3620"/>
              </a:spcBef>
              <a:buSzPct val="74603"/>
              <a:buChar char="•"/>
              <a:tabLst>
                <a:tab pos="405765" algn="l"/>
              </a:tabLst>
            </a:pPr>
            <a:r>
              <a:rPr dirty="0" sz="3150">
                <a:latin typeface="Arial"/>
                <a:cs typeface="Arial"/>
              </a:rPr>
              <a:t>easy</a:t>
            </a:r>
            <a:r>
              <a:rPr dirty="0" sz="3150" spc="25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to</a:t>
            </a:r>
            <a:r>
              <a:rPr dirty="0" sz="3150" spc="25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understand</a:t>
            </a:r>
            <a:r>
              <a:rPr dirty="0" sz="3150" spc="30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with</a:t>
            </a:r>
            <a:r>
              <a:rPr dirty="0" sz="3150" spc="25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some</a:t>
            </a:r>
            <a:r>
              <a:rPr dirty="0" sz="3150" spc="25">
                <a:latin typeface="Arial"/>
                <a:cs typeface="Arial"/>
              </a:rPr>
              <a:t> </a:t>
            </a:r>
            <a:r>
              <a:rPr dirty="0" sz="3150">
                <a:latin typeface="Arial"/>
                <a:cs typeface="Arial"/>
              </a:rPr>
              <a:t>SQL</a:t>
            </a:r>
            <a:r>
              <a:rPr dirty="0" sz="3150" spc="25">
                <a:latin typeface="Arial"/>
                <a:cs typeface="Arial"/>
              </a:rPr>
              <a:t> </a:t>
            </a:r>
            <a:r>
              <a:rPr dirty="0" sz="3150" spc="60">
                <a:latin typeface="Arial"/>
                <a:cs typeface="Arial"/>
              </a:rPr>
              <a:t>background</a:t>
            </a:r>
            <a:endParaRPr sz="31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18041" y="2686050"/>
            <a:ext cx="12169140" cy="7067550"/>
            <a:chOff x="418041" y="2686050"/>
            <a:chExt cx="12169140" cy="70675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8041" y="2686050"/>
              <a:ext cx="8128000" cy="23495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500" y="2870200"/>
              <a:ext cx="7569200" cy="16637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2600" y="2730500"/>
              <a:ext cx="8001000" cy="2222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4357" y="3752850"/>
              <a:ext cx="7327900" cy="22987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92700" y="3937000"/>
              <a:ext cx="6769100" cy="16129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76800" y="3797300"/>
              <a:ext cx="7200900" cy="21717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8541" y="5300132"/>
              <a:ext cx="7747000" cy="18542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9000" y="5473700"/>
              <a:ext cx="7188200" cy="11684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73100" y="5334000"/>
              <a:ext cx="7620000" cy="17272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15857" y="7078232"/>
              <a:ext cx="8470900" cy="19685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394200" y="7251700"/>
              <a:ext cx="7912100" cy="12827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178300" y="7112000"/>
              <a:ext cx="8343900" cy="18415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40000" y="5943600"/>
              <a:ext cx="7924800" cy="38100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19400" y="6121400"/>
              <a:ext cx="7366000" cy="32512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603500" y="5981700"/>
              <a:ext cx="7797800" cy="3771900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17550" y="9481819"/>
            <a:ext cx="165100" cy="16764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648729" y="9410700"/>
            <a:ext cx="317970" cy="34290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18041" y="2698750"/>
            <a:ext cx="12169140" cy="7054850"/>
            <a:chOff x="418041" y="2698750"/>
            <a:chExt cx="12169140" cy="70548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4357" y="3752850"/>
              <a:ext cx="7327900" cy="22987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2700" y="3937000"/>
              <a:ext cx="6769100" cy="16129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76800" y="3797300"/>
              <a:ext cx="7200900" cy="21717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8541" y="5300132"/>
              <a:ext cx="7747000" cy="18542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9000" y="5473700"/>
              <a:ext cx="7188200" cy="11684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73100" y="5334000"/>
              <a:ext cx="7620000" cy="17272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15857" y="7078232"/>
              <a:ext cx="8470900" cy="19685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94200" y="7251700"/>
              <a:ext cx="7912100" cy="12827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78300" y="7112000"/>
              <a:ext cx="8343900" cy="18415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40000" y="5943600"/>
              <a:ext cx="7924800" cy="3810000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19400" y="6121400"/>
              <a:ext cx="7366000" cy="32512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603500" y="5981700"/>
              <a:ext cx="7797800" cy="37719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8041" y="2698750"/>
              <a:ext cx="10244900" cy="281479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98500" y="2882900"/>
              <a:ext cx="9690100" cy="21209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2600" y="2743200"/>
              <a:ext cx="10121900" cy="2679700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17550" y="9481819"/>
            <a:ext cx="165100" cy="16764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648729" y="9410700"/>
            <a:ext cx="317970" cy="34290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18041" y="2698750"/>
            <a:ext cx="12169140" cy="7054850"/>
            <a:chOff x="418041" y="2698750"/>
            <a:chExt cx="12169140" cy="70548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541" y="5300132"/>
              <a:ext cx="7747000" cy="18542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9000" y="5473700"/>
              <a:ext cx="7188200" cy="11684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3100" y="5334000"/>
              <a:ext cx="7620000" cy="17272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5857" y="7078232"/>
              <a:ext cx="8470900" cy="19685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94200" y="7251700"/>
              <a:ext cx="7912100" cy="12827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78300" y="7112000"/>
              <a:ext cx="8343900" cy="18415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40000" y="5943600"/>
              <a:ext cx="7924800" cy="3810000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819400" y="6121400"/>
              <a:ext cx="7366000" cy="32512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03500" y="5981700"/>
              <a:ext cx="7797800" cy="37719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8041" y="2698750"/>
              <a:ext cx="10244900" cy="281479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8500" y="2882900"/>
              <a:ext cx="9690100" cy="21209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2600" y="2743200"/>
              <a:ext cx="10121900" cy="26797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48397" y="3752850"/>
              <a:ext cx="9493860" cy="281479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33700" y="3937000"/>
              <a:ext cx="8928100" cy="21209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717800" y="3797300"/>
              <a:ext cx="9359900" cy="2679700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17550" y="9481819"/>
            <a:ext cx="165100" cy="16764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648729" y="9410700"/>
            <a:ext cx="317970" cy="34290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18041" y="2698750"/>
            <a:ext cx="12169140" cy="7054850"/>
            <a:chOff x="418041" y="2698750"/>
            <a:chExt cx="12169140" cy="705485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5857" y="7078232"/>
              <a:ext cx="8470900" cy="1968500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4200" y="7251700"/>
              <a:ext cx="7912100" cy="12827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78300" y="7112000"/>
              <a:ext cx="8343900" cy="184150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40000" y="5943600"/>
              <a:ext cx="7924800" cy="38100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19400" y="6121400"/>
              <a:ext cx="7366000" cy="32512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3500" y="5981700"/>
              <a:ext cx="7797800" cy="37719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8041" y="2698750"/>
              <a:ext cx="10244900" cy="281479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8500" y="2882900"/>
              <a:ext cx="9690100" cy="21209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2600" y="2743200"/>
              <a:ext cx="10121900" cy="26797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48397" y="3752850"/>
              <a:ext cx="9493860" cy="281479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33700" y="3937000"/>
              <a:ext cx="8928100" cy="21209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17800" y="3797300"/>
              <a:ext cx="9359900" cy="26797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8541" y="5300134"/>
              <a:ext cx="11148608" cy="2407111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9000" y="5473700"/>
              <a:ext cx="10591800" cy="17272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3100" y="5334000"/>
              <a:ext cx="11023600" cy="2286000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17550" y="9481819"/>
            <a:ext cx="165100" cy="167640"/>
          </a:xfrm>
          <a:prstGeom prst="rect">
            <a:avLst/>
          </a:prstGeom>
        </p:spPr>
      </p:pic>
      <p:pic>
        <p:nvPicPr>
          <p:cNvPr id="19" name="object 19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648729" y="9410700"/>
            <a:ext cx="317970" cy="342900"/>
          </a:xfrm>
          <a:prstGeom prst="rect">
            <a:avLst/>
          </a:prstGeom>
        </p:spPr>
      </p:pic>
      <p:pic>
        <p:nvPicPr>
          <p:cNvPr id="20" name="object 2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550" y="9481819"/>
            <a:ext cx="165100" cy="16764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48729" y="9410700"/>
            <a:ext cx="317970" cy="3429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418041" y="2421465"/>
            <a:ext cx="12169140" cy="6625590"/>
            <a:chOff x="418041" y="2421465"/>
            <a:chExt cx="12169140" cy="662559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15857" y="7078232"/>
              <a:ext cx="8470900" cy="19685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94200" y="7251700"/>
              <a:ext cx="7912100" cy="12827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78300" y="7112000"/>
              <a:ext cx="8343900" cy="18415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8041" y="2698749"/>
              <a:ext cx="10244900" cy="281479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8500" y="2882899"/>
              <a:ext cx="9690100" cy="21209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2600" y="2743199"/>
              <a:ext cx="10121900" cy="26797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648397" y="3752849"/>
              <a:ext cx="9493860" cy="2814792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33700" y="3936999"/>
              <a:ext cx="8928100" cy="21209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17800" y="3797299"/>
              <a:ext cx="9359900" cy="26797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08541" y="5300134"/>
              <a:ext cx="11148608" cy="2407111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9000" y="5473700"/>
              <a:ext cx="10591800" cy="17272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3100" y="5334000"/>
              <a:ext cx="11023600" cy="22860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2666" y="2421465"/>
              <a:ext cx="11992695" cy="5732485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76300" y="2603499"/>
              <a:ext cx="11430000" cy="50419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0400" y="2463799"/>
              <a:ext cx="11861800" cy="5600700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550" y="9481819"/>
            <a:ext cx="165100" cy="16764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48729" y="9410700"/>
            <a:ext cx="317970" cy="3429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418041" y="2421465"/>
            <a:ext cx="12167870" cy="5732780"/>
            <a:chOff x="418041" y="2421465"/>
            <a:chExt cx="12167870" cy="5732780"/>
          </a:xfrm>
        </p:grpSpPr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8041" y="2698749"/>
              <a:ext cx="10244900" cy="2814792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8500" y="2882899"/>
              <a:ext cx="9690100" cy="21209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2600" y="2743199"/>
              <a:ext cx="10121900" cy="26797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48397" y="3752849"/>
              <a:ext cx="9493860" cy="281479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33700" y="3936999"/>
              <a:ext cx="8928100" cy="21209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717800" y="3797299"/>
              <a:ext cx="9359900" cy="26797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8541" y="5300134"/>
              <a:ext cx="11148608" cy="2407111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89000" y="5473700"/>
              <a:ext cx="10591800" cy="17272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3100" y="5334000"/>
              <a:ext cx="11023600" cy="2286000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92666" y="2421465"/>
              <a:ext cx="11992695" cy="573248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76300" y="2603499"/>
              <a:ext cx="11430000" cy="504190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0400" y="2463799"/>
              <a:ext cx="11861800" cy="5600700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59081" y="4037241"/>
              <a:ext cx="11755144" cy="2500937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36600" y="4216400"/>
              <a:ext cx="11201400" cy="1816100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20700" y="4076700"/>
              <a:ext cx="11633200" cy="2374900"/>
            </a:xfrm>
            <a:prstGeom prst="rect">
              <a:avLst/>
            </a:prstGeom>
          </p:spPr>
        </p:pic>
      </p:grp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42317" y="3745809"/>
            <a:ext cx="8071899" cy="325492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93700" y="3776319"/>
            <a:ext cx="175895" cy="386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350" spc="300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800100" y="3703320"/>
            <a:ext cx="4683760" cy="483743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5080">
              <a:lnSpc>
                <a:spcPts val="3800"/>
              </a:lnSpc>
              <a:spcBef>
                <a:spcPts val="300"/>
              </a:spcBef>
            </a:pPr>
            <a:r>
              <a:rPr dirty="0" sz="3250">
                <a:latin typeface="Arial"/>
                <a:cs typeface="Arial"/>
              </a:rPr>
              <a:t>Agency</a:t>
            </a:r>
            <a:r>
              <a:rPr dirty="0" sz="3250" spc="21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(high-</a:t>
            </a:r>
            <a:r>
              <a:rPr dirty="0" sz="3250" spc="-10">
                <a:latin typeface="Arial"/>
                <a:cs typeface="Arial"/>
              </a:rPr>
              <a:t>avail </a:t>
            </a:r>
            <a:r>
              <a:rPr dirty="0" sz="3250">
                <a:latin typeface="Arial"/>
                <a:cs typeface="Arial"/>
              </a:rPr>
              <a:t>resilient</a:t>
            </a:r>
            <a:r>
              <a:rPr dirty="0" sz="3250" spc="-16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key/value</a:t>
            </a:r>
            <a:r>
              <a:rPr dirty="0" sz="3250" spc="-160">
                <a:latin typeface="Arial"/>
                <a:cs typeface="Arial"/>
              </a:rPr>
              <a:t> </a:t>
            </a:r>
            <a:r>
              <a:rPr dirty="0" sz="3250" spc="-10">
                <a:latin typeface="Arial"/>
                <a:cs typeface="Arial"/>
              </a:rPr>
              <a:t>store, Raft</a:t>
            </a:r>
            <a:r>
              <a:rPr dirty="0" sz="3250" spc="-19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Consensus</a:t>
            </a:r>
            <a:r>
              <a:rPr dirty="0" sz="3250" spc="-185">
                <a:latin typeface="Arial"/>
                <a:cs typeface="Arial"/>
              </a:rPr>
              <a:t> </a:t>
            </a:r>
            <a:r>
              <a:rPr dirty="0" sz="3250" spc="-10">
                <a:latin typeface="Arial"/>
                <a:cs typeface="Arial"/>
              </a:rPr>
              <a:t>Protocol)</a:t>
            </a:r>
            <a:endParaRPr sz="3250">
              <a:latin typeface="Arial"/>
              <a:cs typeface="Arial"/>
            </a:endParaRPr>
          </a:p>
          <a:p>
            <a:pPr marL="12700" marR="1111885">
              <a:lnSpc>
                <a:spcPts val="4700"/>
              </a:lnSpc>
              <a:spcBef>
                <a:spcPts val="180"/>
              </a:spcBef>
            </a:pPr>
            <a:r>
              <a:rPr dirty="0" sz="3250" spc="-10">
                <a:latin typeface="Arial"/>
                <a:cs typeface="Arial"/>
              </a:rPr>
              <a:t>Coordinators Primary</a:t>
            </a:r>
            <a:r>
              <a:rPr dirty="0" sz="3250" spc="-120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DB</a:t>
            </a:r>
            <a:r>
              <a:rPr dirty="0" sz="3250" spc="-114">
                <a:latin typeface="Arial"/>
                <a:cs typeface="Arial"/>
              </a:rPr>
              <a:t> </a:t>
            </a:r>
            <a:r>
              <a:rPr dirty="0" sz="3250" spc="-10">
                <a:latin typeface="Arial"/>
                <a:cs typeface="Arial"/>
              </a:rPr>
              <a:t>servers Secondaries Asynchronous/</a:t>
            </a:r>
            <a:endParaRPr sz="3250">
              <a:latin typeface="Arial"/>
              <a:cs typeface="Arial"/>
            </a:endParaRPr>
          </a:p>
          <a:p>
            <a:pPr marL="12700">
              <a:lnSpc>
                <a:spcPts val="3460"/>
              </a:lnSpc>
            </a:pPr>
            <a:r>
              <a:rPr dirty="0" sz="3250">
                <a:latin typeface="Arial"/>
                <a:cs typeface="Arial"/>
              </a:rPr>
              <a:t>synchronous</a:t>
            </a:r>
            <a:r>
              <a:rPr dirty="0" sz="3250" spc="-95">
                <a:latin typeface="Arial"/>
                <a:cs typeface="Arial"/>
              </a:rPr>
              <a:t> </a:t>
            </a:r>
            <a:r>
              <a:rPr dirty="0" sz="3250" spc="-10">
                <a:latin typeface="Arial"/>
                <a:cs typeface="Arial"/>
              </a:rPr>
              <a:t>replication</a:t>
            </a:r>
            <a:endParaRPr sz="3250">
              <a:latin typeface="Arial"/>
              <a:cs typeface="Arial"/>
            </a:endParaRPr>
          </a:p>
          <a:p>
            <a:pPr marL="12700">
              <a:lnSpc>
                <a:spcPts val="3850"/>
              </a:lnSpc>
            </a:pPr>
            <a:r>
              <a:rPr dirty="0" sz="3250">
                <a:latin typeface="Arial"/>
                <a:cs typeface="Arial"/>
              </a:rPr>
              <a:t>with</a:t>
            </a:r>
            <a:r>
              <a:rPr dirty="0" sz="3250" spc="-15">
                <a:latin typeface="Arial"/>
                <a:cs typeface="Arial"/>
              </a:rPr>
              <a:t> </a:t>
            </a:r>
            <a:r>
              <a:rPr dirty="0" sz="3250">
                <a:latin typeface="Arial"/>
                <a:cs typeface="Arial"/>
              </a:rPr>
              <a:t>automatic</a:t>
            </a:r>
            <a:r>
              <a:rPr dirty="0" sz="3250" spc="-10">
                <a:latin typeface="Arial"/>
                <a:cs typeface="Arial"/>
              </a:rPr>
              <a:t> </a:t>
            </a:r>
            <a:r>
              <a:rPr dirty="0" sz="3250" spc="-20">
                <a:latin typeface="Arial"/>
                <a:cs typeface="Arial"/>
              </a:rPr>
              <a:t>fail-over</a:t>
            </a:r>
            <a:endParaRPr sz="32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93700" y="5338419"/>
            <a:ext cx="175895" cy="386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350" spc="300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3700" y="5935319"/>
            <a:ext cx="175895" cy="386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350" spc="300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93700" y="6532219"/>
            <a:ext cx="175895" cy="386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350" spc="300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3700" y="7129119"/>
            <a:ext cx="175895" cy="38608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2350" spc="300">
                <a:latin typeface="Arial"/>
                <a:cs typeface="Arial"/>
              </a:rPr>
              <a:t>•</a:t>
            </a:r>
            <a:endParaRPr sz="23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46100" y="2527300"/>
            <a:ext cx="920496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b="1">
                <a:latin typeface="Arial"/>
                <a:cs typeface="Arial"/>
              </a:rPr>
              <a:t>Custering,</a:t>
            </a:r>
            <a:r>
              <a:rPr dirty="0" sz="4800" spc="-245" b="1">
                <a:latin typeface="Arial"/>
                <a:cs typeface="Arial"/>
              </a:rPr>
              <a:t> </a:t>
            </a:r>
            <a:r>
              <a:rPr dirty="0" sz="4800" b="1">
                <a:latin typeface="Arial"/>
                <a:cs typeface="Arial"/>
              </a:rPr>
              <a:t>replication,</a:t>
            </a:r>
            <a:r>
              <a:rPr dirty="0" sz="4800" spc="-245" b="1">
                <a:latin typeface="Arial"/>
                <a:cs typeface="Arial"/>
              </a:rPr>
              <a:t> </a:t>
            </a:r>
            <a:r>
              <a:rPr dirty="0" sz="4800" spc="-10" b="1">
                <a:latin typeface="Arial"/>
                <a:cs typeface="Arial"/>
              </a:rPr>
              <a:t>sharding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7996" y="3366911"/>
            <a:ext cx="11277925" cy="510081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4200" y="2222500"/>
            <a:ext cx="1030097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02025" algn="l"/>
                <a:tab pos="9170035" algn="l"/>
                <a:tab pos="9745980" algn="l"/>
              </a:tabLst>
            </a:pPr>
            <a:r>
              <a:rPr dirty="0" sz="4800" spc="-10" b="1">
                <a:latin typeface="Arial"/>
                <a:cs typeface="Arial"/>
              </a:rPr>
              <a:t>Benchmark</a:t>
            </a:r>
            <a:r>
              <a:rPr dirty="0" sz="4800" b="1">
                <a:latin typeface="Arial"/>
                <a:cs typeface="Arial"/>
              </a:rPr>
              <a:t>	</a:t>
            </a:r>
            <a:r>
              <a:rPr dirty="0" sz="4800" spc="-10" b="1">
                <a:latin typeface="Arial"/>
                <a:cs typeface="Arial"/>
              </a:rPr>
              <a:t>(against</a:t>
            </a:r>
            <a:r>
              <a:rPr dirty="0" sz="4800" spc="-305" b="1">
                <a:latin typeface="Arial"/>
                <a:cs typeface="Arial"/>
              </a:rPr>
              <a:t> </a:t>
            </a:r>
            <a:r>
              <a:rPr dirty="0" sz="4800" spc="-10" b="1">
                <a:latin typeface="Arial"/>
                <a:cs typeface="Arial"/>
              </a:rPr>
              <a:t>ArangoDB</a:t>
            </a:r>
            <a:r>
              <a:rPr dirty="0" sz="4800" b="1">
                <a:latin typeface="Arial"/>
                <a:cs typeface="Arial"/>
              </a:rPr>
              <a:t>	</a:t>
            </a:r>
            <a:r>
              <a:rPr dirty="0" sz="4800" spc="-50" b="1">
                <a:latin typeface="Arial"/>
                <a:cs typeface="Arial"/>
              </a:rPr>
              <a:t>V</a:t>
            </a:r>
            <a:r>
              <a:rPr dirty="0" sz="4800" b="1">
                <a:latin typeface="Arial"/>
                <a:cs typeface="Arial"/>
              </a:rPr>
              <a:t>	</a:t>
            </a:r>
            <a:r>
              <a:rPr dirty="0" sz="4800" spc="-25" b="1">
                <a:latin typeface="Arial"/>
                <a:cs typeface="Arial"/>
              </a:rPr>
              <a:t>2)</a:t>
            </a:r>
            <a:endParaRPr sz="48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857500" y="8661400"/>
            <a:ext cx="91814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"/>
                <a:cs typeface="Arial"/>
                <a:hlinkClick r:id="rId4"/>
              </a:rPr>
              <a:t>https://www.arangodb.com/2015/10/benchmark-postgresql-mongodb-</a:t>
            </a:r>
            <a:r>
              <a:rPr dirty="0" sz="2000" spc="-10">
                <a:latin typeface="Arial"/>
                <a:cs typeface="Arial"/>
                <a:hlinkClick r:id="rId4"/>
              </a:rPr>
              <a:t>arangodb/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222500"/>
            <a:ext cx="1030097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69400" algn="l"/>
                <a:tab pos="9745345" algn="l"/>
              </a:tabLst>
            </a:pPr>
            <a:r>
              <a:rPr dirty="0" sz="4800" b="1">
                <a:latin typeface="Arial"/>
                <a:cs typeface="Arial"/>
              </a:rPr>
              <a:t>Benchmark</a:t>
            </a:r>
            <a:r>
              <a:rPr dirty="0" sz="4800" spc="-250" b="1">
                <a:latin typeface="Arial"/>
                <a:cs typeface="Arial"/>
              </a:rPr>
              <a:t> </a:t>
            </a:r>
            <a:r>
              <a:rPr dirty="0" sz="4800" spc="-10" b="1">
                <a:latin typeface="Arial"/>
                <a:cs typeface="Arial"/>
              </a:rPr>
              <a:t>(against</a:t>
            </a:r>
            <a:r>
              <a:rPr dirty="0" sz="4800" spc="-325" b="1">
                <a:latin typeface="Arial"/>
                <a:cs typeface="Arial"/>
              </a:rPr>
              <a:t> </a:t>
            </a:r>
            <a:r>
              <a:rPr dirty="0" sz="4800" spc="-10" b="1">
                <a:latin typeface="Arial"/>
                <a:cs typeface="Arial"/>
              </a:rPr>
              <a:t>ArangoDB</a:t>
            </a:r>
            <a:r>
              <a:rPr dirty="0" sz="4800" b="1">
                <a:latin typeface="Arial"/>
                <a:cs typeface="Arial"/>
              </a:rPr>
              <a:t>	</a:t>
            </a:r>
            <a:r>
              <a:rPr dirty="0" sz="4800" spc="-50" b="1">
                <a:latin typeface="Arial"/>
                <a:cs typeface="Arial"/>
              </a:rPr>
              <a:t>V</a:t>
            </a:r>
            <a:r>
              <a:rPr dirty="0" sz="4800" b="1">
                <a:latin typeface="Arial"/>
                <a:cs typeface="Arial"/>
              </a:rPr>
              <a:t>	</a:t>
            </a:r>
            <a:r>
              <a:rPr dirty="0" sz="4800" spc="-25" b="1">
                <a:latin typeface="Arial"/>
                <a:cs typeface="Arial"/>
              </a:rPr>
              <a:t>2)</a:t>
            </a:r>
            <a:endParaRPr sz="4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857500" y="8699500"/>
            <a:ext cx="91814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"/>
                <a:cs typeface="Arial"/>
                <a:hlinkClick r:id="rId3"/>
              </a:rPr>
              <a:t>https://www.arangodb.com/2015/10/benchmark-postgresql-mongodb-</a:t>
            </a:r>
            <a:r>
              <a:rPr dirty="0" sz="2000" spc="-10">
                <a:latin typeface="Arial"/>
                <a:cs typeface="Arial"/>
                <a:hlinkClick r:id="rId3"/>
              </a:rPr>
              <a:t>arangodb/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197" y="5268668"/>
            <a:ext cx="5618683" cy="324529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08504" y="5228913"/>
            <a:ext cx="5264404" cy="236290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57200" y="3327400"/>
            <a:ext cx="37014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Neighbour</a:t>
            </a:r>
            <a:r>
              <a:rPr dirty="0" sz="3600" spc="33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search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6540500" y="3378200"/>
            <a:ext cx="275272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Shortest</a:t>
            </a:r>
            <a:r>
              <a:rPr dirty="0" sz="3600" spc="-170">
                <a:latin typeface="Arial"/>
                <a:cs typeface="Arial"/>
              </a:rPr>
              <a:t> </a:t>
            </a:r>
            <a:r>
              <a:rPr dirty="0" sz="3600" spc="-20">
                <a:latin typeface="Arial"/>
                <a:cs typeface="Arial"/>
              </a:rPr>
              <a:t>path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2628900"/>
            <a:ext cx="825436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56175" algn="l"/>
              </a:tabLst>
            </a:pPr>
            <a:r>
              <a:rPr dirty="0" sz="4800" b="1">
                <a:latin typeface="Arial"/>
                <a:cs typeface="Arial"/>
              </a:rPr>
              <a:t>Python</a:t>
            </a:r>
            <a:r>
              <a:rPr dirty="0" sz="4800" spc="-185" b="1">
                <a:latin typeface="Arial"/>
                <a:cs typeface="Arial"/>
              </a:rPr>
              <a:t> </a:t>
            </a:r>
            <a:r>
              <a:rPr dirty="0" sz="4800" spc="-10" b="1">
                <a:latin typeface="Arial"/>
                <a:cs typeface="Arial"/>
              </a:rPr>
              <a:t>bindings</a:t>
            </a:r>
            <a:r>
              <a:rPr dirty="0" sz="4800" b="1">
                <a:latin typeface="Arial"/>
                <a:cs typeface="Arial"/>
              </a:rPr>
              <a:t>	</a:t>
            </a:r>
            <a:r>
              <a:rPr dirty="0" sz="4800" spc="-10" b="1">
                <a:latin typeface="Arial"/>
                <a:cs typeface="Arial"/>
              </a:rPr>
              <a:t>(PyArango)</a:t>
            </a:r>
            <a:endParaRPr sz="4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9800" y="3517900"/>
            <a:ext cx="10807700" cy="576580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7100" y="2628900"/>
            <a:ext cx="825436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56175" algn="l"/>
              </a:tabLst>
            </a:pPr>
            <a:r>
              <a:rPr dirty="0" sz="4800" b="1">
                <a:latin typeface="Arial"/>
                <a:cs typeface="Arial"/>
              </a:rPr>
              <a:t>Python</a:t>
            </a:r>
            <a:r>
              <a:rPr dirty="0" sz="4800" spc="-185" b="1">
                <a:latin typeface="Arial"/>
                <a:cs typeface="Arial"/>
              </a:rPr>
              <a:t> </a:t>
            </a:r>
            <a:r>
              <a:rPr dirty="0" sz="4800" spc="-10" b="1">
                <a:latin typeface="Arial"/>
                <a:cs typeface="Arial"/>
              </a:rPr>
              <a:t>bindings</a:t>
            </a:r>
            <a:r>
              <a:rPr dirty="0" sz="4800" b="1">
                <a:latin typeface="Arial"/>
                <a:cs typeface="Arial"/>
              </a:rPr>
              <a:t>	</a:t>
            </a:r>
            <a:r>
              <a:rPr dirty="0" sz="4800" spc="-10" b="1">
                <a:latin typeface="Arial"/>
                <a:cs typeface="Arial"/>
              </a:rPr>
              <a:t>(PyArango)</a:t>
            </a:r>
            <a:endParaRPr sz="4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1700" y="7708900"/>
            <a:ext cx="10655300" cy="9525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1700" y="4635500"/>
            <a:ext cx="11214100" cy="143510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927100" y="3721100"/>
            <a:ext cx="26250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Query</a:t>
            </a:r>
            <a:r>
              <a:rPr dirty="0" sz="3600" spc="6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(AQL)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927100" y="6781800"/>
            <a:ext cx="40982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latin typeface="Arial"/>
                <a:cs typeface="Arial"/>
              </a:rPr>
              <a:t>Query</a:t>
            </a:r>
            <a:r>
              <a:rPr dirty="0" sz="3600" spc="20">
                <a:latin typeface="Arial"/>
                <a:cs typeface="Arial"/>
              </a:rPr>
              <a:t> </a:t>
            </a:r>
            <a:r>
              <a:rPr dirty="0" sz="3600" spc="50">
                <a:latin typeface="Arial"/>
                <a:cs typeface="Arial"/>
              </a:rPr>
              <a:t>(by</a:t>
            </a:r>
            <a:r>
              <a:rPr dirty="0" sz="3600" spc="3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example)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68600" y="2273300"/>
            <a:ext cx="10236200" cy="74676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4000" y="2269744"/>
            <a:ext cx="1859914" cy="654685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100" spc="-10" b="1">
                <a:latin typeface="Arial"/>
                <a:cs typeface="Arial"/>
              </a:rPr>
              <a:t>Graphs</a:t>
            </a:r>
            <a:endParaRPr sz="41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1931" y="4025900"/>
            <a:ext cx="4207065" cy="191749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08800" y="3886200"/>
            <a:ext cx="5689600" cy="196850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36900" y="6438900"/>
            <a:ext cx="8661400" cy="20701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00100" y="2501900"/>
            <a:ext cx="740981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79900" algn="l"/>
              </a:tabLst>
            </a:pPr>
            <a:r>
              <a:rPr dirty="0" sz="4800" b="1">
                <a:latin typeface="Arial"/>
                <a:cs typeface="Arial"/>
              </a:rPr>
              <a:t>Deployment</a:t>
            </a:r>
            <a:r>
              <a:rPr dirty="0" sz="4800" spc="-225" b="1">
                <a:latin typeface="Arial"/>
                <a:cs typeface="Arial"/>
              </a:rPr>
              <a:t> </a:t>
            </a:r>
            <a:r>
              <a:rPr dirty="0" sz="4800" spc="-50" b="1">
                <a:latin typeface="Arial"/>
                <a:cs typeface="Arial"/>
              </a:rPr>
              <a:t>&amp;</a:t>
            </a:r>
            <a:r>
              <a:rPr dirty="0" sz="4800" b="1">
                <a:latin typeface="Arial"/>
                <a:cs typeface="Arial"/>
              </a:rPr>
              <a:t>	</a:t>
            </a:r>
            <a:r>
              <a:rPr dirty="0" sz="4800" spc="-10" b="1">
                <a:latin typeface="Arial"/>
                <a:cs typeface="Arial"/>
              </a:rPr>
              <a:t>operations</a:t>
            </a:r>
            <a:endParaRPr sz="4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0600" y="2628900"/>
            <a:ext cx="138112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20" b="1">
                <a:latin typeface="Arial"/>
                <a:cs typeface="Arial"/>
              </a:rPr>
              <a:t>Misc</a:t>
            </a:r>
            <a:endParaRPr sz="4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977900" y="3898900"/>
            <a:ext cx="9319260" cy="4892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443865">
              <a:lnSpc>
                <a:spcPct val="100000"/>
              </a:lnSpc>
              <a:spcBef>
                <a:spcPts val="100"/>
              </a:spcBef>
              <a:buSzPct val="75000"/>
              <a:buChar char="•"/>
              <a:tabLst>
                <a:tab pos="469265" algn="l"/>
              </a:tabLst>
            </a:pPr>
            <a:r>
              <a:rPr dirty="0" sz="3600">
                <a:latin typeface="Arial"/>
                <a:cs typeface="Arial"/>
              </a:rPr>
              <a:t>current</a:t>
            </a:r>
            <a:r>
              <a:rPr dirty="0" sz="3600" spc="3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version</a:t>
            </a:r>
            <a:r>
              <a:rPr dirty="0" sz="3600" spc="3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3.0,</a:t>
            </a:r>
            <a:r>
              <a:rPr dirty="0" sz="3600" spc="30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(3.1</a:t>
            </a:r>
            <a:r>
              <a:rPr dirty="0" sz="3600" spc="30">
                <a:latin typeface="Arial"/>
                <a:cs typeface="Arial"/>
              </a:rPr>
              <a:t> </a:t>
            </a:r>
            <a:r>
              <a:rPr dirty="0" sz="3600" spc="-20">
                <a:latin typeface="Arial"/>
                <a:cs typeface="Arial"/>
              </a:rPr>
              <a:t>RC3)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600">
              <a:latin typeface="Arial"/>
              <a:cs typeface="Arial"/>
            </a:endParaRPr>
          </a:p>
          <a:p>
            <a:pPr marL="469265" indent="-443865">
              <a:lnSpc>
                <a:spcPct val="100000"/>
              </a:lnSpc>
              <a:buSzPct val="75000"/>
              <a:buChar char="•"/>
              <a:tabLst>
                <a:tab pos="469265" algn="l"/>
              </a:tabLst>
            </a:pPr>
            <a:r>
              <a:rPr dirty="0" sz="3600" spc="100">
                <a:latin typeface="Arial"/>
                <a:cs typeface="Arial"/>
              </a:rPr>
              <a:t>good</a:t>
            </a:r>
            <a:r>
              <a:rPr dirty="0" sz="3600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documentation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600">
              <a:latin typeface="Arial"/>
              <a:cs typeface="Arial"/>
            </a:endParaRPr>
          </a:p>
          <a:p>
            <a:pPr marL="469265" indent="-443865">
              <a:lnSpc>
                <a:spcPct val="100000"/>
              </a:lnSpc>
              <a:buSzPct val="75000"/>
              <a:buChar char="•"/>
              <a:tabLst>
                <a:tab pos="469265" algn="l"/>
              </a:tabLst>
            </a:pPr>
            <a:r>
              <a:rPr dirty="0" sz="3600">
                <a:latin typeface="Arial"/>
                <a:cs typeface="Arial"/>
              </a:rPr>
              <a:t>regular</a:t>
            </a:r>
            <a:r>
              <a:rPr dirty="0" sz="3600" spc="50">
                <a:latin typeface="Arial"/>
                <a:cs typeface="Arial"/>
              </a:rPr>
              <a:t> updates </a:t>
            </a:r>
            <a:r>
              <a:rPr dirty="0" sz="3600" spc="60">
                <a:latin typeface="Arial"/>
                <a:cs typeface="Arial"/>
              </a:rPr>
              <a:t>and</a:t>
            </a:r>
            <a:r>
              <a:rPr dirty="0" sz="3600" spc="55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fixes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600">
              <a:latin typeface="Arial"/>
              <a:cs typeface="Arial"/>
            </a:endParaRPr>
          </a:p>
          <a:p>
            <a:pPr marL="469265" indent="-443865">
              <a:lnSpc>
                <a:spcPct val="100000"/>
              </a:lnSpc>
              <a:buSzPct val="75000"/>
              <a:buChar char="•"/>
              <a:tabLst>
                <a:tab pos="469265" algn="l"/>
              </a:tabLst>
            </a:pPr>
            <a:r>
              <a:rPr dirty="0" sz="3600">
                <a:latin typeface="Arial"/>
                <a:cs typeface="Arial"/>
              </a:rPr>
              <a:t>nicely</a:t>
            </a:r>
            <a:r>
              <a:rPr dirty="0" sz="3600" spc="180">
                <a:latin typeface="Arial"/>
                <a:cs typeface="Arial"/>
              </a:rPr>
              <a:t> </a:t>
            </a:r>
            <a:r>
              <a:rPr dirty="0" sz="3600" spc="55">
                <a:latin typeface="Arial"/>
                <a:cs typeface="Arial"/>
              </a:rPr>
              <a:t>supported</a:t>
            </a:r>
            <a:endParaRPr sz="3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600">
              <a:latin typeface="Arial"/>
              <a:cs typeface="Arial"/>
            </a:endParaRPr>
          </a:p>
          <a:p>
            <a:pPr marL="469265" indent="-443865">
              <a:lnSpc>
                <a:spcPct val="100000"/>
              </a:lnSpc>
              <a:buSzPct val="75000"/>
              <a:buChar char="•"/>
              <a:tabLst>
                <a:tab pos="469265" algn="l"/>
              </a:tabLst>
            </a:pPr>
            <a:r>
              <a:rPr dirty="0" sz="3600" spc="65">
                <a:latin typeface="Arial"/>
                <a:cs typeface="Arial"/>
              </a:rPr>
              <a:t>supported</a:t>
            </a:r>
            <a:r>
              <a:rPr dirty="0" sz="3600" spc="55">
                <a:latin typeface="Arial"/>
                <a:cs typeface="Arial"/>
              </a:rPr>
              <a:t> </a:t>
            </a:r>
            <a:r>
              <a:rPr dirty="0" sz="3600" spc="95">
                <a:latin typeface="Arial"/>
                <a:cs typeface="Arial"/>
              </a:rPr>
              <a:t>by</a:t>
            </a:r>
            <a:r>
              <a:rPr dirty="0" sz="3600" spc="5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ArangoDB</a:t>
            </a:r>
            <a:r>
              <a:rPr dirty="0" sz="3600" spc="5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GmbH</a:t>
            </a:r>
            <a:r>
              <a:rPr dirty="0" sz="3600" spc="55">
                <a:latin typeface="Arial"/>
                <a:cs typeface="Arial"/>
              </a:rPr>
              <a:t> </a:t>
            </a:r>
            <a:r>
              <a:rPr dirty="0" sz="3600">
                <a:latin typeface="Arial"/>
                <a:cs typeface="Arial"/>
              </a:rPr>
              <a:t>in</a:t>
            </a:r>
            <a:r>
              <a:rPr dirty="0" sz="3600" spc="55">
                <a:latin typeface="Arial"/>
                <a:cs typeface="Arial"/>
              </a:rPr>
              <a:t> </a:t>
            </a:r>
            <a:r>
              <a:rPr dirty="0" sz="3600" spc="-10">
                <a:latin typeface="Arial"/>
                <a:cs typeface="Arial"/>
              </a:rPr>
              <a:t>Cologne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1100" y="520700"/>
            <a:ext cx="8102600" cy="16764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23900" y="2441829"/>
            <a:ext cx="144780" cy="4330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650" spc="-5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55700" y="2366772"/>
            <a:ext cx="8427720" cy="56896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550" b="1">
                <a:latin typeface="Arial"/>
                <a:cs typeface="Arial"/>
              </a:rPr>
              <a:t>Community</a:t>
            </a:r>
            <a:r>
              <a:rPr dirty="0" sz="3550" spc="-25" b="1">
                <a:latin typeface="Arial"/>
                <a:cs typeface="Arial"/>
              </a:rPr>
              <a:t> </a:t>
            </a:r>
            <a:r>
              <a:rPr dirty="0" sz="3550"/>
              <a:t>Edition</a:t>
            </a:r>
            <a:r>
              <a:rPr dirty="0" sz="3550" spc="-15"/>
              <a:t> </a:t>
            </a:r>
            <a:r>
              <a:rPr dirty="0" sz="3550"/>
              <a:t>(Apache</a:t>
            </a:r>
            <a:r>
              <a:rPr dirty="0" sz="3550" spc="-15"/>
              <a:t> </a:t>
            </a:r>
            <a:r>
              <a:rPr dirty="0" sz="3550"/>
              <a:t>License</a:t>
            </a:r>
            <a:r>
              <a:rPr dirty="0" sz="3550" spc="-15"/>
              <a:t> </a:t>
            </a:r>
            <a:r>
              <a:rPr dirty="0" sz="3550" spc="-20"/>
              <a:t>2.0)</a:t>
            </a:r>
            <a:endParaRPr sz="35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23900" y="3495928"/>
            <a:ext cx="144780" cy="4330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650" spc="-50">
                <a:latin typeface="Arial"/>
                <a:cs typeface="Arial"/>
              </a:rPr>
              <a:t>•</a:t>
            </a:r>
            <a:endParaRPr sz="26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55700" y="3420871"/>
            <a:ext cx="9232900" cy="110236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275"/>
              </a:spcBef>
            </a:pPr>
            <a:r>
              <a:rPr dirty="0" sz="3550" b="1">
                <a:latin typeface="Arial"/>
                <a:cs typeface="Arial"/>
              </a:rPr>
              <a:t>Enterprise</a:t>
            </a:r>
            <a:r>
              <a:rPr dirty="0" sz="3550" spc="-20" b="1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Edition</a:t>
            </a:r>
            <a:r>
              <a:rPr dirty="0" sz="3550" spc="-20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(SLA,</a:t>
            </a:r>
            <a:r>
              <a:rPr dirty="0" sz="3550" spc="-1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support</a:t>
            </a:r>
            <a:r>
              <a:rPr dirty="0" sz="3550" spc="-20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options, </a:t>
            </a:r>
            <a:r>
              <a:rPr dirty="0" sz="3550">
                <a:latin typeface="Arial"/>
                <a:cs typeface="Arial"/>
              </a:rPr>
              <a:t>smart</a:t>
            </a:r>
            <a:r>
              <a:rPr dirty="0" sz="3550" spc="-1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graphs,</a:t>
            </a:r>
            <a:r>
              <a:rPr dirty="0" sz="3550" spc="-10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auditing,</a:t>
            </a:r>
            <a:r>
              <a:rPr dirty="0" sz="3550" spc="-15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better</a:t>
            </a:r>
            <a:r>
              <a:rPr dirty="0" sz="3550" spc="-10">
                <a:latin typeface="Arial"/>
                <a:cs typeface="Arial"/>
              </a:rPr>
              <a:t> </a:t>
            </a:r>
            <a:r>
              <a:rPr dirty="0" sz="3550">
                <a:latin typeface="Arial"/>
                <a:cs typeface="Arial"/>
              </a:rPr>
              <a:t>security</a:t>
            </a:r>
            <a:r>
              <a:rPr dirty="0" sz="3550" spc="-15">
                <a:latin typeface="Arial"/>
                <a:cs typeface="Arial"/>
              </a:rPr>
              <a:t> </a:t>
            </a:r>
            <a:r>
              <a:rPr dirty="0" sz="3550" spc="-10">
                <a:latin typeface="Arial"/>
                <a:cs typeface="Arial"/>
              </a:rPr>
              <a:t>control)</a:t>
            </a:r>
            <a:endParaRPr sz="35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650" y="5257689"/>
            <a:ext cx="4845050" cy="350542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7594600" y="8966200"/>
            <a:ext cx="523684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>
                <a:latin typeface="Arial"/>
                <a:cs typeface="Arial"/>
                <a:hlinkClick r:id="rId4"/>
              </a:rPr>
              <a:t>https://www.arangodb.com/why-</a:t>
            </a:r>
            <a:r>
              <a:rPr dirty="0" sz="1700" spc="-10">
                <a:latin typeface="Arial"/>
                <a:cs typeface="Arial"/>
                <a:hlinkClick r:id="rId4"/>
              </a:rPr>
              <a:t>arangodb/references/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88130" y="5219400"/>
            <a:ext cx="4889722" cy="3594655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685800" y="8966200"/>
            <a:ext cx="442849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>
                <a:latin typeface="Arial"/>
                <a:cs typeface="Arial"/>
                <a:hlinkClick r:id="rId6"/>
              </a:rPr>
              <a:t>https://www.arangodb.com/arangodb-</a:t>
            </a:r>
            <a:r>
              <a:rPr dirty="0" sz="1700" spc="-10">
                <a:latin typeface="Arial"/>
                <a:cs typeface="Arial"/>
                <a:hlinkClick r:id="rId6"/>
              </a:rPr>
              <a:t>drivers/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60"/>
              </a:lnSpc>
            </a:pPr>
            <a:r>
              <a:rPr dirty="0"/>
              <a:t>Why</a:t>
            </a:r>
            <a:r>
              <a:rPr dirty="0" spc="-80"/>
              <a:t> </a:t>
            </a:r>
            <a:r>
              <a:rPr dirty="0" spc="-25"/>
              <a:t>we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9800" y="9410700"/>
            <a:ext cx="1625600" cy="3429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76200" y="9499472"/>
            <a:ext cx="578485" cy="1651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60"/>
              </a:lnSpc>
            </a:pPr>
            <a:r>
              <a:rPr dirty="0" sz="1300">
                <a:latin typeface="Arial"/>
                <a:cs typeface="Arial"/>
              </a:rPr>
              <a:t>Why</a:t>
            </a:r>
            <a:r>
              <a:rPr dirty="0" sz="1300" spc="-80">
                <a:latin typeface="Arial"/>
                <a:cs typeface="Arial"/>
              </a:rPr>
              <a:t> </a:t>
            </a:r>
            <a:r>
              <a:rPr dirty="0" sz="1300" spc="-25">
                <a:latin typeface="Arial"/>
                <a:cs typeface="Arial"/>
              </a:rPr>
              <a:t>we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7550" y="9481819"/>
            <a:ext cx="165100" cy="16764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0" y="0"/>
            <a:ext cx="13004800" cy="9753600"/>
            <a:chOff x="0" y="0"/>
            <a:chExt cx="13004800" cy="975360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48729" y="9410700"/>
              <a:ext cx="317970" cy="3429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3004800" cy="97536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30200" y="6261100"/>
            <a:ext cx="5614035" cy="1244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 b="1">
                <a:solidFill>
                  <a:srgbClr val="FFFFFF"/>
                </a:solidFill>
                <a:latin typeface="Arial"/>
                <a:cs typeface="Arial"/>
              </a:rPr>
              <a:t>Questions?</a:t>
            </a:r>
          </a:p>
        </p:txBody>
      </p:sp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350000" y="8509000"/>
            <a:ext cx="6388100" cy="1244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2025-06-22T00:25:18Z</dcterms:created>
  <dcterms:modified xsi:type="dcterms:W3CDTF">2025-06-22T00:25:18Z</dcterms:modified>
</cp:coreProperties>
</file>