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x="13004800" cy="9753600"/>
  <p:notesSz cx="13004800" cy="9753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023616"/>
            <a:ext cx="1105408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17399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080500"/>
            <a:ext cx="13004800" cy="6731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8200" y="342900"/>
            <a:ext cx="8788400" cy="15875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6700" y="279400"/>
            <a:ext cx="12262485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71600" y="2237739"/>
            <a:ext cx="11284585" cy="6438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DejaVu Sans Condensed"/>
                <a:cs typeface="DejaVu Sans Condensed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21632" y="9070848"/>
            <a:ext cx="416153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roduce-and-publish.info/" TargetMode="External"/><Relationship Id="rId3" Type="http://schemas.openxmlformats.org/officeDocument/2006/relationships/image" Target="../media/image4.png"/><Relationship Id="rId4" Type="http://schemas.openxmlformats.org/officeDocument/2006/relationships/hyperlink" Target="http://www.zopyx.de/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7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7.png"/><Relationship Id="rId4" Type="http://schemas.openxmlformats.org/officeDocument/2006/relationships/hyperlink" Target="http://www.dgho-onkopedia.de/" TargetMode="External"/><Relationship Id="rId5" Type="http://schemas.openxmlformats.org/officeDocument/2006/relationships/hyperlink" Target="http://www.onkopedia-guidelines.info/" TargetMode="Externa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7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jpg"/><Relationship Id="rId5" Type="http://schemas.openxmlformats.org/officeDocument/2006/relationships/image" Target="../media/image18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7.png"/><Relationship Id="rId4" Type="http://schemas.openxmlformats.org/officeDocument/2006/relationships/image" Target="../media/image27.jp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jpg"/><Relationship Id="rId8" Type="http://schemas.openxmlformats.org/officeDocument/2006/relationships/image" Target="../media/image31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7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41.png"/><Relationship Id="rId14" Type="http://schemas.openxmlformats.org/officeDocument/2006/relationships/image" Target="../media/image42.png"/><Relationship Id="rId15" Type="http://schemas.openxmlformats.org/officeDocument/2006/relationships/image" Target="../media/image43.jpg"/><Relationship Id="rId16" Type="http://schemas.openxmlformats.org/officeDocument/2006/relationships/image" Target="../media/image44.png"/><Relationship Id="rId17" Type="http://schemas.openxmlformats.org/officeDocument/2006/relationships/image" Target="../media/image45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7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7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7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nohost/onkopedia/de/onkopedia/leitlinien/mammakarzinom-der-frau" TargetMode="Externa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7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7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Relationship Id="rId3" Type="http://schemas.openxmlformats.org/officeDocument/2006/relationships/image" Target="../media/image47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Relationship Id="rId11" Type="http://schemas.openxmlformats.org/officeDocument/2006/relationships/image" Target="../media/image57.png"/><Relationship Id="rId12" Type="http://schemas.openxmlformats.org/officeDocument/2006/relationships/image" Target="../media/image58.png"/><Relationship Id="rId13" Type="http://schemas.openxmlformats.org/officeDocument/2006/relationships/image" Target="../media/image59.png"/><Relationship Id="rId14" Type="http://schemas.openxmlformats.org/officeDocument/2006/relationships/image" Target="../media/image60.png"/><Relationship Id="rId15" Type="http://schemas.openxmlformats.org/officeDocument/2006/relationships/image" Target="../media/image61.png"/><Relationship Id="rId16" Type="http://schemas.openxmlformats.org/officeDocument/2006/relationships/image" Target="../media/image47.png"/><Relationship Id="rId17" Type="http://schemas.openxmlformats.org/officeDocument/2006/relationships/image" Target="../media/image62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3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3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66.jpg"/><Relationship Id="rId5" Type="http://schemas.openxmlformats.org/officeDocument/2006/relationships/image" Target="../media/image67.png"/><Relationship Id="rId6" Type="http://schemas.openxmlformats.org/officeDocument/2006/relationships/image" Target="../media/image68.png"/><Relationship Id="rId7" Type="http://schemas.openxmlformats.org/officeDocument/2006/relationships/image" Target="../media/image69.png"/><Relationship Id="rId8" Type="http://schemas.openxmlformats.org/officeDocument/2006/relationships/image" Target="../media/image70.png"/><Relationship Id="rId9" Type="http://schemas.openxmlformats.org/officeDocument/2006/relationships/image" Target="../media/image71.png"/><Relationship Id="rId10" Type="http://schemas.openxmlformats.org/officeDocument/2006/relationships/image" Target="../media/image72.jpg"/><Relationship Id="rId11" Type="http://schemas.openxmlformats.org/officeDocument/2006/relationships/image" Target="../media/image73.png"/><Relationship Id="rId12" Type="http://schemas.openxmlformats.org/officeDocument/2006/relationships/image" Target="../media/image74.jpg"/><Relationship Id="rId13" Type="http://schemas.openxmlformats.org/officeDocument/2006/relationships/image" Target="../media/image75.png"/><Relationship Id="rId14" Type="http://schemas.openxmlformats.org/officeDocument/2006/relationships/image" Target="../media/image76.png"/><Relationship Id="rId15" Type="http://schemas.openxmlformats.org/officeDocument/2006/relationships/image" Target="../media/image77.png"/><Relationship Id="rId16" Type="http://schemas.openxmlformats.org/officeDocument/2006/relationships/image" Target="../media/image78.png"/><Relationship Id="rId17" Type="http://schemas.openxmlformats.org/officeDocument/2006/relationships/image" Target="../media/image79.png"/><Relationship Id="rId18" Type="http://schemas.openxmlformats.org/officeDocument/2006/relationships/image" Target="../media/image80.png"/><Relationship Id="rId19" Type="http://schemas.openxmlformats.org/officeDocument/2006/relationships/image" Target="../media/image81.png"/><Relationship Id="rId20" Type="http://schemas.openxmlformats.org/officeDocument/2006/relationships/image" Target="../media/image82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produce-and-publish.com/" TargetMode="External"/><Relationship Id="rId3" Type="http://schemas.openxmlformats.org/officeDocument/2006/relationships/image" Target="../media/image3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7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xml-director.info/" TargetMode="External"/><Relationship Id="rId3" Type="http://schemas.openxmlformats.org/officeDocument/2006/relationships/image" Target="../media/image3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g"/><Relationship Id="rId3" Type="http://schemas.openxmlformats.org/officeDocument/2006/relationships/hyperlink" Target="mailto:info@zopyx.com" TargetMode="External"/><Relationship Id="rId4" Type="http://schemas.openxmlformats.org/officeDocument/2006/relationships/hyperlink" Target="http://www.zopyx.de/" TargetMode="External"/><Relationship Id="rId5" Type="http://schemas.openxmlformats.org/officeDocument/2006/relationships/hyperlink" Target="http://www.xml-director.info/" TargetMode="External"/><Relationship Id="rId6" Type="http://schemas.openxmlformats.org/officeDocument/2006/relationships/hyperlink" Target="http://www.print-css.rocks/" TargetMode="External"/><Relationship Id="rId7" Type="http://schemas.openxmlformats.org/officeDocument/2006/relationships/hyperlink" Target="http://www.produce-and-publish.de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8900" y="9449395"/>
            <a:ext cx="12674600" cy="269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055"/>
              </a:lnSpc>
              <a:tabLst>
                <a:tab pos="4533265" algn="l"/>
                <a:tab pos="10661650" algn="l"/>
              </a:tabLst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www.produce-and-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publish.info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	</a:t>
            </a:r>
            <a:r>
              <a:rPr dirty="0" sz="1800" spc="-35">
                <a:solidFill>
                  <a:srgbClr val="929292"/>
                </a:solidFill>
                <a:latin typeface="DejaVu Sans Condensed"/>
                <a:cs typeface="DejaVu Sans Condensed"/>
              </a:rPr>
              <a:t>Single-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Source Multi-Channel</a:t>
            </a:r>
            <a:r>
              <a:rPr dirty="0" sz="1800" spc="1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	</a:t>
            </a:r>
            <a:r>
              <a:rPr dirty="0" sz="1800" spc="-70">
                <a:solidFill>
                  <a:srgbClr val="929292"/>
                </a:solidFill>
                <a:latin typeface="DejaVu Sans Condensed"/>
                <a:cs typeface="DejaVu Sans Condensed"/>
              </a:rPr>
              <a:t>(C)</a:t>
            </a:r>
            <a:r>
              <a:rPr dirty="0" sz="1800" spc="-60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30">
                <a:solidFill>
                  <a:srgbClr val="929292"/>
                </a:solidFill>
                <a:latin typeface="DejaVu Sans Condensed"/>
                <a:cs typeface="DejaVu Sans Condensed"/>
              </a:rPr>
              <a:t>2013</a:t>
            </a:r>
            <a:r>
              <a:rPr dirty="0" sz="1800" spc="-7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50">
                <a:solidFill>
                  <a:srgbClr val="929292"/>
                </a:solidFill>
                <a:latin typeface="DejaVu Sans Condensed"/>
                <a:cs typeface="DejaVu Sans Condensed"/>
              </a:rPr>
              <a:t>ZOPYX</a:t>
            </a:r>
            <a:r>
              <a:rPr dirty="0" sz="1800" spc="-6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 spc="-20">
                <a:solidFill>
                  <a:srgbClr val="929292"/>
                </a:solidFill>
                <a:latin typeface="DejaVu Sans Condensed"/>
                <a:cs typeface="DejaVu Sans Condensed"/>
              </a:rPr>
              <a:t>Ltd.</a:t>
            </a:r>
            <a:endParaRPr sz="1800">
              <a:latin typeface="DejaVu Sans Condensed"/>
              <a:cs typeface="DejaVu Sans Condensed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70000" y="4127500"/>
            <a:ext cx="10983595" cy="772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900" spc="-85"/>
              <a:t>Single-</a:t>
            </a:r>
            <a:r>
              <a:rPr dirty="0" sz="4900" spc="-10"/>
              <a:t>Source</a:t>
            </a:r>
            <a:r>
              <a:rPr dirty="0" sz="4900" spc="-220"/>
              <a:t> </a:t>
            </a:r>
            <a:r>
              <a:rPr dirty="0" sz="4900" spc="85"/>
              <a:t>Multi-</a:t>
            </a:r>
            <a:r>
              <a:rPr dirty="0" sz="4900"/>
              <a:t>Channel</a:t>
            </a:r>
            <a:r>
              <a:rPr dirty="0" sz="4900" spc="-215"/>
              <a:t> </a:t>
            </a:r>
            <a:r>
              <a:rPr dirty="0" sz="4900" spc="-10"/>
              <a:t>Publishing</a:t>
            </a:r>
            <a:endParaRPr sz="4900"/>
          </a:p>
        </p:txBody>
      </p:sp>
      <p:sp>
        <p:nvSpPr>
          <p:cNvPr id="5" name="object 5" descr=""/>
          <p:cNvSpPr txBox="1"/>
          <p:nvPr/>
        </p:nvSpPr>
        <p:spPr>
          <a:xfrm>
            <a:off x="9763091" y="7871693"/>
            <a:ext cx="2808605" cy="1587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600075">
              <a:lnSpc>
                <a:spcPct val="117800"/>
              </a:lnSpc>
              <a:spcBef>
                <a:spcPts val="100"/>
              </a:spcBef>
            </a:pPr>
            <a:r>
              <a:rPr dirty="0" sz="2900">
                <a:solidFill>
                  <a:srgbClr val="FFFFFF"/>
                </a:solidFill>
                <a:latin typeface="DejaVu Sans Condensed"/>
                <a:cs typeface="DejaVu Sans Condensed"/>
              </a:rPr>
              <a:t>Andreas</a:t>
            </a:r>
            <a:r>
              <a:rPr dirty="0" sz="2900" spc="-15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DejaVu Sans Condensed"/>
                <a:cs typeface="DejaVu Sans Condensed"/>
              </a:rPr>
              <a:t>Jung </a:t>
            </a:r>
            <a:r>
              <a:rPr dirty="0" sz="2900" spc="-10">
                <a:solidFill>
                  <a:srgbClr val="FFFFFF"/>
                </a:solidFill>
                <a:latin typeface="DejaVu Sans Condensed"/>
                <a:cs typeface="DejaVu Sans Condensed"/>
                <a:hlinkClick r:id="rId4"/>
              </a:rPr>
              <a:t>www.zopyx.de</a:t>
            </a:r>
            <a:r>
              <a:rPr dirty="0" sz="2900" spc="-1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DejaVu Sans Condensed"/>
                <a:cs typeface="DejaVu Sans Condensed"/>
              </a:rPr>
              <a:t>xml-</a:t>
            </a:r>
            <a:r>
              <a:rPr dirty="0" sz="2900" spc="-10">
                <a:solidFill>
                  <a:srgbClr val="FFFFFF"/>
                </a:solidFill>
                <a:latin typeface="DejaVu Sans Condensed"/>
                <a:cs typeface="DejaVu Sans Condensed"/>
              </a:rPr>
              <a:t>director.info</a:t>
            </a:r>
            <a:endParaRPr sz="2900">
              <a:latin typeface="DejaVu Sans Condensed"/>
              <a:cs typeface="DejaVu Sans Condensed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787400" y="952500"/>
            <a:ext cx="11430000" cy="8737600"/>
            <a:chOff x="787400" y="952500"/>
            <a:chExt cx="11430000" cy="8737600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1700" y="7658100"/>
              <a:ext cx="3937000" cy="20320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7400" y="952500"/>
              <a:ext cx="11430000" cy="2057400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4851400" y="5496559"/>
            <a:ext cx="3809365" cy="106680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900">
                <a:solidFill>
                  <a:srgbClr val="FFFFFF"/>
                </a:solidFill>
                <a:latin typeface="DejaVu Sans Condensed"/>
                <a:cs typeface="DejaVu Sans Condensed"/>
              </a:rPr>
              <a:t>XML</a:t>
            </a:r>
            <a:r>
              <a:rPr dirty="0" sz="2900" spc="-25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2900">
                <a:solidFill>
                  <a:srgbClr val="FFFFFF"/>
                </a:solidFill>
                <a:latin typeface="DejaVu Sans Condensed"/>
                <a:cs typeface="DejaVu Sans Condensed"/>
              </a:rPr>
              <a:t>User</a:t>
            </a:r>
            <a:r>
              <a:rPr dirty="0" sz="2900" spc="-15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2900">
                <a:solidFill>
                  <a:srgbClr val="FFFFFF"/>
                </a:solidFill>
                <a:latin typeface="DejaVu Sans Condensed"/>
                <a:cs typeface="DejaVu Sans Condensed"/>
              </a:rPr>
              <a:t>Group</a:t>
            </a:r>
            <a:r>
              <a:rPr dirty="0" sz="2900" spc="-2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2900" spc="-10">
                <a:solidFill>
                  <a:srgbClr val="FFFFFF"/>
                </a:solidFill>
                <a:latin typeface="DejaVu Sans Condensed"/>
                <a:cs typeface="DejaVu Sans Condensed"/>
              </a:rPr>
              <a:t>Berlin</a:t>
            </a:r>
            <a:endParaRPr sz="2900">
              <a:latin typeface="DejaVu Sans Condensed"/>
              <a:cs typeface="DejaVu Sans Condensed"/>
            </a:endParaRPr>
          </a:p>
          <a:p>
            <a:pPr marL="749300">
              <a:lnSpc>
                <a:spcPct val="100000"/>
              </a:lnSpc>
              <a:spcBef>
                <a:spcPts val="620"/>
              </a:spcBef>
            </a:pPr>
            <a:r>
              <a:rPr dirty="0" sz="2900" spc="-50">
                <a:solidFill>
                  <a:srgbClr val="FFFFFF"/>
                </a:solidFill>
                <a:latin typeface="DejaVu Sans Condensed"/>
                <a:cs typeface="DejaVu Sans Condensed"/>
              </a:rPr>
              <a:t>16.</a:t>
            </a:r>
            <a:r>
              <a:rPr dirty="0" sz="2900" spc="-3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2900">
                <a:solidFill>
                  <a:srgbClr val="FFFFFF"/>
                </a:solidFill>
                <a:latin typeface="DejaVu Sans Condensed"/>
                <a:cs typeface="DejaVu Sans Condensed"/>
              </a:rPr>
              <a:t>März</a:t>
            </a:r>
            <a:r>
              <a:rPr dirty="0" sz="2900" spc="-25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2900" spc="-20">
                <a:solidFill>
                  <a:srgbClr val="FFFFFF"/>
                </a:solidFill>
                <a:latin typeface="DejaVu Sans Condensed"/>
                <a:cs typeface="DejaVu Sans Condensed"/>
              </a:rPr>
              <a:t>2016</a:t>
            </a:r>
            <a:endParaRPr sz="2900">
              <a:latin typeface="DejaVu Sans Condensed"/>
              <a:cs typeface="DejaVu Sans Condense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200" y="9423400"/>
            <a:ext cx="2326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www.xml-director.info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168900" y="9423400"/>
            <a:ext cx="2915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7000" y="9067800"/>
            <a:ext cx="1358900" cy="6858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00100" y="2326717"/>
            <a:ext cx="240665" cy="138176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dirty="0" sz="3600" spc="3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dirty="0" sz="3600" spc="3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71600" y="2364739"/>
            <a:ext cx="9578975" cy="1371600"/>
          </a:xfrm>
          <a:prstGeom prst="rect">
            <a:avLst/>
          </a:prstGeom>
        </p:spPr>
        <p:txBody>
          <a:bodyPr wrap="square" lIns="0" tIns="137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3600" spc="-30">
                <a:latin typeface="DejaVu Sans Condensed"/>
                <a:cs typeface="DejaVu Sans Condensed"/>
              </a:rPr>
              <a:t>Freelancer,</a:t>
            </a:r>
            <a:r>
              <a:rPr dirty="0" sz="3600" spc="-110">
                <a:latin typeface="DejaVu Sans Condensed"/>
                <a:cs typeface="DejaVu Sans Condensed"/>
              </a:rPr>
              <a:t> </a:t>
            </a:r>
            <a:r>
              <a:rPr dirty="0" sz="3600" spc="-85">
                <a:latin typeface="DejaVu Sans Condensed"/>
                <a:cs typeface="DejaVu Sans Condensed"/>
              </a:rPr>
              <a:t>System-</a:t>
            </a:r>
            <a:r>
              <a:rPr dirty="0" sz="3600" spc="-45">
                <a:latin typeface="DejaVu Sans Condensed"/>
                <a:cs typeface="DejaVu Sans Condensed"/>
              </a:rPr>
              <a:t>Analyst,</a:t>
            </a:r>
            <a:r>
              <a:rPr dirty="0" sz="3600" spc="-105">
                <a:latin typeface="DejaVu Sans Condensed"/>
                <a:cs typeface="DejaVu Sans Condensed"/>
              </a:rPr>
              <a:t> </a:t>
            </a:r>
            <a:r>
              <a:rPr dirty="0" sz="3600" spc="-30">
                <a:latin typeface="DejaVu Sans Condensed"/>
                <a:cs typeface="DejaVu Sans Condensed"/>
              </a:rPr>
              <a:t>Software-</a:t>
            </a:r>
            <a:r>
              <a:rPr dirty="0" sz="3600" spc="-10">
                <a:latin typeface="DejaVu Sans Condensed"/>
                <a:cs typeface="DejaVu Sans Condensed"/>
              </a:rPr>
              <a:t>Architekt</a:t>
            </a:r>
            <a:endParaRPr sz="36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3600" spc="-55" b="1">
                <a:latin typeface="DejaVu Sans Condensed"/>
                <a:cs typeface="DejaVu Sans Condensed"/>
              </a:rPr>
              <a:t>Arbeitsgebiete</a:t>
            </a:r>
            <a:r>
              <a:rPr dirty="0" sz="3600" spc="-55">
                <a:latin typeface="DejaVu Sans Condensed"/>
                <a:cs typeface="DejaVu Sans Condensed"/>
              </a:rPr>
              <a:t>:</a:t>
            </a:r>
            <a:endParaRPr sz="3600">
              <a:latin typeface="DejaVu Sans Condensed"/>
              <a:cs typeface="DejaVu Sans Condense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44600" y="3761921"/>
            <a:ext cx="9396730" cy="270319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583565" indent="-570865">
              <a:lnSpc>
                <a:spcPct val="100000"/>
              </a:lnSpc>
              <a:spcBef>
                <a:spcPts val="675"/>
              </a:spcBef>
              <a:buClr>
                <a:srgbClr val="A6AAA9"/>
              </a:buClr>
              <a:buSzPct val="111111"/>
              <a:buFont typeface="Microsoft Sans Serif"/>
              <a:buChar char="‣"/>
              <a:tabLst>
                <a:tab pos="583565" algn="l"/>
              </a:tabLst>
            </a:pPr>
            <a:r>
              <a:rPr dirty="0" sz="3600" spc="-20">
                <a:latin typeface="DejaVu Sans Condensed"/>
                <a:cs typeface="DejaVu Sans Condensed"/>
              </a:rPr>
              <a:t>Content-</a:t>
            </a:r>
            <a:r>
              <a:rPr dirty="0" sz="3600" spc="-10">
                <a:latin typeface="DejaVu Sans Condensed"/>
                <a:cs typeface="DejaVu Sans Condensed"/>
              </a:rPr>
              <a:t>Management</a:t>
            </a:r>
            <a:endParaRPr sz="3600">
              <a:latin typeface="DejaVu Sans Condensed"/>
              <a:cs typeface="DejaVu Sans Condensed"/>
            </a:endParaRPr>
          </a:p>
          <a:p>
            <a:pPr marL="583565" indent="-570865">
              <a:lnSpc>
                <a:spcPct val="100000"/>
              </a:lnSpc>
              <a:spcBef>
                <a:spcPts val="1080"/>
              </a:spcBef>
              <a:buClr>
                <a:srgbClr val="A6AAA9"/>
              </a:buClr>
              <a:buSzPct val="111111"/>
              <a:buFont typeface="Microsoft Sans Serif"/>
              <a:buChar char="‣"/>
              <a:tabLst>
                <a:tab pos="583565" algn="l"/>
              </a:tabLst>
            </a:pPr>
            <a:r>
              <a:rPr dirty="0" sz="3600">
                <a:latin typeface="DejaVu Sans Condensed"/>
                <a:cs typeface="DejaVu Sans Condensed"/>
              </a:rPr>
              <a:t>Intranet-</a:t>
            </a:r>
            <a:r>
              <a:rPr dirty="0" sz="3600" spc="-60">
                <a:latin typeface="DejaVu Sans Condensed"/>
                <a:cs typeface="DejaVu Sans Condensed"/>
              </a:rPr>
              <a:t>Extranet-</a:t>
            </a:r>
            <a:r>
              <a:rPr dirty="0" sz="3600">
                <a:latin typeface="DejaVu Sans Condensed"/>
                <a:cs typeface="DejaVu Sans Condensed"/>
              </a:rPr>
              <a:t>Intranet</a:t>
            </a:r>
            <a:r>
              <a:rPr dirty="0" sz="3600" spc="290">
                <a:latin typeface="DejaVu Sans Condensed"/>
                <a:cs typeface="DejaVu Sans Condensed"/>
              </a:rPr>
              <a:t> </a:t>
            </a:r>
            <a:r>
              <a:rPr dirty="0" sz="3600" spc="-10">
                <a:latin typeface="DejaVu Sans Condensed"/>
                <a:cs typeface="DejaVu Sans Condensed"/>
              </a:rPr>
              <a:t>Lösungen</a:t>
            </a:r>
            <a:endParaRPr sz="3600">
              <a:latin typeface="DejaVu Sans Condensed"/>
              <a:cs typeface="DejaVu Sans Condensed"/>
            </a:endParaRPr>
          </a:p>
          <a:p>
            <a:pPr marL="583565" indent="-570865">
              <a:lnSpc>
                <a:spcPct val="100000"/>
              </a:lnSpc>
              <a:spcBef>
                <a:spcPts val="980"/>
              </a:spcBef>
              <a:buClr>
                <a:srgbClr val="A6AAA9"/>
              </a:buClr>
              <a:buSzPct val="111111"/>
              <a:buFont typeface="Microsoft Sans Serif"/>
              <a:buChar char="‣"/>
              <a:tabLst>
                <a:tab pos="583565" algn="l"/>
              </a:tabLst>
            </a:pPr>
            <a:r>
              <a:rPr dirty="0" sz="3600">
                <a:latin typeface="DejaVu Sans Condensed"/>
                <a:cs typeface="DejaVu Sans Condensed"/>
              </a:rPr>
              <a:t>Individualsoftware,</a:t>
            </a:r>
            <a:r>
              <a:rPr dirty="0" sz="3600" spc="-120">
                <a:latin typeface="DejaVu Sans Condensed"/>
                <a:cs typeface="DejaVu Sans Condensed"/>
              </a:rPr>
              <a:t> </a:t>
            </a:r>
            <a:r>
              <a:rPr dirty="0" sz="3600">
                <a:latin typeface="DejaVu Sans Condensed"/>
                <a:cs typeface="DejaVu Sans Condensed"/>
              </a:rPr>
              <a:t>komplexe</a:t>
            </a:r>
            <a:r>
              <a:rPr dirty="0" sz="3600" spc="-114">
                <a:latin typeface="DejaVu Sans Condensed"/>
                <a:cs typeface="DejaVu Sans Condensed"/>
              </a:rPr>
              <a:t> </a:t>
            </a:r>
            <a:r>
              <a:rPr dirty="0" sz="3600" spc="-10">
                <a:latin typeface="DejaVu Sans Condensed"/>
                <a:cs typeface="DejaVu Sans Condensed"/>
              </a:rPr>
              <a:t>Webprojekte</a:t>
            </a:r>
            <a:endParaRPr sz="3600">
              <a:latin typeface="DejaVu Sans Condensed"/>
              <a:cs typeface="DejaVu Sans Condensed"/>
            </a:endParaRPr>
          </a:p>
          <a:p>
            <a:pPr marL="583565" indent="-570865">
              <a:lnSpc>
                <a:spcPct val="100000"/>
              </a:lnSpc>
              <a:spcBef>
                <a:spcPts val="1080"/>
              </a:spcBef>
              <a:buClr>
                <a:srgbClr val="A6AAA9"/>
              </a:buClr>
              <a:buSzPct val="111111"/>
              <a:buFont typeface="Microsoft Sans Serif"/>
              <a:buChar char="‣"/>
              <a:tabLst>
                <a:tab pos="583565" algn="l"/>
              </a:tabLst>
            </a:pPr>
            <a:r>
              <a:rPr dirty="0" sz="3600">
                <a:latin typeface="DejaVu Sans Condensed"/>
                <a:cs typeface="DejaVu Sans Condensed"/>
              </a:rPr>
              <a:t>Publishing</a:t>
            </a:r>
            <a:r>
              <a:rPr dirty="0" sz="3600" spc="-90">
                <a:latin typeface="DejaVu Sans Condensed"/>
                <a:cs typeface="DejaVu Sans Condensed"/>
              </a:rPr>
              <a:t> </a:t>
            </a:r>
            <a:r>
              <a:rPr dirty="0" sz="3600" spc="-100">
                <a:latin typeface="DejaVu Sans Condensed"/>
                <a:cs typeface="DejaVu Sans Condensed"/>
              </a:rPr>
              <a:t>(PDF,</a:t>
            </a:r>
            <a:r>
              <a:rPr dirty="0" sz="3600" spc="-85">
                <a:latin typeface="DejaVu Sans Condensed"/>
                <a:cs typeface="DejaVu Sans Condensed"/>
              </a:rPr>
              <a:t> </a:t>
            </a:r>
            <a:r>
              <a:rPr dirty="0" sz="3600">
                <a:latin typeface="DejaVu Sans Condensed"/>
                <a:cs typeface="DejaVu Sans Condensed"/>
              </a:rPr>
              <a:t>EPUB,</a:t>
            </a:r>
            <a:r>
              <a:rPr dirty="0" sz="3600" spc="-85">
                <a:latin typeface="DejaVu Sans Condensed"/>
                <a:cs typeface="DejaVu Sans Condensed"/>
              </a:rPr>
              <a:t> </a:t>
            </a:r>
            <a:r>
              <a:rPr dirty="0" sz="3600" spc="-20">
                <a:latin typeface="DejaVu Sans Condensed"/>
                <a:cs typeface="DejaVu Sans Condensed"/>
              </a:rPr>
              <a:t>XML)</a:t>
            </a:r>
            <a:endParaRPr sz="3600">
              <a:latin typeface="DejaVu Sans Condensed"/>
              <a:cs typeface="DejaVu Sans Condensed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00100" y="6525339"/>
            <a:ext cx="2406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3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71600" y="6553200"/>
            <a:ext cx="307022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25" b="1">
                <a:latin typeface="DejaVu Sans Condensed"/>
                <a:cs typeface="DejaVu Sans Condensed"/>
              </a:rPr>
              <a:t>Technologien</a:t>
            </a:r>
            <a:r>
              <a:rPr dirty="0" sz="3600" spc="-125">
                <a:latin typeface="DejaVu Sans Condensed"/>
                <a:cs typeface="DejaVu Sans Condensed"/>
              </a:rPr>
              <a:t>:</a:t>
            </a:r>
            <a:endParaRPr sz="3600">
              <a:latin typeface="DejaVu Sans Condensed"/>
              <a:cs typeface="DejaVu Sans Condensed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44600" y="7152821"/>
            <a:ext cx="10640695" cy="134429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583565" indent="-570865">
              <a:lnSpc>
                <a:spcPct val="100000"/>
              </a:lnSpc>
              <a:spcBef>
                <a:spcPts val="675"/>
              </a:spcBef>
              <a:buClr>
                <a:srgbClr val="A6AAA9"/>
              </a:buClr>
              <a:buSzPct val="111111"/>
              <a:buFont typeface="Microsoft Sans Serif"/>
              <a:buChar char="‣"/>
              <a:tabLst>
                <a:tab pos="583565" algn="l"/>
              </a:tabLst>
            </a:pPr>
            <a:r>
              <a:rPr dirty="0" sz="3600">
                <a:latin typeface="DejaVu Sans Condensed"/>
                <a:cs typeface="DejaVu Sans Condensed"/>
              </a:rPr>
              <a:t>Plone</a:t>
            </a:r>
            <a:r>
              <a:rPr dirty="0" sz="3600" spc="-145">
                <a:latin typeface="DejaVu Sans Condensed"/>
                <a:cs typeface="DejaVu Sans Condensed"/>
              </a:rPr>
              <a:t> </a:t>
            </a:r>
            <a:r>
              <a:rPr dirty="0" sz="3600">
                <a:latin typeface="DejaVu Sans Condensed"/>
                <a:cs typeface="DejaVu Sans Condensed"/>
              </a:rPr>
              <a:t>CMS,</a:t>
            </a:r>
            <a:r>
              <a:rPr dirty="0" sz="3600" spc="-145">
                <a:latin typeface="DejaVu Sans Condensed"/>
                <a:cs typeface="DejaVu Sans Condensed"/>
              </a:rPr>
              <a:t> </a:t>
            </a:r>
            <a:r>
              <a:rPr dirty="0" sz="3600">
                <a:latin typeface="DejaVu Sans Condensed"/>
                <a:cs typeface="DejaVu Sans Condensed"/>
              </a:rPr>
              <a:t>Python,</a:t>
            </a:r>
            <a:r>
              <a:rPr dirty="0" sz="3600" spc="-145">
                <a:latin typeface="DejaVu Sans Condensed"/>
                <a:cs typeface="DejaVu Sans Condensed"/>
              </a:rPr>
              <a:t> </a:t>
            </a:r>
            <a:r>
              <a:rPr dirty="0" sz="3600" spc="-70">
                <a:latin typeface="DejaVu Sans Condensed"/>
                <a:cs typeface="DejaVu Sans Condensed"/>
              </a:rPr>
              <a:t>PDF,</a:t>
            </a:r>
            <a:r>
              <a:rPr dirty="0" sz="3600" spc="-145">
                <a:latin typeface="DejaVu Sans Condensed"/>
                <a:cs typeface="DejaVu Sans Condensed"/>
              </a:rPr>
              <a:t> </a:t>
            </a:r>
            <a:r>
              <a:rPr dirty="0" sz="3600">
                <a:latin typeface="DejaVu Sans Condensed"/>
                <a:cs typeface="DejaVu Sans Condensed"/>
              </a:rPr>
              <a:t>XML,</a:t>
            </a:r>
            <a:r>
              <a:rPr dirty="0" sz="3600" spc="-145">
                <a:latin typeface="DejaVu Sans Condensed"/>
                <a:cs typeface="DejaVu Sans Condensed"/>
              </a:rPr>
              <a:t> </a:t>
            </a:r>
            <a:r>
              <a:rPr dirty="0" sz="3600">
                <a:latin typeface="DejaVu Sans Condensed"/>
                <a:cs typeface="DejaVu Sans Condensed"/>
              </a:rPr>
              <a:t>Web</a:t>
            </a:r>
            <a:r>
              <a:rPr dirty="0" sz="3600" spc="-145">
                <a:latin typeface="DejaVu Sans Condensed"/>
                <a:cs typeface="DejaVu Sans Condensed"/>
              </a:rPr>
              <a:t> </a:t>
            </a:r>
            <a:r>
              <a:rPr dirty="0" sz="3600" spc="-45">
                <a:latin typeface="DejaVu Sans Condensed"/>
                <a:cs typeface="DejaVu Sans Condensed"/>
              </a:rPr>
              <a:t>Technology….</a:t>
            </a:r>
            <a:endParaRPr sz="3600">
              <a:latin typeface="DejaVu Sans Condensed"/>
              <a:cs typeface="DejaVu Sans Condensed"/>
            </a:endParaRPr>
          </a:p>
          <a:p>
            <a:pPr marL="583565" indent="-570865">
              <a:lnSpc>
                <a:spcPct val="100000"/>
              </a:lnSpc>
              <a:spcBef>
                <a:spcPts val="1080"/>
              </a:spcBef>
              <a:buClr>
                <a:srgbClr val="A6AAA9"/>
              </a:buClr>
              <a:buSzPct val="111111"/>
              <a:buFont typeface="Microsoft Sans Serif"/>
              <a:buChar char="‣"/>
              <a:tabLst>
                <a:tab pos="583565" algn="l"/>
              </a:tabLst>
            </a:pPr>
            <a:r>
              <a:rPr dirty="0" sz="3600">
                <a:latin typeface="DejaVu Sans Condensed"/>
                <a:cs typeface="DejaVu Sans Condensed"/>
              </a:rPr>
              <a:t>Open-</a:t>
            </a:r>
            <a:r>
              <a:rPr dirty="0" sz="3600" spc="-10">
                <a:latin typeface="DejaVu Sans Condensed"/>
                <a:cs typeface="DejaVu Sans Condensed"/>
              </a:rPr>
              <a:t>Source…</a:t>
            </a:r>
            <a:endParaRPr sz="3600">
              <a:latin typeface="DejaVu Sans Condensed"/>
              <a:cs typeface="DejaVu Sans Condensed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0500" rIns="0" bIns="0" rtlCol="0" vert="horz">
            <a:spAutoFit/>
          </a:bodyPr>
          <a:lstStyle/>
          <a:p>
            <a:pPr marL="5588000">
              <a:lnSpc>
                <a:spcPct val="100000"/>
              </a:lnSpc>
              <a:spcBef>
                <a:spcPts val="100"/>
              </a:spcBef>
            </a:pPr>
            <a:r>
              <a:rPr dirty="0" spc="155"/>
              <a:t>/ME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200" y="9423400"/>
            <a:ext cx="2326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www.xml-director.info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168900" y="9423400"/>
            <a:ext cx="2915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7000" y="9067800"/>
            <a:ext cx="1358900" cy="6858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00100" y="2326717"/>
            <a:ext cx="240665" cy="138176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dirty="0" sz="3600" spc="3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dirty="0" sz="3600" spc="3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71600" y="2364739"/>
            <a:ext cx="6637655" cy="137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2700"/>
              </a:lnSpc>
              <a:spcBef>
                <a:spcPts val="100"/>
              </a:spcBef>
            </a:pPr>
            <a:r>
              <a:rPr dirty="0" sz="3600" spc="-25">
                <a:latin typeface="DejaVu Sans Condensed"/>
                <a:cs typeface="DejaVu Sans Condensed"/>
              </a:rPr>
              <a:t>Vorstellung</a:t>
            </a:r>
            <a:r>
              <a:rPr dirty="0" sz="3600" spc="-125">
                <a:latin typeface="DejaVu Sans Condensed"/>
                <a:cs typeface="DejaVu Sans Condensed"/>
              </a:rPr>
              <a:t> </a:t>
            </a:r>
            <a:r>
              <a:rPr dirty="0" sz="3600">
                <a:latin typeface="DejaVu Sans Condensed"/>
                <a:cs typeface="DejaVu Sans Condensed"/>
              </a:rPr>
              <a:t>"Onkopedia"</a:t>
            </a:r>
            <a:r>
              <a:rPr dirty="0" sz="3600" spc="-120">
                <a:latin typeface="DejaVu Sans Condensed"/>
                <a:cs typeface="DejaVu Sans Condensed"/>
              </a:rPr>
              <a:t> </a:t>
            </a:r>
            <a:r>
              <a:rPr dirty="0" sz="3600" spc="-10">
                <a:latin typeface="DejaVu Sans Condensed"/>
                <a:cs typeface="DejaVu Sans Condensed"/>
              </a:rPr>
              <a:t>Projekt </a:t>
            </a:r>
            <a:r>
              <a:rPr dirty="0" sz="3600" spc="-25">
                <a:latin typeface="DejaVu Sans Condensed"/>
                <a:cs typeface="DejaVu Sans Condensed"/>
              </a:rPr>
              <a:t>Vorstellung</a:t>
            </a:r>
            <a:r>
              <a:rPr dirty="0" sz="3600" spc="-114">
                <a:latin typeface="DejaVu Sans Condensed"/>
                <a:cs typeface="DejaVu Sans Condensed"/>
              </a:rPr>
              <a:t> </a:t>
            </a:r>
            <a:r>
              <a:rPr dirty="0" sz="3600" spc="-10">
                <a:latin typeface="DejaVu Sans Condensed"/>
                <a:cs typeface="DejaVu Sans Condensed"/>
              </a:rPr>
              <a:t>"XML-Director"</a:t>
            </a:r>
            <a:endParaRPr sz="3600">
              <a:latin typeface="DejaVu Sans Condensed"/>
              <a:cs typeface="DejaVu Sans Condensed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59400" y="457200"/>
            <a:ext cx="207835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0"/>
              <a:t>Agenda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200" y="9423400"/>
            <a:ext cx="2326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www.xml-director.info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168900" y="9423400"/>
            <a:ext cx="2915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7000" y="9067800"/>
            <a:ext cx="1358900" cy="6858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5900" rIns="0" bIns="0" rtlCol="0" vert="horz">
            <a:spAutoFit/>
          </a:bodyPr>
          <a:lstStyle/>
          <a:p>
            <a:pPr marL="2705100">
              <a:lnSpc>
                <a:spcPct val="100000"/>
              </a:lnSpc>
              <a:spcBef>
                <a:spcPts val="100"/>
              </a:spcBef>
            </a:pPr>
            <a:r>
              <a:rPr dirty="0" sz="6400" spc="-80"/>
              <a:t>Was</a:t>
            </a:r>
            <a:r>
              <a:rPr dirty="0" sz="6400" spc="-365"/>
              <a:t> </a:t>
            </a:r>
            <a:r>
              <a:rPr dirty="0" sz="6400"/>
              <a:t>ist</a:t>
            </a:r>
            <a:r>
              <a:rPr dirty="0" sz="6400" spc="-360"/>
              <a:t> </a:t>
            </a:r>
            <a:r>
              <a:rPr dirty="0" sz="6400" spc="-10"/>
              <a:t>Onkopedia?</a:t>
            </a:r>
            <a:endParaRPr sz="6400"/>
          </a:p>
        </p:txBody>
      </p:sp>
      <p:sp>
        <p:nvSpPr>
          <p:cNvPr id="6" name="object 6" descr=""/>
          <p:cNvSpPr txBox="1"/>
          <p:nvPr/>
        </p:nvSpPr>
        <p:spPr>
          <a:xfrm>
            <a:off x="827351" y="2096955"/>
            <a:ext cx="216535" cy="1343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7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397000" y="2133600"/>
            <a:ext cx="10708005" cy="6469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0">
                <a:latin typeface="DejaVu Sans Condensed"/>
                <a:cs typeface="DejaVu Sans Condensed"/>
                <a:hlinkClick r:id="rId4"/>
              </a:rPr>
              <a:t>www.dgho-</a:t>
            </a:r>
            <a:r>
              <a:rPr dirty="0" sz="3200">
                <a:latin typeface="DejaVu Sans Condensed"/>
                <a:cs typeface="DejaVu Sans Condensed"/>
                <a:hlinkClick r:id="rId4"/>
              </a:rPr>
              <a:t>onkopedia.de</a:t>
            </a:r>
            <a:r>
              <a:rPr dirty="0" sz="3200" spc="-50">
                <a:latin typeface="DejaVu Sans Condensed"/>
                <a:cs typeface="DejaVu Sans Condensed"/>
              </a:rPr>
              <a:t> </a:t>
            </a:r>
            <a:r>
              <a:rPr dirty="0" sz="3200" spc="-509">
                <a:latin typeface="DejaVu Sans Condensed"/>
                <a:cs typeface="DejaVu Sans Condensed"/>
              </a:rPr>
              <a:t>•</a:t>
            </a:r>
            <a:r>
              <a:rPr dirty="0" sz="3200" spc="-5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  <a:hlinkClick r:id="rId5"/>
              </a:rPr>
              <a:t>www.onkopedia-</a:t>
            </a:r>
            <a:r>
              <a:rPr dirty="0" sz="3200" spc="-10">
                <a:latin typeface="DejaVu Sans Condensed"/>
                <a:cs typeface="DejaVu Sans Condensed"/>
                <a:hlinkClick r:id="rId5"/>
              </a:rPr>
              <a:t>guidelines.info</a:t>
            </a:r>
            <a:endParaRPr sz="3200">
              <a:latin typeface="DejaVu Sans Condensed"/>
              <a:cs typeface="DejaVu Sans Condensed"/>
            </a:endParaRPr>
          </a:p>
          <a:p>
            <a:pPr marL="12700" marR="772160">
              <a:lnSpc>
                <a:spcPct val="108100"/>
              </a:lnSpc>
              <a:spcBef>
                <a:spcPts val="2445"/>
              </a:spcBef>
            </a:pPr>
            <a:r>
              <a:rPr dirty="0" sz="3200">
                <a:latin typeface="DejaVu Sans Condensed"/>
                <a:cs typeface="DejaVu Sans Condensed"/>
              </a:rPr>
              <a:t>Medizinisches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Fachportal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mit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Behandlungs-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und </a:t>
            </a:r>
            <a:r>
              <a:rPr dirty="0" sz="3200" spc="-10">
                <a:latin typeface="DejaVu Sans Condensed"/>
                <a:cs typeface="DejaVu Sans Condensed"/>
              </a:rPr>
              <a:t>Diagnoseleitlinien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zur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Erkennung</a:t>
            </a:r>
            <a:r>
              <a:rPr dirty="0" sz="3200" spc="-9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und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Behandlung</a:t>
            </a:r>
            <a:r>
              <a:rPr dirty="0" sz="3200" spc="-90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von </a:t>
            </a:r>
            <a:r>
              <a:rPr dirty="0" sz="3200">
                <a:latin typeface="DejaVu Sans Condensed"/>
                <a:cs typeface="DejaVu Sans Condensed"/>
              </a:rPr>
              <a:t>Krebs-</a:t>
            </a:r>
            <a:r>
              <a:rPr dirty="0" sz="3200" spc="-5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und</a:t>
            </a:r>
            <a:r>
              <a:rPr dirty="0" sz="3200" spc="-5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Bluterkrankungen</a:t>
            </a:r>
            <a:r>
              <a:rPr dirty="0" sz="3200" spc="-5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in</a:t>
            </a:r>
            <a:r>
              <a:rPr dirty="0" sz="3200" spc="-50">
                <a:latin typeface="DejaVu Sans Condensed"/>
                <a:cs typeface="DejaVu Sans Condensed"/>
              </a:rPr>
              <a:t> </a:t>
            </a:r>
            <a:r>
              <a:rPr dirty="0" sz="3200" spc="-20">
                <a:latin typeface="DejaVu Sans Condensed"/>
                <a:cs typeface="DejaVu Sans Condensed"/>
              </a:rPr>
              <a:t>DACH</a:t>
            </a:r>
            <a:endParaRPr sz="3200">
              <a:latin typeface="DejaVu Sans Condensed"/>
              <a:cs typeface="DejaVu Sans Condensed"/>
            </a:endParaRPr>
          </a:p>
          <a:p>
            <a:pPr marL="12700" marR="2585085">
              <a:lnSpc>
                <a:spcPct val="106800"/>
              </a:lnSpc>
              <a:spcBef>
                <a:spcPts val="2400"/>
              </a:spcBef>
            </a:pPr>
            <a:r>
              <a:rPr dirty="0" sz="3200">
                <a:latin typeface="DejaVu Sans Condensed"/>
                <a:cs typeface="DejaVu Sans Condensed"/>
              </a:rPr>
              <a:t>Mittel</a:t>
            </a:r>
            <a:r>
              <a:rPr dirty="0" sz="3200" spc="-6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der</a:t>
            </a:r>
            <a:r>
              <a:rPr dirty="0" sz="3200" spc="-6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Qualitätssicherung</a:t>
            </a:r>
            <a:r>
              <a:rPr dirty="0" sz="3200" spc="-5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im</a:t>
            </a:r>
            <a:r>
              <a:rPr dirty="0" sz="3200" spc="-6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Bereich</a:t>
            </a:r>
            <a:r>
              <a:rPr dirty="0" sz="3200" spc="-55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der </a:t>
            </a:r>
            <a:r>
              <a:rPr dirty="0" sz="3200" spc="-60">
                <a:latin typeface="DejaVu Sans Condensed"/>
                <a:cs typeface="DejaVu Sans Condensed"/>
              </a:rPr>
              <a:t>Evidenz-</a:t>
            </a:r>
            <a:r>
              <a:rPr dirty="0" sz="3200">
                <a:latin typeface="DejaVu Sans Condensed"/>
                <a:cs typeface="DejaVu Sans Condensed"/>
              </a:rPr>
              <a:t>basierten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Medizin</a:t>
            </a:r>
            <a:endParaRPr sz="32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2760"/>
              </a:spcBef>
            </a:pPr>
            <a:r>
              <a:rPr dirty="0" sz="3200">
                <a:latin typeface="DejaVu Sans Condensed"/>
                <a:cs typeface="DejaVu Sans Condensed"/>
              </a:rPr>
              <a:t>reflektiert</a:t>
            </a:r>
            <a:r>
              <a:rPr dirty="0" sz="3200" spc="-14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den</a:t>
            </a:r>
            <a:r>
              <a:rPr dirty="0" sz="3200" spc="-14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aktuellen</a:t>
            </a:r>
            <a:r>
              <a:rPr dirty="0" sz="3200" spc="-140">
                <a:latin typeface="DejaVu Sans Condensed"/>
                <a:cs typeface="DejaVu Sans Condensed"/>
              </a:rPr>
              <a:t> </a:t>
            </a:r>
            <a:r>
              <a:rPr dirty="0" sz="3200" spc="-35">
                <a:latin typeface="DejaVu Sans Condensed"/>
                <a:cs typeface="DejaVu Sans Condensed"/>
              </a:rPr>
              <a:t>Wissensstand</a:t>
            </a:r>
            <a:r>
              <a:rPr dirty="0" sz="3200" spc="-13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der</a:t>
            </a:r>
            <a:r>
              <a:rPr dirty="0" sz="3200" spc="-14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Forschung</a:t>
            </a:r>
            <a:endParaRPr sz="3200">
              <a:latin typeface="DejaVu Sans Condensed"/>
              <a:cs typeface="DejaVu Sans Condensed"/>
            </a:endParaRPr>
          </a:p>
          <a:p>
            <a:pPr marL="12700" marR="854075">
              <a:lnSpc>
                <a:spcPct val="108100"/>
              </a:lnSpc>
              <a:spcBef>
                <a:spcPts val="2350"/>
              </a:spcBef>
            </a:pPr>
            <a:r>
              <a:rPr dirty="0" sz="3200" spc="-10">
                <a:latin typeface="DejaVu Sans Condensed"/>
                <a:cs typeface="DejaVu Sans Condensed"/>
              </a:rPr>
              <a:t>Betreiber:</a:t>
            </a:r>
            <a:r>
              <a:rPr dirty="0" sz="3200" spc="-150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Deutsche</a:t>
            </a:r>
            <a:r>
              <a:rPr dirty="0" sz="3200" spc="-150">
                <a:latin typeface="DejaVu Sans Condensed"/>
                <a:cs typeface="DejaVu Sans Condensed"/>
              </a:rPr>
              <a:t> </a:t>
            </a:r>
            <a:r>
              <a:rPr dirty="0" sz="3200" spc="-30">
                <a:latin typeface="DejaVu Sans Condensed"/>
                <a:cs typeface="DejaVu Sans Condensed"/>
              </a:rPr>
              <a:t>Gesellschaft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 spc="55">
                <a:latin typeface="DejaVu Sans Condensed"/>
                <a:cs typeface="DejaVu Sans Condensed"/>
              </a:rPr>
              <a:t>für</a:t>
            </a:r>
            <a:r>
              <a:rPr dirty="0" sz="3200" spc="-15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Hämatologie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und </a:t>
            </a:r>
            <a:r>
              <a:rPr dirty="0" sz="3200">
                <a:latin typeface="DejaVu Sans Condensed"/>
                <a:cs typeface="DejaVu Sans Condensed"/>
              </a:rPr>
              <a:t>Medizinische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Onkologie</a:t>
            </a:r>
            <a:r>
              <a:rPr dirty="0" sz="3200" spc="-90">
                <a:latin typeface="DejaVu Sans Condensed"/>
                <a:cs typeface="DejaVu Sans Condensed"/>
              </a:rPr>
              <a:t> </a:t>
            </a:r>
            <a:r>
              <a:rPr dirty="0" sz="3200" spc="-30">
                <a:latin typeface="DejaVu Sans Condensed"/>
                <a:cs typeface="DejaVu Sans Condensed"/>
              </a:rPr>
              <a:t>(DGHO)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und</a:t>
            </a:r>
            <a:r>
              <a:rPr dirty="0" sz="3200" spc="-9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weitere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 spc="-20">
                <a:latin typeface="DejaVu Sans Condensed"/>
                <a:cs typeface="DejaVu Sans Condensed"/>
              </a:rPr>
              <a:t>DACH </a:t>
            </a:r>
            <a:r>
              <a:rPr dirty="0" sz="3200" spc="-10">
                <a:latin typeface="DejaVu Sans Condensed"/>
                <a:cs typeface="DejaVu Sans Condensed"/>
              </a:rPr>
              <a:t>Fachgesellschaften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27351" y="4809675"/>
            <a:ext cx="2165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27351" y="6166035"/>
            <a:ext cx="216535" cy="1343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7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200" y="9423400"/>
            <a:ext cx="2326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www.xml-director.info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168900" y="9423400"/>
            <a:ext cx="2915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7000" y="9067800"/>
            <a:ext cx="1358900" cy="6858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5900" rIns="0" bIns="0" rtlCol="0" vert="horz">
            <a:spAutoFit/>
          </a:bodyPr>
          <a:lstStyle/>
          <a:p>
            <a:pPr marL="1308100">
              <a:lnSpc>
                <a:spcPct val="100000"/>
              </a:lnSpc>
              <a:spcBef>
                <a:spcPts val="100"/>
              </a:spcBef>
            </a:pPr>
            <a:r>
              <a:rPr dirty="0" sz="6400"/>
              <a:t>Onkopedia</a:t>
            </a:r>
            <a:r>
              <a:rPr dirty="0" sz="6400" spc="150"/>
              <a:t> </a:t>
            </a:r>
            <a:r>
              <a:rPr dirty="0" sz="6400" spc="-10"/>
              <a:t>Inhaltsbereiche</a:t>
            </a:r>
            <a:endParaRPr sz="6400"/>
          </a:p>
        </p:txBody>
      </p:sp>
      <p:sp>
        <p:nvSpPr>
          <p:cNvPr id="6" name="object 6" descr=""/>
          <p:cNvSpPr txBox="1"/>
          <p:nvPr/>
        </p:nvSpPr>
        <p:spPr>
          <a:xfrm>
            <a:off x="573616" y="2100819"/>
            <a:ext cx="179070" cy="4178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2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18116" y="2653657"/>
            <a:ext cx="133985" cy="790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00" spc="17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dirty="0" sz="1800" spc="17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73616" y="3563859"/>
            <a:ext cx="179070" cy="4178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2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18116" y="4116697"/>
            <a:ext cx="133985" cy="790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00" spc="17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dirty="0" sz="1800" spc="17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73616" y="5209780"/>
            <a:ext cx="179070" cy="4178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2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18116" y="5762617"/>
            <a:ext cx="133985" cy="790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00" spc="17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dirty="0" sz="1800" spc="17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73616" y="6672819"/>
            <a:ext cx="179070" cy="4178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2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18116" y="7225657"/>
            <a:ext cx="133985" cy="3028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800" spc="17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143000" y="2021839"/>
            <a:ext cx="9952990" cy="656590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2600" spc="-10" b="1">
                <a:latin typeface="DejaVu Sans Condensed"/>
                <a:cs typeface="DejaVu Sans Condensed"/>
              </a:rPr>
              <a:t>Onkopedia</a:t>
            </a:r>
            <a:endParaRPr sz="2600">
              <a:latin typeface="DejaVu Sans Condensed"/>
              <a:cs typeface="DejaVu Sans Condensed"/>
            </a:endParaRPr>
          </a:p>
          <a:p>
            <a:pPr marL="292100">
              <a:lnSpc>
                <a:spcPct val="100000"/>
              </a:lnSpc>
              <a:spcBef>
                <a:spcPts val="780"/>
              </a:spcBef>
            </a:pPr>
            <a:r>
              <a:rPr dirty="0" sz="2600" spc="-35">
                <a:latin typeface="DejaVu Sans Condensed"/>
                <a:cs typeface="DejaVu Sans Condensed"/>
              </a:rPr>
              <a:t>Zielgruppe:</a:t>
            </a:r>
            <a:r>
              <a:rPr dirty="0" sz="2600" spc="-105">
                <a:latin typeface="DejaVu Sans Condensed"/>
                <a:cs typeface="DejaVu Sans Condensed"/>
              </a:rPr>
              <a:t> </a:t>
            </a:r>
            <a:r>
              <a:rPr dirty="0" sz="2600">
                <a:latin typeface="DejaVu Sans Condensed"/>
                <a:cs typeface="DejaVu Sans Condensed"/>
              </a:rPr>
              <a:t>behandelnde</a:t>
            </a:r>
            <a:r>
              <a:rPr dirty="0" sz="2600" spc="-105">
                <a:latin typeface="DejaVu Sans Condensed"/>
                <a:cs typeface="DejaVu Sans Condensed"/>
              </a:rPr>
              <a:t> </a:t>
            </a:r>
            <a:r>
              <a:rPr dirty="0" sz="2600" spc="-10">
                <a:latin typeface="DejaVu Sans Condensed"/>
                <a:cs typeface="DejaVu Sans Condensed"/>
              </a:rPr>
              <a:t>Mediziner</a:t>
            </a:r>
            <a:endParaRPr sz="2600">
              <a:latin typeface="DejaVu Sans Condensed"/>
              <a:cs typeface="DejaVu Sans Condensed"/>
            </a:endParaRPr>
          </a:p>
          <a:p>
            <a:pPr marL="292100">
              <a:lnSpc>
                <a:spcPct val="100000"/>
              </a:lnSpc>
              <a:spcBef>
                <a:spcPts val="680"/>
              </a:spcBef>
            </a:pPr>
            <a:r>
              <a:rPr dirty="0" sz="2600" spc="-10">
                <a:latin typeface="DejaVu Sans Condensed"/>
                <a:cs typeface="DejaVu Sans Condensed"/>
              </a:rPr>
              <a:t>verbindliche</a:t>
            </a:r>
            <a:r>
              <a:rPr dirty="0" sz="2600" spc="-60">
                <a:latin typeface="DejaVu Sans Condensed"/>
                <a:cs typeface="DejaVu Sans Condensed"/>
              </a:rPr>
              <a:t> </a:t>
            </a:r>
            <a:r>
              <a:rPr dirty="0" sz="2600" spc="-25">
                <a:latin typeface="DejaVu Sans Condensed"/>
                <a:cs typeface="DejaVu Sans Condensed"/>
              </a:rPr>
              <a:t>Diagnose-</a:t>
            </a:r>
            <a:r>
              <a:rPr dirty="0" sz="2600" spc="-60">
                <a:latin typeface="DejaVu Sans Condensed"/>
                <a:cs typeface="DejaVu Sans Condensed"/>
              </a:rPr>
              <a:t> </a:t>
            </a:r>
            <a:r>
              <a:rPr dirty="0" sz="2600">
                <a:latin typeface="DejaVu Sans Condensed"/>
                <a:cs typeface="DejaVu Sans Condensed"/>
              </a:rPr>
              <a:t>und</a:t>
            </a:r>
            <a:r>
              <a:rPr dirty="0" sz="2600" spc="-55">
                <a:latin typeface="DejaVu Sans Condensed"/>
                <a:cs typeface="DejaVu Sans Condensed"/>
              </a:rPr>
              <a:t> </a:t>
            </a:r>
            <a:r>
              <a:rPr dirty="0" sz="2600" spc="-10">
                <a:latin typeface="DejaVu Sans Condensed"/>
                <a:cs typeface="DejaVu Sans Condensed"/>
              </a:rPr>
              <a:t>Behandlungsleitlinien</a:t>
            </a:r>
            <a:endParaRPr sz="26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2600" spc="-10" b="1">
                <a:latin typeface="DejaVu Sans Condensed"/>
                <a:cs typeface="DejaVu Sans Condensed"/>
              </a:rPr>
              <a:t>Mein</a:t>
            </a:r>
            <a:r>
              <a:rPr dirty="0" sz="2600" spc="-175" b="1">
                <a:latin typeface="DejaVu Sans Condensed"/>
                <a:cs typeface="DejaVu Sans Condensed"/>
              </a:rPr>
              <a:t> </a:t>
            </a:r>
            <a:r>
              <a:rPr dirty="0" sz="2600" spc="-10" b="1">
                <a:latin typeface="DejaVu Sans Condensed"/>
                <a:cs typeface="DejaVu Sans Condensed"/>
              </a:rPr>
              <a:t>Onkopedia</a:t>
            </a:r>
            <a:endParaRPr sz="2600">
              <a:latin typeface="DejaVu Sans Condensed"/>
              <a:cs typeface="DejaVu Sans Condensed"/>
            </a:endParaRPr>
          </a:p>
          <a:p>
            <a:pPr marL="292100">
              <a:lnSpc>
                <a:spcPct val="100000"/>
              </a:lnSpc>
              <a:spcBef>
                <a:spcPts val="680"/>
              </a:spcBef>
            </a:pPr>
            <a:r>
              <a:rPr dirty="0" sz="2600" spc="-30">
                <a:latin typeface="DejaVu Sans Condensed"/>
                <a:cs typeface="DejaVu Sans Condensed"/>
              </a:rPr>
              <a:t>Zielgruppe:</a:t>
            </a:r>
            <a:r>
              <a:rPr dirty="0" sz="2600" spc="-90">
                <a:latin typeface="DejaVu Sans Condensed"/>
                <a:cs typeface="DejaVu Sans Condensed"/>
              </a:rPr>
              <a:t> </a:t>
            </a:r>
            <a:r>
              <a:rPr dirty="0" sz="2600">
                <a:latin typeface="DejaVu Sans Condensed"/>
                <a:cs typeface="DejaVu Sans Condensed"/>
              </a:rPr>
              <a:t>Patienten</a:t>
            </a:r>
            <a:r>
              <a:rPr dirty="0" sz="2600" spc="-85">
                <a:latin typeface="DejaVu Sans Condensed"/>
                <a:cs typeface="DejaVu Sans Condensed"/>
              </a:rPr>
              <a:t> </a:t>
            </a:r>
            <a:r>
              <a:rPr dirty="0" sz="2600">
                <a:latin typeface="DejaVu Sans Condensed"/>
                <a:cs typeface="DejaVu Sans Condensed"/>
              </a:rPr>
              <a:t>und</a:t>
            </a:r>
            <a:r>
              <a:rPr dirty="0" sz="2600" spc="-85">
                <a:latin typeface="DejaVu Sans Condensed"/>
                <a:cs typeface="DejaVu Sans Condensed"/>
              </a:rPr>
              <a:t> </a:t>
            </a:r>
            <a:r>
              <a:rPr dirty="0" sz="2600">
                <a:latin typeface="DejaVu Sans Condensed"/>
                <a:cs typeface="DejaVu Sans Condensed"/>
              </a:rPr>
              <a:t>deren</a:t>
            </a:r>
            <a:r>
              <a:rPr dirty="0" sz="2600" spc="-85">
                <a:latin typeface="DejaVu Sans Condensed"/>
                <a:cs typeface="DejaVu Sans Condensed"/>
              </a:rPr>
              <a:t> </a:t>
            </a:r>
            <a:r>
              <a:rPr dirty="0" sz="2600" spc="-10">
                <a:latin typeface="DejaVu Sans Condensed"/>
                <a:cs typeface="DejaVu Sans Condensed"/>
              </a:rPr>
              <a:t>Umfeld</a:t>
            </a:r>
            <a:endParaRPr sz="2600">
              <a:latin typeface="DejaVu Sans Condensed"/>
              <a:cs typeface="DejaVu Sans Condensed"/>
            </a:endParaRPr>
          </a:p>
          <a:p>
            <a:pPr marL="292100">
              <a:lnSpc>
                <a:spcPct val="100000"/>
              </a:lnSpc>
              <a:spcBef>
                <a:spcPts val="680"/>
              </a:spcBef>
            </a:pPr>
            <a:r>
              <a:rPr dirty="0" sz="2600" spc="-25">
                <a:latin typeface="DejaVu Sans Condensed"/>
                <a:cs typeface="DejaVu Sans Condensed"/>
              </a:rPr>
              <a:t>Patientengerechte</a:t>
            </a:r>
            <a:r>
              <a:rPr dirty="0" sz="2600" spc="-80">
                <a:latin typeface="DejaVu Sans Condensed"/>
                <a:cs typeface="DejaVu Sans Condensed"/>
              </a:rPr>
              <a:t> </a:t>
            </a:r>
            <a:r>
              <a:rPr dirty="0" sz="2600" spc="-10">
                <a:latin typeface="DejaVu Sans Condensed"/>
                <a:cs typeface="DejaVu Sans Condensed"/>
              </a:rPr>
              <a:t>Ansprache</a:t>
            </a:r>
            <a:r>
              <a:rPr dirty="0" sz="2600" spc="-75">
                <a:latin typeface="DejaVu Sans Condensed"/>
                <a:cs typeface="DejaVu Sans Condensed"/>
              </a:rPr>
              <a:t> </a:t>
            </a:r>
            <a:r>
              <a:rPr dirty="0" sz="2600">
                <a:latin typeface="DejaVu Sans Condensed"/>
                <a:cs typeface="DejaVu Sans Condensed"/>
              </a:rPr>
              <a:t>und</a:t>
            </a:r>
            <a:r>
              <a:rPr dirty="0" sz="2600" spc="-80">
                <a:latin typeface="DejaVu Sans Condensed"/>
                <a:cs typeface="DejaVu Sans Condensed"/>
              </a:rPr>
              <a:t> </a:t>
            </a:r>
            <a:r>
              <a:rPr dirty="0" sz="2600">
                <a:latin typeface="DejaVu Sans Condensed"/>
                <a:cs typeface="DejaVu Sans Condensed"/>
              </a:rPr>
              <a:t>Erklärung</a:t>
            </a:r>
            <a:r>
              <a:rPr dirty="0" sz="2600" spc="-75">
                <a:latin typeface="DejaVu Sans Condensed"/>
                <a:cs typeface="DejaVu Sans Condensed"/>
              </a:rPr>
              <a:t> </a:t>
            </a:r>
            <a:r>
              <a:rPr dirty="0" sz="2600">
                <a:latin typeface="DejaVu Sans Condensed"/>
                <a:cs typeface="DejaVu Sans Condensed"/>
              </a:rPr>
              <a:t>der</a:t>
            </a:r>
            <a:r>
              <a:rPr dirty="0" sz="2600" spc="-90">
                <a:latin typeface="DejaVu Sans Condensed"/>
                <a:cs typeface="DejaVu Sans Condensed"/>
              </a:rPr>
              <a:t> </a:t>
            </a:r>
            <a:r>
              <a:rPr dirty="0" sz="2600" spc="-10">
                <a:latin typeface="DejaVu Sans Condensed"/>
                <a:cs typeface="DejaVu Sans Condensed"/>
              </a:rPr>
              <a:t>Krankheitsbilder</a:t>
            </a:r>
            <a:endParaRPr sz="26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2180"/>
              </a:spcBef>
            </a:pPr>
            <a:r>
              <a:rPr dirty="0" sz="2600" spc="-65" b="1">
                <a:latin typeface="DejaVu Sans Condensed"/>
                <a:cs typeface="DejaVu Sans Condensed"/>
              </a:rPr>
              <a:t>Onkopedia</a:t>
            </a:r>
            <a:r>
              <a:rPr dirty="0" sz="2600" spc="-120" b="1">
                <a:latin typeface="DejaVu Sans Condensed"/>
                <a:cs typeface="DejaVu Sans Condensed"/>
              </a:rPr>
              <a:t> </a:t>
            </a:r>
            <a:r>
              <a:rPr dirty="0" sz="2600" spc="-10" b="1">
                <a:latin typeface="DejaVu Sans Condensed"/>
                <a:cs typeface="DejaVu Sans Condensed"/>
              </a:rPr>
              <a:t>Pflege</a:t>
            </a:r>
            <a:endParaRPr sz="2600">
              <a:latin typeface="DejaVu Sans Condensed"/>
              <a:cs typeface="DejaVu Sans Condensed"/>
            </a:endParaRPr>
          </a:p>
          <a:p>
            <a:pPr marL="292100" marR="3592195">
              <a:lnSpc>
                <a:spcPct val="121800"/>
              </a:lnSpc>
              <a:spcBef>
                <a:spcPts val="100"/>
              </a:spcBef>
            </a:pPr>
            <a:r>
              <a:rPr dirty="0" sz="2600" spc="-35">
                <a:latin typeface="DejaVu Sans Condensed"/>
                <a:cs typeface="DejaVu Sans Condensed"/>
              </a:rPr>
              <a:t>Zielgruppe:</a:t>
            </a:r>
            <a:r>
              <a:rPr dirty="0" sz="2600" spc="-90">
                <a:latin typeface="DejaVu Sans Condensed"/>
                <a:cs typeface="DejaVu Sans Condensed"/>
              </a:rPr>
              <a:t> </a:t>
            </a:r>
            <a:r>
              <a:rPr dirty="0" sz="2600" spc="-10">
                <a:latin typeface="DejaVu Sans Condensed"/>
                <a:cs typeface="DejaVu Sans Condensed"/>
              </a:rPr>
              <a:t>Pflegepersonal Pflegeanweisungen</a:t>
            </a:r>
            <a:r>
              <a:rPr dirty="0" sz="2600" spc="-55">
                <a:latin typeface="DejaVu Sans Condensed"/>
                <a:cs typeface="DejaVu Sans Condensed"/>
              </a:rPr>
              <a:t> </a:t>
            </a:r>
            <a:r>
              <a:rPr dirty="0" sz="2600">
                <a:latin typeface="DejaVu Sans Condensed"/>
                <a:cs typeface="DejaVu Sans Condensed"/>
              </a:rPr>
              <a:t>und</a:t>
            </a:r>
            <a:r>
              <a:rPr dirty="0" sz="2600" spc="-55">
                <a:latin typeface="DejaVu Sans Condensed"/>
                <a:cs typeface="DejaVu Sans Condensed"/>
              </a:rPr>
              <a:t> </a:t>
            </a:r>
            <a:r>
              <a:rPr dirty="0" sz="2600" spc="-10">
                <a:latin typeface="DejaVu Sans Condensed"/>
                <a:cs typeface="DejaVu Sans Condensed"/>
              </a:rPr>
              <a:t>Pflegediagnosen</a:t>
            </a:r>
            <a:endParaRPr sz="26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dirty="0" sz="2600" spc="-25" b="1">
                <a:latin typeface="DejaVu Sans Condensed"/>
                <a:cs typeface="DejaVu Sans Condensed"/>
              </a:rPr>
              <a:t>Wissensdatenbank</a:t>
            </a:r>
            <a:endParaRPr sz="2600">
              <a:latin typeface="DejaVu Sans Condensed"/>
              <a:cs typeface="DejaVu Sans Condensed"/>
            </a:endParaRPr>
          </a:p>
          <a:p>
            <a:pPr marL="292100">
              <a:lnSpc>
                <a:spcPct val="100000"/>
              </a:lnSpc>
              <a:spcBef>
                <a:spcPts val="780"/>
              </a:spcBef>
            </a:pPr>
            <a:r>
              <a:rPr dirty="0" sz="2600">
                <a:latin typeface="DejaVu Sans Condensed"/>
                <a:cs typeface="DejaVu Sans Condensed"/>
              </a:rPr>
              <a:t>Informationen</a:t>
            </a:r>
            <a:r>
              <a:rPr dirty="0" sz="2600" spc="-10">
                <a:latin typeface="DejaVu Sans Condensed"/>
                <a:cs typeface="DejaVu Sans Condensed"/>
              </a:rPr>
              <a:t> </a:t>
            </a:r>
            <a:r>
              <a:rPr dirty="0" sz="2600">
                <a:latin typeface="DejaVu Sans Condensed"/>
                <a:cs typeface="DejaVu Sans Condensed"/>
              </a:rPr>
              <a:t>und</a:t>
            </a:r>
            <a:r>
              <a:rPr dirty="0" sz="2600" spc="-5">
                <a:latin typeface="DejaVu Sans Condensed"/>
                <a:cs typeface="DejaVu Sans Condensed"/>
              </a:rPr>
              <a:t> </a:t>
            </a:r>
            <a:r>
              <a:rPr dirty="0" sz="2600" spc="-30">
                <a:latin typeface="DejaVu Sans Condensed"/>
                <a:cs typeface="DejaVu Sans Condensed"/>
              </a:rPr>
              <a:t>Vorträgen</a:t>
            </a:r>
            <a:r>
              <a:rPr dirty="0" sz="2600" spc="-10">
                <a:latin typeface="DejaVu Sans Condensed"/>
                <a:cs typeface="DejaVu Sans Condensed"/>
              </a:rPr>
              <a:t> </a:t>
            </a:r>
            <a:r>
              <a:rPr dirty="0" sz="2600">
                <a:latin typeface="DejaVu Sans Condensed"/>
                <a:cs typeface="DejaVu Sans Condensed"/>
              </a:rPr>
              <a:t>von</a:t>
            </a:r>
            <a:r>
              <a:rPr dirty="0" sz="2600" spc="-5">
                <a:latin typeface="DejaVu Sans Condensed"/>
                <a:cs typeface="DejaVu Sans Condensed"/>
              </a:rPr>
              <a:t> </a:t>
            </a:r>
            <a:r>
              <a:rPr dirty="0" sz="2600" spc="-20">
                <a:latin typeface="DejaVu Sans Condensed"/>
                <a:cs typeface="DejaVu Sans Condensed"/>
              </a:rPr>
              <a:t>Kongressen</a:t>
            </a:r>
            <a:r>
              <a:rPr dirty="0" sz="2600" spc="-10">
                <a:latin typeface="DejaVu Sans Condensed"/>
                <a:cs typeface="DejaVu Sans Condensed"/>
              </a:rPr>
              <a:t> </a:t>
            </a:r>
            <a:r>
              <a:rPr dirty="0" sz="2600" spc="-20">
                <a:latin typeface="DejaVu Sans Condensed"/>
                <a:cs typeface="DejaVu Sans Condensed"/>
              </a:rPr>
              <a:t>etc.</a:t>
            </a:r>
            <a:endParaRPr sz="2600">
              <a:latin typeface="DejaVu Sans Condensed"/>
              <a:cs typeface="DejaVu Sans Condensed"/>
            </a:endParaRPr>
          </a:p>
          <a:p>
            <a:pPr marL="12700" marR="5815965">
              <a:lnSpc>
                <a:spcPts val="3900"/>
              </a:lnSpc>
            </a:pPr>
            <a:r>
              <a:rPr dirty="0" sz="2600" spc="-65" b="1">
                <a:latin typeface="DejaVu Sans Condensed"/>
                <a:cs typeface="DejaVu Sans Condensed"/>
              </a:rPr>
              <a:t>Arzneimittelbewertungen Onkopedia</a:t>
            </a:r>
            <a:r>
              <a:rPr dirty="0" sz="2600" spc="-120" b="1">
                <a:latin typeface="DejaVu Sans Condensed"/>
                <a:cs typeface="DejaVu Sans Condensed"/>
              </a:rPr>
              <a:t> </a:t>
            </a:r>
            <a:r>
              <a:rPr dirty="0" sz="2600" spc="-25" b="1">
                <a:latin typeface="DejaVu Sans Condensed"/>
                <a:cs typeface="DejaVu Sans Condensed"/>
              </a:rPr>
              <a:t>EN</a:t>
            </a:r>
            <a:endParaRPr sz="2600">
              <a:latin typeface="DejaVu Sans Condensed"/>
              <a:cs typeface="DejaVu Sans Condensed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73616" y="7552777"/>
            <a:ext cx="179070" cy="1000760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dirty="0" sz="2550" spc="2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2550" spc="26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200" y="9423400"/>
            <a:ext cx="2326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www.xml-director.info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168900" y="9423400"/>
            <a:ext cx="2915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7000" y="9067800"/>
            <a:ext cx="1358900" cy="6858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4800" rIns="0" bIns="0" rtlCol="0" vert="horz">
            <a:spAutoFit/>
          </a:bodyPr>
          <a:lstStyle/>
          <a:p>
            <a:pPr marL="1130300">
              <a:lnSpc>
                <a:spcPct val="100000"/>
              </a:lnSpc>
              <a:spcBef>
                <a:spcPts val="100"/>
              </a:spcBef>
            </a:pPr>
            <a:r>
              <a:rPr dirty="0" sz="4900" spc="-30"/>
              <a:t>Diagnose-</a:t>
            </a:r>
            <a:r>
              <a:rPr dirty="0" sz="4900" spc="-215"/>
              <a:t> </a:t>
            </a:r>
            <a:r>
              <a:rPr dirty="0" sz="4900" spc="55"/>
              <a:t>und</a:t>
            </a:r>
            <a:r>
              <a:rPr dirty="0" sz="4900" spc="-210"/>
              <a:t> </a:t>
            </a:r>
            <a:r>
              <a:rPr dirty="0" sz="4900" spc="-10"/>
              <a:t>Behandlungsleitlinien</a:t>
            </a:r>
            <a:endParaRPr sz="4900"/>
          </a:p>
        </p:txBody>
      </p:sp>
      <p:sp>
        <p:nvSpPr>
          <p:cNvPr id="6" name="object 6" descr=""/>
          <p:cNvSpPr txBox="1"/>
          <p:nvPr/>
        </p:nvSpPr>
        <p:spPr>
          <a:xfrm>
            <a:off x="1217645" y="2083441"/>
            <a:ext cx="234315" cy="1610360"/>
          </a:xfrm>
          <a:prstGeom prst="rect">
            <a:avLst/>
          </a:prstGeom>
        </p:spPr>
        <p:txBody>
          <a:bodyPr wrap="square" lIns="0" tIns="271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0"/>
              </a:spcBef>
            </a:pPr>
            <a:r>
              <a:rPr dirty="0" sz="3500" spc="35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040"/>
              </a:spcBef>
            </a:pPr>
            <a:r>
              <a:rPr dirty="0" sz="3500" spc="35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790700" y="2120900"/>
            <a:ext cx="6659880" cy="160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7600"/>
              </a:lnSpc>
              <a:spcBef>
                <a:spcPts val="100"/>
              </a:spcBef>
            </a:pPr>
            <a:r>
              <a:rPr dirty="0" sz="3500">
                <a:latin typeface="DejaVu Sans Condensed"/>
                <a:cs typeface="DejaVu Sans Condensed"/>
              </a:rPr>
              <a:t>Autoren sind führende</a:t>
            </a:r>
            <a:r>
              <a:rPr dirty="0" sz="3500" spc="5">
                <a:latin typeface="DejaVu Sans Condensed"/>
                <a:cs typeface="DejaVu Sans Condensed"/>
              </a:rPr>
              <a:t> </a:t>
            </a:r>
            <a:r>
              <a:rPr dirty="0" sz="3500" spc="-10">
                <a:latin typeface="DejaVu Sans Condensed"/>
                <a:cs typeface="DejaVu Sans Condensed"/>
              </a:rPr>
              <a:t>Mediziner Dokumentarten:</a:t>
            </a:r>
            <a:endParaRPr sz="3500">
              <a:latin typeface="DejaVu Sans Condensed"/>
              <a:cs typeface="DejaVu Sans Condensed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662145" y="4012760"/>
            <a:ext cx="172085" cy="39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50" spc="229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184400" y="3708400"/>
            <a:ext cx="4279265" cy="318770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48400"/>
              </a:lnSpc>
              <a:spcBef>
                <a:spcPts val="65"/>
              </a:spcBef>
            </a:pPr>
            <a:r>
              <a:rPr dirty="0" sz="3500" spc="-10">
                <a:latin typeface="DejaVu Sans Condensed"/>
                <a:cs typeface="DejaVu Sans Condensed"/>
              </a:rPr>
              <a:t>Leitlinien </a:t>
            </a:r>
            <a:r>
              <a:rPr dirty="0" sz="3500" spc="-20">
                <a:latin typeface="DejaVu Sans Condensed"/>
                <a:cs typeface="DejaVu Sans Condensed"/>
              </a:rPr>
              <a:t>Zulassungsprotokolle </a:t>
            </a:r>
            <a:r>
              <a:rPr dirty="0" sz="3500" spc="-10">
                <a:latin typeface="DejaVu Sans Condensed"/>
                <a:cs typeface="DejaVu Sans Condensed"/>
              </a:rPr>
              <a:t>Studienergebnisse Therapieprotokolle</a:t>
            </a:r>
            <a:endParaRPr sz="3500">
              <a:latin typeface="DejaVu Sans Condensed"/>
              <a:cs typeface="DejaVu Sans Condensed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662145" y="4805240"/>
            <a:ext cx="172085" cy="39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50" spc="229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662145" y="5597720"/>
            <a:ext cx="172085" cy="39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50" spc="229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662145" y="6390200"/>
            <a:ext cx="172085" cy="398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50" spc="229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45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217645" y="6838321"/>
            <a:ext cx="234315" cy="1610360"/>
          </a:xfrm>
          <a:prstGeom prst="rect">
            <a:avLst/>
          </a:prstGeom>
        </p:spPr>
        <p:txBody>
          <a:bodyPr wrap="square" lIns="0" tIns="271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0"/>
              </a:spcBef>
            </a:pPr>
            <a:r>
              <a:rPr dirty="0" sz="3500" spc="35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039"/>
              </a:spcBef>
            </a:pPr>
            <a:r>
              <a:rPr dirty="0" sz="3500" spc="35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00">
              <a:latin typeface="Microsoft Sans Serif"/>
              <a:cs typeface="Microsoft Sans Serif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790700" y="6858000"/>
            <a:ext cx="8142605" cy="162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3500">
                <a:latin typeface="DejaVu Sans Condensed"/>
                <a:cs typeface="DejaVu Sans Condensed"/>
              </a:rPr>
              <a:t>Leitlinien</a:t>
            </a:r>
            <a:r>
              <a:rPr dirty="0" sz="3500" spc="-120">
                <a:latin typeface="DejaVu Sans Condensed"/>
                <a:cs typeface="DejaVu Sans Condensed"/>
              </a:rPr>
              <a:t> </a:t>
            </a:r>
            <a:r>
              <a:rPr dirty="0" sz="3500">
                <a:latin typeface="DejaVu Sans Condensed"/>
                <a:cs typeface="DejaVu Sans Condensed"/>
              </a:rPr>
              <a:t>haben</a:t>
            </a:r>
            <a:r>
              <a:rPr dirty="0" sz="3500" spc="-120">
                <a:latin typeface="DejaVu Sans Condensed"/>
                <a:cs typeface="DejaVu Sans Condensed"/>
              </a:rPr>
              <a:t> </a:t>
            </a:r>
            <a:r>
              <a:rPr dirty="0" sz="3500">
                <a:latin typeface="DejaVu Sans Condensed"/>
                <a:cs typeface="DejaVu Sans Condensed"/>
              </a:rPr>
              <a:t>verbindlichen</a:t>
            </a:r>
            <a:r>
              <a:rPr dirty="0" sz="3500" spc="-114">
                <a:latin typeface="DejaVu Sans Condensed"/>
                <a:cs typeface="DejaVu Sans Condensed"/>
              </a:rPr>
              <a:t> </a:t>
            </a:r>
            <a:r>
              <a:rPr dirty="0" sz="3500" spc="-10">
                <a:latin typeface="DejaVu Sans Condensed"/>
                <a:cs typeface="DejaVu Sans Condensed"/>
              </a:rPr>
              <a:t>Charakter </a:t>
            </a:r>
            <a:r>
              <a:rPr dirty="0" sz="3500" spc="-20">
                <a:latin typeface="DejaVu Sans Condensed"/>
                <a:cs typeface="DejaVu Sans Condensed"/>
              </a:rPr>
              <a:t>unterschiedliche</a:t>
            </a:r>
            <a:r>
              <a:rPr dirty="0" sz="3500" spc="-114">
                <a:latin typeface="DejaVu Sans Condensed"/>
                <a:cs typeface="DejaVu Sans Condensed"/>
              </a:rPr>
              <a:t> </a:t>
            </a:r>
            <a:r>
              <a:rPr dirty="0" sz="3500" spc="-10">
                <a:latin typeface="DejaVu Sans Condensed"/>
                <a:cs typeface="DejaVu Sans Condensed"/>
              </a:rPr>
              <a:t>Aktualisierungszyklen</a:t>
            </a:r>
            <a:endParaRPr sz="3500">
              <a:latin typeface="DejaVu Sans Condensed"/>
              <a:cs typeface="DejaVu Sans Condense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2300" y="1651000"/>
            <a:ext cx="9283700" cy="62357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4200" y="787400"/>
            <a:ext cx="9359900" cy="8420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800" y="1054100"/>
            <a:ext cx="12827000" cy="71501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6865" y="1154630"/>
            <a:ext cx="9596919" cy="73055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720" y="378883"/>
            <a:ext cx="12501079" cy="84476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000904" y="541337"/>
            <a:ext cx="6497320" cy="9212580"/>
            <a:chOff x="3000904" y="541337"/>
            <a:chExt cx="6497320" cy="92125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7160" y="1459106"/>
              <a:ext cx="4715154" cy="707579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009900" y="546099"/>
              <a:ext cx="6477000" cy="8318500"/>
            </a:xfrm>
            <a:custGeom>
              <a:avLst/>
              <a:gdLst/>
              <a:ahLst/>
              <a:cxnLst/>
              <a:rect l="l" t="t" r="r" b="b"/>
              <a:pathLst>
                <a:path w="6477000" h="8318500">
                  <a:moveTo>
                    <a:pt x="0" y="0"/>
                  </a:moveTo>
                  <a:lnTo>
                    <a:pt x="6476999" y="0"/>
                  </a:lnTo>
                  <a:lnTo>
                    <a:pt x="6476999" y="8318500"/>
                  </a:lnTo>
                  <a:lnTo>
                    <a:pt x="0" y="83185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0904" y="8871579"/>
              <a:ext cx="6496786" cy="88202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59304" y="285750"/>
            <a:ext cx="9794875" cy="9467850"/>
            <a:chOff x="359304" y="285750"/>
            <a:chExt cx="9794875" cy="94678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5067" y="1029474"/>
              <a:ext cx="3809105" cy="571465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68299" y="292099"/>
              <a:ext cx="5232400" cy="6718300"/>
            </a:xfrm>
            <a:custGeom>
              <a:avLst/>
              <a:gdLst/>
              <a:ahLst/>
              <a:cxnLst/>
              <a:rect l="l" t="t" r="r" b="b"/>
              <a:pathLst>
                <a:path w="5232400" h="6718300">
                  <a:moveTo>
                    <a:pt x="0" y="0"/>
                  </a:moveTo>
                  <a:lnTo>
                    <a:pt x="5232399" y="0"/>
                  </a:lnTo>
                  <a:lnTo>
                    <a:pt x="5232399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304" y="7015676"/>
              <a:ext cx="5247557" cy="15367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67099" y="292100"/>
              <a:ext cx="6680200" cy="91694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467099" y="292100"/>
              <a:ext cx="6680200" cy="9169400"/>
            </a:xfrm>
            <a:custGeom>
              <a:avLst/>
              <a:gdLst/>
              <a:ahLst/>
              <a:cxnLst/>
              <a:rect l="l" t="t" r="r" b="b"/>
              <a:pathLst>
                <a:path w="6680200" h="9169400">
                  <a:moveTo>
                    <a:pt x="0" y="0"/>
                  </a:moveTo>
                  <a:lnTo>
                    <a:pt x="6680200" y="0"/>
                  </a:lnTo>
                  <a:lnTo>
                    <a:pt x="6680200" y="9169399"/>
                  </a:lnTo>
                  <a:lnTo>
                    <a:pt x="0" y="916939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4463" y="9461548"/>
              <a:ext cx="6685473" cy="2920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59304" y="247650"/>
            <a:ext cx="9439275" cy="9505950"/>
            <a:chOff x="359304" y="247650"/>
            <a:chExt cx="9439275" cy="95059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5067" y="1029474"/>
              <a:ext cx="3809105" cy="571465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68299" y="292099"/>
              <a:ext cx="5232400" cy="6718300"/>
            </a:xfrm>
            <a:custGeom>
              <a:avLst/>
              <a:gdLst/>
              <a:ahLst/>
              <a:cxnLst/>
              <a:rect l="l" t="t" r="r" b="b"/>
              <a:pathLst>
                <a:path w="5232400" h="6718300">
                  <a:moveTo>
                    <a:pt x="0" y="0"/>
                  </a:moveTo>
                  <a:lnTo>
                    <a:pt x="5232399" y="0"/>
                  </a:lnTo>
                  <a:lnTo>
                    <a:pt x="5232399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304" y="7015676"/>
              <a:ext cx="5247557" cy="15367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8499" y="1905000"/>
              <a:ext cx="5232400" cy="71882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968499" y="1904999"/>
              <a:ext cx="5232400" cy="7188200"/>
            </a:xfrm>
            <a:custGeom>
              <a:avLst/>
              <a:gdLst/>
              <a:ahLst/>
              <a:cxnLst/>
              <a:rect l="l" t="t" r="r" b="b"/>
              <a:pathLst>
                <a:path w="5232400" h="7188200">
                  <a:moveTo>
                    <a:pt x="0" y="0"/>
                  </a:moveTo>
                  <a:lnTo>
                    <a:pt x="5232400" y="0"/>
                  </a:lnTo>
                  <a:lnTo>
                    <a:pt x="5232400" y="7188200"/>
                  </a:lnTo>
                  <a:lnTo>
                    <a:pt x="0" y="7188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57396" y="9097018"/>
              <a:ext cx="5247557" cy="65658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3099" y="254000"/>
              <a:ext cx="6578600" cy="924560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213099" y="254000"/>
              <a:ext cx="6578600" cy="9245600"/>
            </a:xfrm>
            <a:custGeom>
              <a:avLst/>
              <a:gdLst/>
              <a:ahLst/>
              <a:cxnLst/>
              <a:rect l="l" t="t" r="r" b="b"/>
              <a:pathLst>
                <a:path w="6578600" h="9245600">
                  <a:moveTo>
                    <a:pt x="0" y="0"/>
                  </a:moveTo>
                  <a:lnTo>
                    <a:pt x="6578600" y="0"/>
                  </a:lnTo>
                  <a:lnTo>
                    <a:pt x="6578600" y="9245600"/>
                  </a:lnTo>
                  <a:lnTo>
                    <a:pt x="0" y="92456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6749" y="9505950"/>
              <a:ext cx="6591300" cy="2476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59304" y="209550"/>
            <a:ext cx="11372850" cy="9544050"/>
            <a:chOff x="359304" y="209550"/>
            <a:chExt cx="11372850" cy="95440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5067" y="1029474"/>
              <a:ext cx="3809105" cy="5714651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68299" y="292099"/>
              <a:ext cx="5232400" cy="6718300"/>
            </a:xfrm>
            <a:custGeom>
              <a:avLst/>
              <a:gdLst/>
              <a:ahLst/>
              <a:cxnLst/>
              <a:rect l="l" t="t" r="r" b="b"/>
              <a:pathLst>
                <a:path w="5232400" h="6718300">
                  <a:moveTo>
                    <a:pt x="0" y="0"/>
                  </a:moveTo>
                  <a:lnTo>
                    <a:pt x="5232399" y="0"/>
                  </a:lnTo>
                  <a:lnTo>
                    <a:pt x="5232399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304" y="7015676"/>
              <a:ext cx="5247557" cy="15367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8499" y="1905000"/>
              <a:ext cx="5232400" cy="71882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968499" y="1904999"/>
              <a:ext cx="5232400" cy="7188200"/>
            </a:xfrm>
            <a:custGeom>
              <a:avLst/>
              <a:gdLst/>
              <a:ahLst/>
              <a:cxnLst/>
              <a:rect l="l" t="t" r="r" b="b"/>
              <a:pathLst>
                <a:path w="5232400" h="7188200">
                  <a:moveTo>
                    <a:pt x="0" y="0"/>
                  </a:moveTo>
                  <a:lnTo>
                    <a:pt x="5232400" y="0"/>
                  </a:lnTo>
                  <a:lnTo>
                    <a:pt x="5232400" y="7188200"/>
                  </a:lnTo>
                  <a:lnTo>
                    <a:pt x="0" y="7188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57396" y="9097018"/>
              <a:ext cx="5247557" cy="65658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48400" y="1028700"/>
              <a:ext cx="5473700" cy="769620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248400" y="1028699"/>
              <a:ext cx="5473700" cy="7696200"/>
            </a:xfrm>
            <a:custGeom>
              <a:avLst/>
              <a:gdLst/>
              <a:ahLst/>
              <a:cxnLst/>
              <a:rect l="l" t="t" r="r" b="b"/>
              <a:pathLst>
                <a:path w="5473700" h="7696200">
                  <a:moveTo>
                    <a:pt x="0" y="0"/>
                  </a:moveTo>
                  <a:lnTo>
                    <a:pt x="5473699" y="0"/>
                  </a:lnTo>
                  <a:lnTo>
                    <a:pt x="5473699" y="7696200"/>
                  </a:lnTo>
                  <a:lnTo>
                    <a:pt x="0" y="76962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37817" y="8735067"/>
              <a:ext cx="5494274" cy="1018532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51199" y="215900"/>
              <a:ext cx="6515100" cy="932180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3251199" y="215900"/>
              <a:ext cx="6515100" cy="9321800"/>
            </a:xfrm>
            <a:custGeom>
              <a:avLst/>
              <a:gdLst/>
              <a:ahLst/>
              <a:cxnLst/>
              <a:rect l="l" t="t" r="r" b="b"/>
              <a:pathLst>
                <a:path w="6515100" h="9321800">
                  <a:moveTo>
                    <a:pt x="0" y="0"/>
                  </a:moveTo>
                  <a:lnTo>
                    <a:pt x="6515100" y="0"/>
                  </a:lnTo>
                  <a:lnTo>
                    <a:pt x="6515100" y="9321800"/>
                  </a:lnTo>
                  <a:lnTo>
                    <a:pt x="0" y="9321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38499" y="9544050"/>
              <a:ext cx="6527800" cy="2095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200" y="9423400"/>
            <a:ext cx="2326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www.xml-director.info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168900" y="9423400"/>
            <a:ext cx="2915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79400" y="1981200"/>
            <a:ext cx="12636500" cy="7772400"/>
            <a:chOff x="279400" y="1981200"/>
            <a:chExt cx="12636500" cy="777240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57000" y="9067800"/>
              <a:ext cx="1358900" cy="6858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0" y="2171700"/>
              <a:ext cx="2527300" cy="36322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9400" y="1981200"/>
              <a:ext cx="3276600" cy="44831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77881" y="3965481"/>
              <a:ext cx="3556713" cy="51435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66900" y="4178300"/>
              <a:ext cx="2870200" cy="43307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51000" y="4038600"/>
              <a:ext cx="3302000" cy="4889500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5524500" y="3716654"/>
            <a:ext cx="2165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524500" y="4671695"/>
            <a:ext cx="216535" cy="1569720"/>
          </a:xfrm>
          <a:prstGeom prst="rect">
            <a:avLst/>
          </a:prstGeom>
        </p:spPr>
        <p:txBody>
          <a:bodyPr wrap="square" lIns="0" tIns="297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34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524500" y="6967855"/>
            <a:ext cx="2165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524500" y="2044700"/>
            <a:ext cx="5728335" cy="640588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584200" marR="539750" indent="-571500">
              <a:lnSpc>
                <a:spcPts val="3700"/>
              </a:lnSpc>
              <a:spcBef>
                <a:spcPts val="340"/>
              </a:spcBef>
              <a:buClr>
                <a:srgbClr val="A6AAA9"/>
              </a:buClr>
              <a:buFont typeface="Microsoft Sans Serif"/>
              <a:buChar char="‣"/>
              <a:tabLst>
                <a:tab pos="584200" algn="l"/>
              </a:tabLst>
            </a:pPr>
            <a:r>
              <a:rPr dirty="0" sz="3200">
                <a:latin typeface="DejaVu Sans Condensed"/>
                <a:cs typeface="DejaVu Sans Condensed"/>
              </a:rPr>
              <a:t>Autoren</a:t>
            </a:r>
            <a:r>
              <a:rPr dirty="0" sz="3200" spc="2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(Mediziner) </a:t>
            </a:r>
            <a:r>
              <a:rPr dirty="0" sz="3200" spc="-30">
                <a:latin typeface="DejaVu Sans Condensed"/>
                <a:cs typeface="DejaVu Sans Condensed"/>
              </a:rPr>
              <a:t>verfassen </a:t>
            </a:r>
            <a:r>
              <a:rPr dirty="0" sz="3200">
                <a:latin typeface="DejaVu Sans Condensed"/>
                <a:cs typeface="DejaVu Sans Condensed"/>
              </a:rPr>
              <a:t>Manuskripte</a:t>
            </a:r>
            <a:r>
              <a:rPr dirty="0" sz="3200" spc="-25">
                <a:latin typeface="DejaVu Sans Condensed"/>
                <a:cs typeface="DejaVu Sans Condensed"/>
              </a:rPr>
              <a:t> in </a:t>
            </a:r>
            <a:r>
              <a:rPr dirty="0" sz="3200" spc="-10">
                <a:latin typeface="DejaVu Sans Condensed"/>
                <a:cs typeface="DejaVu Sans Condensed"/>
              </a:rPr>
              <a:t>Word/DOCX</a:t>
            </a:r>
            <a:endParaRPr sz="3200">
              <a:latin typeface="DejaVu Sans Condensed"/>
              <a:cs typeface="DejaVu Sans Condensed"/>
            </a:endParaRPr>
          </a:p>
          <a:p>
            <a:pPr marL="584200" marR="5080">
              <a:lnSpc>
                <a:spcPts val="3700"/>
              </a:lnSpc>
              <a:spcBef>
                <a:spcPts val="2400"/>
              </a:spcBef>
            </a:pPr>
            <a:r>
              <a:rPr dirty="0" sz="3200" spc="-10">
                <a:latin typeface="DejaVu Sans Condensed"/>
                <a:cs typeface="DejaVu Sans Condensed"/>
              </a:rPr>
              <a:t>Übergabe</a:t>
            </a:r>
            <a:r>
              <a:rPr dirty="0" sz="3200" spc="-12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Word-</a:t>
            </a:r>
            <a:r>
              <a:rPr dirty="0" sz="3200" spc="-10">
                <a:latin typeface="DejaVu Sans Condensed"/>
                <a:cs typeface="DejaVu Sans Condensed"/>
              </a:rPr>
              <a:t>Dokumente </a:t>
            </a:r>
            <a:r>
              <a:rPr dirty="0" sz="3200">
                <a:latin typeface="DejaVu Sans Condensed"/>
                <a:cs typeface="DejaVu Sans Condensed"/>
              </a:rPr>
              <a:t>an</a:t>
            </a:r>
            <a:r>
              <a:rPr dirty="0" sz="3200" spc="-12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interne</a:t>
            </a:r>
            <a:r>
              <a:rPr dirty="0" sz="3200" spc="-12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Redaktion</a:t>
            </a:r>
            <a:endParaRPr sz="3200">
              <a:latin typeface="DejaVu Sans Condensed"/>
              <a:cs typeface="DejaVu Sans Condensed"/>
            </a:endParaRPr>
          </a:p>
          <a:p>
            <a:pPr marL="584200">
              <a:lnSpc>
                <a:spcPct val="100000"/>
              </a:lnSpc>
              <a:spcBef>
                <a:spcPts val="2060"/>
              </a:spcBef>
            </a:pPr>
            <a:r>
              <a:rPr dirty="0" sz="3200" spc="65">
                <a:latin typeface="DejaVu Sans Condensed"/>
                <a:cs typeface="DejaVu Sans Condensed"/>
              </a:rPr>
              <a:t>Import</a:t>
            </a:r>
            <a:r>
              <a:rPr dirty="0" sz="3200" spc="1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Manuskripte</a:t>
            </a:r>
            <a:r>
              <a:rPr dirty="0" sz="3200" spc="1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in</a:t>
            </a:r>
            <a:r>
              <a:rPr dirty="0" sz="3200" spc="10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CMS</a:t>
            </a:r>
            <a:endParaRPr sz="3200">
              <a:latin typeface="DejaVu Sans Condensed"/>
              <a:cs typeface="DejaVu Sans Condensed"/>
            </a:endParaRPr>
          </a:p>
          <a:p>
            <a:pPr marL="584200" marR="527685">
              <a:lnSpc>
                <a:spcPts val="3700"/>
              </a:lnSpc>
              <a:spcBef>
                <a:spcPts val="2500"/>
              </a:spcBef>
            </a:pPr>
            <a:r>
              <a:rPr dirty="0" sz="3200">
                <a:latin typeface="DejaVu Sans Condensed"/>
                <a:cs typeface="DejaVu Sans Condensed"/>
              </a:rPr>
              <a:t>interne</a:t>
            </a:r>
            <a:r>
              <a:rPr dirty="0" sz="3200" spc="5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Überprüfung</a:t>
            </a:r>
            <a:r>
              <a:rPr dirty="0" sz="3200" spc="55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und </a:t>
            </a:r>
            <a:r>
              <a:rPr dirty="0" sz="3200" spc="-10">
                <a:latin typeface="DejaVu Sans Condensed"/>
                <a:cs typeface="DejaVu Sans Condensed"/>
              </a:rPr>
              <a:t>Korrekturläufe</a:t>
            </a:r>
            <a:endParaRPr sz="3200">
              <a:latin typeface="DejaVu Sans Condensed"/>
              <a:cs typeface="DejaVu Sans Condensed"/>
            </a:endParaRPr>
          </a:p>
          <a:p>
            <a:pPr marL="584200" marR="364490">
              <a:lnSpc>
                <a:spcPct val="95100"/>
              </a:lnSpc>
              <a:spcBef>
                <a:spcPts val="2345"/>
              </a:spcBef>
            </a:pPr>
            <a:r>
              <a:rPr dirty="0" sz="3200">
                <a:latin typeface="DejaVu Sans Condensed"/>
                <a:cs typeface="DejaVu Sans Condensed"/>
              </a:rPr>
              <a:t>Generierung</a:t>
            </a:r>
            <a:r>
              <a:rPr dirty="0" sz="3200" spc="-13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druckfertiger </a:t>
            </a:r>
            <a:r>
              <a:rPr dirty="0" sz="3200">
                <a:latin typeface="DejaVu Sans Condensed"/>
                <a:cs typeface="DejaVu Sans Condensed"/>
              </a:rPr>
              <a:t>PDF</a:t>
            </a:r>
            <a:r>
              <a:rPr dirty="0" sz="3200" spc="-14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Dokumente</a:t>
            </a:r>
            <a:r>
              <a:rPr dirty="0" sz="3200" spc="-14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gemäß </a:t>
            </a:r>
            <a:r>
              <a:rPr dirty="0" sz="3200">
                <a:latin typeface="DejaVu Sans Condensed"/>
                <a:cs typeface="DejaVu Sans Condensed"/>
              </a:rPr>
              <a:t>vorkonfiguriertem</a:t>
            </a:r>
            <a:r>
              <a:rPr dirty="0" sz="3200" spc="-10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Layout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701800">
              <a:lnSpc>
                <a:spcPct val="100000"/>
              </a:lnSpc>
              <a:spcBef>
                <a:spcPts val="100"/>
              </a:spcBef>
            </a:pPr>
            <a:r>
              <a:rPr dirty="0" sz="6400"/>
              <a:t>Word-Manuskripte</a:t>
            </a:r>
            <a:r>
              <a:rPr dirty="0" sz="6400" spc="114"/>
              <a:t> </a:t>
            </a:r>
            <a:r>
              <a:rPr dirty="0" sz="6400" spc="-515">
                <a:latin typeface="Segoe UI Symbol"/>
                <a:cs typeface="Segoe UI Symbol"/>
              </a:rPr>
              <a:t>➝</a:t>
            </a:r>
            <a:r>
              <a:rPr dirty="0" sz="6400" spc="175">
                <a:latin typeface="Segoe UI Symbol"/>
                <a:cs typeface="Segoe UI Symbol"/>
              </a:rPr>
              <a:t> </a:t>
            </a:r>
            <a:r>
              <a:rPr dirty="0" sz="6400" spc="-25"/>
              <a:t>PDF</a:t>
            </a:r>
            <a:endParaRPr sz="64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200" y="9423400"/>
            <a:ext cx="2326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www.xml-director.info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168900" y="9423400"/>
            <a:ext cx="2915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7000" y="9067800"/>
            <a:ext cx="1358900" cy="6858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2100" rIns="0" bIns="0" rtlCol="0" vert="horz">
            <a:spAutoFit/>
          </a:bodyPr>
          <a:lstStyle/>
          <a:p>
            <a:pPr marL="1092200">
              <a:lnSpc>
                <a:spcPct val="100000"/>
              </a:lnSpc>
              <a:spcBef>
                <a:spcPts val="100"/>
              </a:spcBef>
            </a:pPr>
            <a:r>
              <a:rPr dirty="0" sz="5300" spc="-150"/>
              <a:t>2010-</a:t>
            </a:r>
            <a:r>
              <a:rPr dirty="0" sz="5300" spc="-114"/>
              <a:t>2014:</a:t>
            </a:r>
            <a:r>
              <a:rPr dirty="0" sz="5300" spc="-229"/>
              <a:t> </a:t>
            </a:r>
            <a:r>
              <a:rPr dirty="0" sz="5300" spc="-10"/>
              <a:t>Bearbeitungsworkflow</a:t>
            </a:r>
            <a:endParaRPr sz="5300"/>
          </a:p>
        </p:txBody>
      </p:sp>
      <p:grpSp>
        <p:nvGrpSpPr>
          <p:cNvPr id="6" name="object 6" descr=""/>
          <p:cNvGrpSpPr/>
          <p:nvPr/>
        </p:nvGrpSpPr>
        <p:grpSpPr>
          <a:xfrm>
            <a:off x="1054100" y="2374900"/>
            <a:ext cx="1701800" cy="1689100"/>
            <a:chOff x="1054100" y="2374900"/>
            <a:chExt cx="1701800" cy="168910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4100" y="2374900"/>
              <a:ext cx="1257300" cy="12446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9900" y="3048000"/>
              <a:ext cx="1016000" cy="1016000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2621506" y="2400742"/>
            <a:ext cx="4412615" cy="5741035"/>
            <a:chOff x="2621506" y="2400742"/>
            <a:chExt cx="4412615" cy="5741035"/>
          </a:xfrm>
        </p:grpSpPr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58203" y="2400742"/>
              <a:ext cx="1318629" cy="5740688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01065" y="2423602"/>
              <a:ext cx="1232904" cy="5654965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3601065" y="2423603"/>
              <a:ext cx="1233170" cy="5655310"/>
            </a:xfrm>
            <a:custGeom>
              <a:avLst/>
              <a:gdLst/>
              <a:ahLst/>
              <a:cxnLst/>
              <a:rect l="l" t="t" r="r" b="b"/>
              <a:pathLst>
                <a:path w="1233170" h="5655309">
                  <a:moveTo>
                    <a:pt x="0" y="0"/>
                  </a:moveTo>
                  <a:lnTo>
                    <a:pt x="1232905" y="0"/>
                  </a:lnTo>
                  <a:lnTo>
                    <a:pt x="1232905" y="5654963"/>
                  </a:lnTo>
                  <a:lnTo>
                    <a:pt x="0" y="565496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10000" y="3632200"/>
              <a:ext cx="838200" cy="32131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91585" y="2578352"/>
              <a:ext cx="2242461" cy="96833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29685" y="2596452"/>
              <a:ext cx="2166205" cy="892130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4829685" y="2596452"/>
              <a:ext cx="2165985" cy="502920"/>
            </a:xfrm>
            <a:custGeom>
              <a:avLst/>
              <a:gdLst/>
              <a:ahLst/>
              <a:cxnLst/>
              <a:rect l="l" t="t" r="r" b="b"/>
              <a:pathLst>
                <a:path w="2165984" h="502919">
                  <a:moveTo>
                    <a:pt x="0" y="0"/>
                  </a:moveTo>
                  <a:lnTo>
                    <a:pt x="0" y="223405"/>
                  </a:lnTo>
                  <a:lnTo>
                    <a:pt x="230921" y="224974"/>
                  </a:lnTo>
                  <a:lnTo>
                    <a:pt x="527689" y="231753"/>
                  </a:lnTo>
                  <a:lnTo>
                    <a:pt x="809051" y="243543"/>
                  </a:lnTo>
                  <a:lnTo>
                    <a:pt x="1008200" y="255447"/>
                  </a:lnTo>
                  <a:lnTo>
                    <a:pt x="1195797" y="269796"/>
                  </a:lnTo>
                  <a:lnTo>
                    <a:pt x="1370606" y="286433"/>
                  </a:lnTo>
                  <a:lnTo>
                    <a:pt x="1479430" y="298716"/>
                  </a:lnTo>
                  <a:lnTo>
                    <a:pt x="1581654" y="311897"/>
                  </a:lnTo>
                  <a:lnTo>
                    <a:pt x="1676911" y="325929"/>
                  </a:lnTo>
                  <a:lnTo>
                    <a:pt x="1721813" y="333249"/>
                  </a:lnTo>
                  <a:lnTo>
                    <a:pt x="1764836" y="340765"/>
                  </a:lnTo>
                  <a:lnTo>
                    <a:pt x="1805934" y="348470"/>
                  </a:lnTo>
                  <a:lnTo>
                    <a:pt x="1845062" y="356357"/>
                  </a:lnTo>
                  <a:lnTo>
                    <a:pt x="1917221" y="372659"/>
                  </a:lnTo>
                  <a:lnTo>
                    <a:pt x="1980949" y="389623"/>
                  </a:lnTo>
                  <a:lnTo>
                    <a:pt x="2035877" y="407201"/>
                  </a:lnTo>
                  <a:lnTo>
                    <a:pt x="2081641" y="425347"/>
                  </a:lnTo>
                  <a:lnTo>
                    <a:pt x="2117873" y="444013"/>
                  </a:lnTo>
                  <a:lnTo>
                    <a:pt x="2153547" y="472884"/>
                  </a:lnTo>
                  <a:lnTo>
                    <a:pt x="2165713" y="502660"/>
                  </a:lnTo>
                  <a:lnTo>
                    <a:pt x="2165713" y="279255"/>
                  </a:lnTo>
                  <a:lnTo>
                    <a:pt x="2144206" y="239747"/>
                  </a:lnTo>
                  <a:lnTo>
                    <a:pt x="2100971" y="211212"/>
                  </a:lnTo>
                  <a:lnTo>
                    <a:pt x="2059928" y="192800"/>
                  </a:lnTo>
                  <a:lnTo>
                    <a:pt x="2009536" y="174932"/>
                  </a:lnTo>
                  <a:lnTo>
                    <a:pt x="1950162" y="157655"/>
                  </a:lnTo>
                  <a:lnTo>
                    <a:pt x="1882173" y="141017"/>
                  </a:lnTo>
                  <a:lnTo>
                    <a:pt x="1805934" y="125064"/>
                  </a:lnTo>
                  <a:lnTo>
                    <a:pt x="1764836" y="117359"/>
                  </a:lnTo>
                  <a:lnTo>
                    <a:pt x="1721813" y="109844"/>
                  </a:lnTo>
                  <a:lnTo>
                    <a:pt x="1676911" y="102523"/>
                  </a:lnTo>
                  <a:lnTo>
                    <a:pt x="1581654" y="88491"/>
                  </a:lnTo>
                  <a:lnTo>
                    <a:pt x="1479430" y="75310"/>
                  </a:lnTo>
                  <a:lnTo>
                    <a:pt x="1370606" y="63027"/>
                  </a:lnTo>
                  <a:lnTo>
                    <a:pt x="1195797" y="46391"/>
                  </a:lnTo>
                  <a:lnTo>
                    <a:pt x="1008200" y="32041"/>
                  </a:lnTo>
                  <a:lnTo>
                    <a:pt x="809051" y="20137"/>
                  </a:lnTo>
                  <a:lnTo>
                    <a:pt x="527689" y="8348"/>
                  </a:lnTo>
                  <a:lnTo>
                    <a:pt x="230921" y="1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829685" y="2596452"/>
              <a:ext cx="2165985" cy="892175"/>
            </a:xfrm>
            <a:custGeom>
              <a:avLst/>
              <a:gdLst/>
              <a:ahLst/>
              <a:cxnLst/>
              <a:rect l="l" t="t" r="r" b="b"/>
              <a:pathLst>
                <a:path w="2165984" h="892175">
                  <a:moveTo>
                    <a:pt x="2165713" y="502661"/>
                  </a:moveTo>
                  <a:lnTo>
                    <a:pt x="2144206" y="463153"/>
                  </a:lnTo>
                  <a:lnTo>
                    <a:pt x="2100971" y="434618"/>
                  </a:lnTo>
                  <a:lnTo>
                    <a:pt x="2059928" y="416206"/>
                  </a:lnTo>
                  <a:lnTo>
                    <a:pt x="2009536" y="398338"/>
                  </a:lnTo>
                  <a:lnTo>
                    <a:pt x="1950162" y="381061"/>
                  </a:lnTo>
                  <a:lnTo>
                    <a:pt x="1882173" y="364423"/>
                  </a:lnTo>
                  <a:lnTo>
                    <a:pt x="1805934" y="348470"/>
                  </a:lnTo>
                  <a:lnTo>
                    <a:pt x="1764836" y="340765"/>
                  </a:lnTo>
                  <a:lnTo>
                    <a:pt x="1721814" y="333250"/>
                  </a:lnTo>
                  <a:lnTo>
                    <a:pt x="1676912" y="325929"/>
                  </a:lnTo>
                  <a:lnTo>
                    <a:pt x="1630177" y="318810"/>
                  </a:lnTo>
                  <a:lnTo>
                    <a:pt x="1581654" y="311897"/>
                  </a:lnTo>
                  <a:lnTo>
                    <a:pt x="1531390" y="305197"/>
                  </a:lnTo>
                  <a:lnTo>
                    <a:pt x="1479430" y="298716"/>
                  </a:lnTo>
                  <a:lnTo>
                    <a:pt x="1425820" y="292459"/>
                  </a:lnTo>
                  <a:lnTo>
                    <a:pt x="1370606" y="286433"/>
                  </a:lnTo>
                  <a:lnTo>
                    <a:pt x="1313834" y="280643"/>
                  </a:lnTo>
                  <a:lnTo>
                    <a:pt x="1255549" y="275096"/>
                  </a:lnTo>
                  <a:lnTo>
                    <a:pt x="1195797" y="269796"/>
                  </a:lnTo>
                  <a:lnTo>
                    <a:pt x="1134625" y="264751"/>
                  </a:lnTo>
                  <a:lnTo>
                    <a:pt x="1072077" y="259966"/>
                  </a:lnTo>
                  <a:lnTo>
                    <a:pt x="1008200" y="255446"/>
                  </a:lnTo>
                  <a:lnTo>
                    <a:pt x="943040" y="251199"/>
                  </a:lnTo>
                  <a:lnTo>
                    <a:pt x="876642" y="247229"/>
                  </a:lnTo>
                  <a:lnTo>
                    <a:pt x="809052" y="243543"/>
                  </a:lnTo>
                  <a:lnTo>
                    <a:pt x="740316" y="240146"/>
                  </a:lnTo>
                  <a:lnTo>
                    <a:pt x="670479" y="237045"/>
                  </a:lnTo>
                  <a:lnTo>
                    <a:pt x="599588" y="234246"/>
                  </a:lnTo>
                  <a:lnTo>
                    <a:pt x="527689" y="231753"/>
                  </a:lnTo>
                  <a:lnTo>
                    <a:pt x="454827" y="229574"/>
                  </a:lnTo>
                  <a:lnTo>
                    <a:pt x="381048" y="227713"/>
                  </a:lnTo>
                  <a:lnTo>
                    <a:pt x="306397" y="226178"/>
                  </a:lnTo>
                  <a:lnTo>
                    <a:pt x="230921" y="224974"/>
                  </a:lnTo>
                  <a:lnTo>
                    <a:pt x="154666" y="224106"/>
                  </a:lnTo>
                  <a:lnTo>
                    <a:pt x="77677" y="223581"/>
                  </a:lnTo>
                  <a:lnTo>
                    <a:pt x="0" y="223405"/>
                  </a:lnTo>
                  <a:lnTo>
                    <a:pt x="0" y="0"/>
                  </a:lnTo>
                  <a:lnTo>
                    <a:pt x="77677" y="176"/>
                  </a:lnTo>
                  <a:lnTo>
                    <a:pt x="154666" y="701"/>
                  </a:lnTo>
                  <a:lnTo>
                    <a:pt x="230921" y="1568"/>
                  </a:lnTo>
                  <a:lnTo>
                    <a:pt x="306397" y="2773"/>
                  </a:lnTo>
                  <a:lnTo>
                    <a:pt x="381048" y="4308"/>
                  </a:lnTo>
                  <a:lnTo>
                    <a:pt x="454827" y="6168"/>
                  </a:lnTo>
                  <a:lnTo>
                    <a:pt x="527689" y="8348"/>
                  </a:lnTo>
                  <a:lnTo>
                    <a:pt x="599588" y="10840"/>
                  </a:lnTo>
                  <a:lnTo>
                    <a:pt x="670479" y="13640"/>
                  </a:lnTo>
                  <a:lnTo>
                    <a:pt x="740316" y="16741"/>
                  </a:lnTo>
                  <a:lnTo>
                    <a:pt x="809052" y="20138"/>
                  </a:lnTo>
                  <a:lnTo>
                    <a:pt x="876642" y="23824"/>
                  </a:lnTo>
                  <a:lnTo>
                    <a:pt x="943040" y="27793"/>
                  </a:lnTo>
                  <a:lnTo>
                    <a:pt x="1008200" y="32041"/>
                  </a:lnTo>
                  <a:lnTo>
                    <a:pt x="1072077" y="36560"/>
                  </a:lnTo>
                  <a:lnTo>
                    <a:pt x="1134625" y="41346"/>
                  </a:lnTo>
                  <a:lnTo>
                    <a:pt x="1195797" y="46391"/>
                  </a:lnTo>
                  <a:lnTo>
                    <a:pt x="1255549" y="51690"/>
                  </a:lnTo>
                  <a:lnTo>
                    <a:pt x="1313834" y="57238"/>
                  </a:lnTo>
                  <a:lnTo>
                    <a:pt x="1370606" y="63027"/>
                  </a:lnTo>
                  <a:lnTo>
                    <a:pt x="1425820" y="69054"/>
                  </a:lnTo>
                  <a:lnTo>
                    <a:pt x="1479430" y="75310"/>
                  </a:lnTo>
                  <a:lnTo>
                    <a:pt x="1531390" y="81792"/>
                  </a:lnTo>
                  <a:lnTo>
                    <a:pt x="1581654" y="88492"/>
                  </a:lnTo>
                  <a:lnTo>
                    <a:pt x="1630177" y="95404"/>
                  </a:lnTo>
                  <a:lnTo>
                    <a:pt x="1676912" y="102524"/>
                  </a:lnTo>
                  <a:lnTo>
                    <a:pt x="1721814" y="109844"/>
                  </a:lnTo>
                  <a:lnTo>
                    <a:pt x="1764836" y="117360"/>
                  </a:lnTo>
                  <a:lnTo>
                    <a:pt x="1805934" y="125064"/>
                  </a:lnTo>
                  <a:lnTo>
                    <a:pt x="1845062" y="132952"/>
                  </a:lnTo>
                  <a:lnTo>
                    <a:pt x="1917221" y="149254"/>
                  </a:lnTo>
                  <a:lnTo>
                    <a:pt x="1980949" y="166217"/>
                  </a:lnTo>
                  <a:lnTo>
                    <a:pt x="2035878" y="183796"/>
                  </a:lnTo>
                  <a:lnTo>
                    <a:pt x="2081641" y="201942"/>
                  </a:lnTo>
                  <a:lnTo>
                    <a:pt x="2117873" y="220608"/>
                  </a:lnTo>
                  <a:lnTo>
                    <a:pt x="2153547" y="249479"/>
                  </a:lnTo>
                  <a:lnTo>
                    <a:pt x="2165713" y="279255"/>
                  </a:lnTo>
                  <a:lnTo>
                    <a:pt x="2165713" y="502661"/>
                  </a:lnTo>
                  <a:lnTo>
                    <a:pt x="2142299" y="543800"/>
                  </a:lnTo>
                  <a:lnTo>
                    <a:pt x="2095231" y="573511"/>
                  </a:lnTo>
                  <a:lnTo>
                    <a:pt x="2050550" y="592668"/>
                  </a:lnTo>
                  <a:lnTo>
                    <a:pt x="1995693" y="611237"/>
                  </a:lnTo>
                  <a:lnTo>
                    <a:pt x="1931060" y="629162"/>
                  </a:lnTo>
                  <a:lnTo>
                    <a:pt x="1857051" y="646385"/>
                  </a:lnTo>
                  <a:lnTo>
                    <a:pt x="1816655" y="654715"/>
                  </a:lnTo>
                  <a:lnTo>
                    <a:pt x="1774064" y="662849"/>
                  </a:lnTo>
                  <a:lnTo>
                    <a:pt x="1729329" y="670778"/>
                  </a:lnTo>
                  <a:lnTo>
                    <a:pt x="1682500" y="678497"/>
                  </a:lnTo>
                  <a:lnTo>
                    <a:pt x="1633625" y="685997"/>
                  </a:lnTo>
                  <a:lnTo>
                    <a:pt x="1582757" y="693271"/>
                  </a:lnTo>
                  <a:lnTo>
                    <a:pt x="1529943" y="700313"/>
                  </a:lnTo>
                  <a:lnTo>
                    <a:pt x="1475235" y="707116"/>
                  </a:lnTo>
                  <a:lnTo>
                    <a:pt x="1418682" y="713671"/>
                  </a:lnTo>
                  <a:lnTo>
                    <a:pt x="1360334" y="719973"/>
                  </a:lnTo>
                  <a:lnTo>
                    <a:pt x="1300241" y="726013"/>
                  </a:lnTo>
                  <a:lnTo>
                    <a:pt x="1238453" y="731785"/>
                  </a:lnTo>
                  <a:lnTo>
                    <a:pt x="1175020" y="737282"/>
                  </a:lnTo>
                  <a:lnTo>
                    <a:pt x="1109991" y="742496"/>
                  </a:lnTo>
                  <a:lnTo>
                    <a:pt x="1043418" y="747421"/>
                  </a:lnTo>
                  <a:lnTo>
                    <a:pt x="975349" y="752048"/>
                  </a:lnTo>
                  <a:lnTo>
                    <a:pt x="905835" y="756372"/>
                  </a:lnTo>
                  <a:lnTo>
                    <a:pt x="834925" y="760384"/>
                  </a:lnTo>
                  <a:lnTo>
                    <a:pt x="762670" y="764078"/>
                  </a:lnTo>
                  <a:lnTo>
                    <a:pt x="689119" y="767447"/>
                  </a:lnTo>
                  <a:lnTo>
                    <a:pt x="614323" y="770484"/>
                  </a:lnTo>
                  <a:lnTo>
                    <a:pt x="538331" y="773180"/>
                  </a:lnTo>
                  <a:lnTo>
                    <a:pt x="461193" y="775530"/>
                  </a:lnTo>
                  <a:lnTo>
                    <a:pt x="382959" y="777526"/>
                  </a:lnTo>
                  <a:lnTo>
                    <a:pt x="303680" y="779160"/>
                  </a:lnTo>
                  <a:lnTo>
                    <a:pt x="223404" y="780427"/>
                  </a:lnTo>
                  <a:lnTo>
                    <a:pt x="223405" y="892130"/>
                  </a:lnTo>
                  <a:lnTo>
                    <a:pt x="0" y="670215"/>
                  </a:lnTo>
                  <a:lnTo>
                    <a:pt x="223405" y="445320"/>
                  </a:lnTo>
                  <a:lnTo>
                    <a:pt x="223405" y="557022"/>
                  </a:lnTo>
                  <a:lnTo>
                    <a:pt x="289689" y="556002"/>
                  </a:lnTo>
                  <a:lnTo>
                    <a:pt x="355431" y="554727"/>
                  </a:lnTo>
                  <a:lnTo>
                    <a:pt x="420595" y="553198"/>
                  </a:lnTo>
                  <a:lnTo>
                    <a:pt x="485144" y="551419"/>
                  </a:lnTo>
                  <a:lnTo>
                    <a:pt x="549042" y="549394"/>
                  </a:lnTo>
                  <a:lnTo>
                    <a:pt x="612255" y="547127"/>
                  </a:lnTo>
                  <a:lnTo>
                    <a:pt x="674744" y="544619"/>
                  </a:lnTo>
                  <a:lnTo>
                    <a:pt x="736476" y="541876"/>
                  </a:lnTo>
                  <a:lnTo>
                    <a:pt x="797413" y="538900"/>
                  </a:lnTo>
                  <a:lnTo>
                    <a:pt x="857519" y="535694"/>
                  </a:lnTo>
                  <a:lnTo>
                    <a:pt x="916759" y="532263"/>
                  </a:lnTo>
                  <a:lnTo>
                    <a:pt x="975096" y="528609"/>
                  </a:lnTo>
                  <a:lnTo>
                    <a:pt x="1032495" y="524736"/>
                  </a:lnTo>
                  <a:lnTo>
                    <a:pt x="1088919" y="520647"/>
                  </a:lnTo>
                  <a:lnTo>
                    <a:pt x="1144333" y="516346"/>
                  </a:lnTo>
                  <a:lnTo>
                    <a:pt x="1198700" y="511836"/>
                  </a:lnTo>
                  <a:lnTo>
                    <a:pt x="1251984" y="507120"/>
                  </a:lnTo>
                  <a:lnTo>
                    <a:pt x="1304150" y="502202"/>
                  </a:lnTo>
                  <a:lnTo>
                    <a:pt x="1355161" y="497086"/>
                  </a:lnTo>
                  <a:lnTo>
                    <a:pt x="1404981" y="491774"/>
                  </a:lnTo>
                  <a:lnTo>
                    <a:pt x="1453574" y="486270"/>
                  </a:lnTo>
                  <a:lnTo>
                    <a:pt x="1500905" y="480577"/>
                  </a:lnTo>
                  <a:lnTo>
                    <a:pt x="1546937" y="474700"/>
                  </a:lnTo>
                  <a:lnTo>
                    <a:pt x="1591635" y="468640"/>
                  </a:lnTo>
                  <a:lnTo>
                    <a:pt x="1634961" y="462402"/>
                  </a:lnTo>
                  <a:lnTo>
                    <a:pt x="1676881" y="455989"/>
                  </a:lnTo>
                  <a:lnTo>
                    <a:pt x="1717358" y="449405"/>
                  </a:lnTo>
                  <a:lnTo>
                    <a:pt x="1756356" y="442652"/>
                  </a:lnTo>
                  <a:lnTo>
                    <a:pt x="1793839" y="435734"/>
                  </a:lnTo>
                  <a:lnTo>
                    <a:pt x="1864117" y="421418"/>
                  </a:lnTo>
                  <a:lnTo>
                    <a:pt x="1927903" y="406484"/>
                  </a:lnTo>
                  <a:lnTo>
                    <a:pt x="1957272" y="398793"/>
                  </a:lnTo>
                  <a:lnTo>
                    <a:pt x="1984909" y="3909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21506" y="6537958"/>
              <a:ext cx="908685" cy="908704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4368" y="6560830"/>
              <a:ext cx="822960" cy="82296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2664368" y="656083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59">
                  <a:moveTo>
                    <a:pt x="411480" y="617220"/>
                  </a:moveTo>
                  <a:lnTo>
                    <a:pt x="411480" y="822960"/>
                  </a:lnTo>
                  <a:lnTo>
                    <a:pt x="822960" y="411480"/>
                  </a:lnTo>
                  <a:lnTo>
                    <a:pt x="411480" y="0"/>
                  </a:lnTo>
                  <a:lnTo>
                    <a:pt x="411480" y="205740"/>
                  </a:lnTo>
                  <a:lnTo>
                    <a:pt x="0" y="205740"/>
                  </a:lnTo>
                  <a:lnTo>
                    <a:pt x="0" y="617220"/>
                  </a:lnTo>
                  <a:lnTo>
                    <a:pt x="411480" y="61722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90545" y="4195485"/>
              <a:ext cx="2242461" cy="96833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28645" y="4213585"/>
              <a:ext cx="2166204" cy="892130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4828645" y="4213585"/>
              <a:ext cx="2165985" cy="502920"/>
            </a:xfrm>
            <a:custGeom>
              <a:avLst/>
              <a:gdLst/>
              <a:ahLst/>
              <a:cxnLst/>
              <a:rect l="l" t="t" r="r" b="b"/>
              <a:pathLst>
                <a:path w="2165984" h="502920">
                  <a:moveTo>
                    <a:pt x="0" y="0"/>
                  </a:moveTo>
                  <a:lnTo>
                    <a:pt x="0" y="223405"/>
                  </a:lnTo>
                  <a:lnTo>
                    <a:pt x="230921" y="224974"/>
                  </a:lnTo>
                  <a:lnTo>
                    <a:pt x="527689" y="231753"/>
                  </a:lnTo>
                  <a:lnTo>
                    <a:pt x="809051" y="243543"/>
                  </a:lnTo>
                  <a:lnTo>
                    <a:pt x="1008200" y="255447"/>
                  </a:lnTo>
                  <a:lnTo>
                    <a:pt x="1195797" y="269796"/>
                  </a:lnTo>
                  <a:lnTo>
                    <a:pt x="1370606" y="286433"/>
                  </a:lnTo>
                  <a:lnTo>
                    <a:pt x="1479430" y="298716"/>
                  </a:lnTo>
                  <a:lnTo>
                    <a:pt x="1581654" y="311897"/>
                  </a:lnTo>
                  <a:lnTo>
                    <a:pt x="1676911" y="325929"/>
                  </a:lnTo>
                  <a:lnTo>
                    <a:pt x="1721813" y="333249"/>
                  </a:lnTo>
                  <a:lnTo>
                    <a:pt x="1764836" y="340765"/>
                  </a:lnTo>
                  <a:lnTo>
                    <a:pt x="1805934" y="348470"/>
                  </a:lnTo>
                  <a:lnTo>
                    <a:pt x="1845062" y="356357"/>
                  </a:lnTo>
                  <a:lnTo>
                    <a:pt x="1917221" y="372659"/>
                  </a:lnTo>
                  <a:lnTo>
                    <a:pt x="1980949" y="389623"/>
                  </a:lnTo>
                  <a:lnTo>
                    <a:pt x="2035877" y="407201"/>
                  </a:lnTo>
                  <a:lnTo>
                    <a:pt x="2081641" y="425347"/>
                  </a:lnTo>
                  <a:lnTo>
                    <a:pt x="2117873" y="444013"/>
                  </a:lnTo>
                  <a:lnTo>
                    <a:pt x="2153547" y="472884"/>
                  </a:lnTo>
                  <a:lnTo>
                    <a:pt x="2165713" y="502660"/>
                  </a:lnTo>
                  <a:lnTo>
                    <a:pt x="2165713" y="279256"/>
                  </a:lnTo>
                  <a:lnTo>
                    <a:pt x="2144206" y="239748"/>
                  </a:lnTo>
                  <a:lnTo>
                    <a:pt x="2100971" y="211213"/>
                  </a:lnTo>
                  <a:lnTo>
                    <a:pt x="2059928" y="192802"/>
                  </a:lnTo>
                  <a:lnTo>
                    <a:pt x="2009536" y="174933"/>
                  </a:lnTo>
                  <a:lnTo>
                    <a:pt x="1950162" y="157656"/>
                  </a:lnTo>
                  <a:lnTo>
                    <a:pt x="1882173" y="141018"/>
                  </a:lnTo>
                  <a:lnTo>
                    <a:pt x="1805934" y="125065"/>
                  </a:lnTo>
                  <a:lnTo>
                    <a:pt x="1764836" y="117360"/>
                  </a:lnTo>
                  <a:lnTo>
                    <a:pt x="1721813" y="109845"/>
                  </a:lnTo>
                  <a:lnTo>
                    <a:pt x="1676911" y="102524"/>
                  </a:lnTo>
                  <a:lnTo>
                    <a:pt x="1581654" y="88492"/>
                  </a:lnTo>
                  <a:lnTo>
                    <a:pt x="1479430" y="75311"/>
                  </a:lnTo>
                  <a:lnTo>
                    <a:pt x="1370606" y="63028"/>
                  </a:lnTo>
                  <a:lnTo>
                    <a:pt x="1195797" y="46391"/>
                  </a:lnTo>
                  <a:lnTo>
                    <a:pt x="1008200" y="32041"/>
                  </a:lnTo>
                  <a:lnTo>
                    <a:pt x="809051" y="20138"/>
                  </a:lnTo>
                  <a:lnTo>
                    <a:pt x="527689" y="8348"/>
                  </a:lnTo>
                  <a:lnTo>
                    <a:pt x="230921" y="1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4828645" y="4213585"/>
              <a:ext cx="2165985" cy="892175"/>
            </a:xfrm>
            <a:custGeom>
              <a:avLst/>
              <a:gdLst/>
              <a:ahLst/>
              <a:cxnLst/>
              <a:rect l="l" t="t" r="r" b="b"/>
              <a:pathLst>
                <a:path w="2165984" h="892175">
                  <a:moveTo>
                    <a:pt x="2165713" y="502661"/>
                  </a:moveTo>
                  <a:lnTo>
                    <a:pt x="2144206" y="463153"/>
                  </a:lnTo>
                  <a:lnTo>
                    <a:pt x="2100971" y="434618"/>
                  </a:lnTo>
                  <a:lnTo>
                    <a:pt x="2059928" y="416206"/>
                  </a:lnTo>
                  <a:lnTo>
                    <a:pt x="2009536" y="398338"/>
                  </a:lnTo>
                  <a:lnTo>
                    <a:pt x="1950162" y="381061"/>
                  </a:lnTo>
                  <a:lnTo>
                    <a:pt x="1882173" y="364423"/>
                  </a:lnTo>
                  <a:lnTo>
                    <a:pt x="1805934" y="348470"/>
                  </a:lnTo>
                  <a:lnTo>
                    <a:pt x="1764836" y="340765"/>
                  </a:lnTo>
                  <a:lnTo>
                    <a:pt x="1721814" y="333250"/>
                  </a:lnTo>
                  <a:lnTo>
                    <a:pt x="1676912" y="325929"/>
                  </a:lnTo>
                  <a:lnTo>
                    <a:pt x="1630177" y="318810"/>
                  </a:lnTo>
                  <a:lnTo>
                    <a:pt x="1581654" y="311897"/>
                  </a:lnTo>
                  <a:lnTo>
                    <a:pt x="1531390" y="305197"/>
                  </a:lnTo>
                  <a:lnTo>
                    <a:pt x="1479430" y="298716"/>
                  </a:lnTo>
                  <a:lnTo>
                    <a:pt x="1425820" y="292459"/>
                  </a:lnTo>
                  <a:lnTo>
                    <a:pt x="1370606" y="286433"/>
                  </a:lnTo>
                  <a:lnTo>
                    <a:pt x="1313834" y="280643"/>
                  </a:lnTo>
                  <a:lnTo>
                    <a:pt x="1255549" y="275096"/>
                  </a:lnTo>
                  <a:lnTo>
                    <a:pt x="1195797" y="269796"/>
                  </a:lnTo>
                  <a:lnTo>
                    <a:pt x="1134625" y="264751"/>
                  </a:lnTo>
                  <a:lnTo>
                    <a:pt x="1072077" y="259966"/>
                  </a:lnTo>
                  <a:lnTo>
                    <a:pt x="1008200" y="255446"/>
                  </a:lnTo>
                  <a:lnTo>
                    <a:pt x="943040" y="251199"/>
                  </a:lnTo>
                  <a:lnTo>
                    <a:pt x="876642" y="247229"/>
                  </a:lnTo>
                  <a:lnTo>
                    <a:pt x="809052" y="243543"/>
                  </a:lnTo>
                  <a:lnTo>
                    <a:pt x="740316" y="240146"/>
                  </a:lnTo>
                  <a:lnTo>
                    <a:pt x="670479" y="237045"/>
                  </a:lnTo>
                  <a:lnTo>
                    <a:pt x="599588" y="234246"/>
                  </a:lnTo>
                  <a:lnTo>
                    <a:pt x="527689" y="231753"/>
                  </a:lnTo>
                  <a:lnTo>
                    <a:pt x="454827" y="229574"/>
                  </a:lnTo>
                  <a:lnTo>
                    <a:pt x="381048" y="227713"/>
                  </a:lnTo>
                  <a:lnTo>
                    <a:pt x="306397" y="226178"/>
                  </a:lnTo>
                  <a:lnTo>
                    <a:pt x="230921" y="224974"/>
                  </a:lnTo>
                  <a:lnTo>
                    <a:pt x="154666" y="224106"/>
                  </a:lnTo>
                  <a:lnTo>
                    <a:pt x="77677" y="223581"/>
                  </a:lnTo>
                  <a:lnTo>
                    <a:pt x="0" y="223405"/>
                  </a:lnTo>
                  <a:lnTo>
                    <a:pt x="0" y="0"/>
                  </a:lnTo>
                  <a:lnTo>
                    <a:pt x="77677" y="176"/>
                  </a:lnTo>
                  <a:lnTo>
                    <a:pt x="154666" y="701"/>
                  </a:lnTo>
                  <a:lnTo>
                    <a:pt x="230921" y="1568"/>
                  </a:lnTo>
                  <a:lnTo>
                    <a:pt x="306397" y="2773"/>
                  </a:lnTo>
                  <a:lnTo>
                    <a:pt x="381048" y="4308"/>
                  </a:lnTo>
                  <a:lnTo>
                    <a:pt x="454827" y="6168"/>
                  </a:lnTo>
                  <a:lnTo>
                    <a:pt x="527689" y="8348"/>
                  </a:lnTo>
                  <a:lnTo>
                    <a:pt x="599588" y="10840"/>
                  </a:lnTo>
                  <a:lnTo>
                    <a:pt x="670479" y="13640"/>
                  </a:lnTo>
                  <a:lnTo>
                    <a:pt x="740316" y="16741"/>
                  </a:lnTo>
                  <a:lnTo>
                    <a:pt x="809052" y="20138"/>
                  </a:lnTo>
                  <a:lnTo>
                    <a:pt x="876642" y="23824"/>
                  </a:lnTo>
                  <a:lnTo>
                    <a:pt x="943040" y="27793"/>
                  </a:lnTo>
                  <a:lnTo>
                    <a:pt x="1008200" y="32041"/>
                  </a:lnTo>
                  <a:lnTo>
                    <a:pt x="1072077" y="36560"/>
                  </a:lnTo>
                  <a:lnTo>
                    <a:pt x="1134625" y="41346"/>
                  </a:lnTo>
                  <a:lnTo>
                    <a:pt x="1195797" y="46391"/>
                  </a:lnTo>
                  <a:lnTo>
                    <a:pt x="1255549" y="51690"/>
                  </a:lnTo>
                  <a:lnTo>
                    <a:pt x="1313834" y="57238"/>
                  </a:lnTo>
                  <a:lnTo>
                    <a:pt x="1370606" y="63027"/>
                  </a:lnTo>
                  <a:lnTo>
                    <a:pt x="1425820" y="69054"/>
                  </a:lnTo>
                  <a:lnTo>
                    <a:pt x="1479430" y="75310"/>
                  </a:lnTo>
                  <a:lnTo>
                    <a:pt x="1531390" y="81792"/>
                  </a:lnTo>
                  <a:lnTo>
                    <a:pt x="1581654" y="88492"/>
                  </a:lnTo>
                  <a:lnTo>
                    <a:pt x="1630177" y="95404"/>
                  </a:lnTo>
                  <a:lnTo>
                    <a:pt x="1676912" y="102524"/>
                  </a:lnTo>
                  <a:lnTo>
                    <a:pt x="1721814" y="109844"/>
                  </a:lnTo>
                  <a:lnTo>
                    <a:pt x="1764836" y="117360"/>
                  </a:lnTo>
                  <a:lnTo>
                    <a:pt x="1805934" y="125064"/>
                  </a:lnTo>
                  <a:lnTo>
                    <a:pt x="1845062" y="132952"/>
                  </a:lnTo>
                  <a:lnTo>
                    <a:pt x="1917221" y="149254"/>
                  </a:lnTo>
                  <a:lnTo>
                    <a:pt x="1980949" y="166217"/>
                  </a:lnTo>
                  <a:lnTo>
                    <a:pt x="2035878" y="183796"/>
                  </a:lnTo>
                  <a:lnTo>
                    <a:pt x="2081641" y="201942"/>
                  </a:lnTo>
                  <a:lnTo>
                    <a:pt x="2117873" y="220608"/>
                  </a:lnTo>
                  <a:lnTo>
                    <a:pt x="2153547" y="249479"/>
                  </a:lnTo>
                  <a:lnTo>
                    <a:pt x="2165713" y="279255"/>
                  </a:lnTo>
                  <a:lnTo>
                    <a:pt x="2165713" y="502661"/>
                  </a:lnTo>
                  <a:lnTo>
                    <a:pt x="2142299" y="543800"/>
                  </a:lnTo>
                  <a:lnTo>
                    <a:pt x="2095231" y="573511"/>
                  </a:lnTo>
                  <a:lnTo>
                    <a:pt x="2050550" y="592668"/>
                  </a:lnTo>
                  <a:lnTo>
                    <a:pt x="1995693" y="611237"/>
                  </a:lnTo>
                  <a:lnTo>
                    <a:pt x="1931060" y="629162"/>
                  </a:lnTo>
                  <a:lnTo>
                    <a:pt x="1857051" y="646385"/>
                  </a:lnTo>
                  <a:lnTo>
                    <a:pt x="1816655" y="654715"/>
                  </a:lnTo>
                  <a:lnTo>
                    <a:pt x="1774064" y="662849"/>
                  </a:lnTo>
                  <a:lnTo>
                    <a:pt x="1729329" y="670778"/>
                  </a:lnTo>
                  <a:lnTo>
                    <a:pt x="1682500" y="678497"/>
                  </a:lnTo>
                  <a:lnTo>
                    <a:pt x="1633625" y="685997"/>
                  </a:lnTo>
                  <a:lnTo>
                    <a:pt x="1582757" y="693271"/>
                  </a:lnTo>
                  <a:lnTo>
                    <a:pt x="1529943" y="700313"/>
                  </a:lnTo>
                  <a:lnTo>
                    <a:pt x="1475235" y="707116"/>
                  </a:lnTo>
                  <a:lnTo>
                    <a:pt x="1418682" y="713671"/>
                  </a:lnTo>
                  <a:lnTo>
                    <a:pt x="1360334" y="719973"/>
                  </a:lnTo>
                  <a:lnTo>
                    <a:pt x="1300241" y="726013"/>
                  </a:lnTo>
                  <a:lnTo>
                    <a:pt x="1238453" y="731785"/>
                  </a:lnTo>
                  <a:lnTo>
                    <a:pt x="1175020" y="737282"/>
                  </a:lnTo>
                  <a:lnTo>
                    <a:pt x="1109991" y="742496"/>
                  </a:lnTo>
                  <a:lnTo>
                    <a:pt x="1043418" y="747421"/>
                  </a:lnTo>
                  <a:lnTo>
                    <a:pt x="975349" y="752048"/>
                  </a:lnTo>
                  <a:lnTo>
                    <a:pt x="905835" y="756372"/>
                  </a:lnTo>
                  <a:lnTo>
                    <a:pt x="834925" y="760384"/>
                  </a:lnTo>
                  <a:lnTo>
                    <a:pt x="762670" y="764078"/>
                  </a:lnTo>
                  <a:lnTo>
                    <a:pt x="689119" y="767447"/>
                  </a:lnTo>
                  <a:lnTo>
                    <a:pt x="614323" y="770484"/>
                  </a:lnTo>
                  <a:lnTo>
                    <a:pt x="538331" y="773180"/>
                  </a:lnTo>
                  <a:lnTo>
                    <a:pt x="461193" y="775530"/>
                  </a:lnTo>
                  <a:lnTo>
                    <a:pt x="382959" y="777526"/>
                  </a:lnTo>
                  <a:lnTo>
                    <a:pt x="303680" y="779160"/>
                  </a:lnTo>
                  <a:lnTo>
                    <a:pt x="223404" y="780427"/>
                  </a:lnTo>
                  <a:lnTo>
                    <a:pt x="223405" y="892130"/>
                  </a:lnTo>
                  <a:lnTo>
                    <a:pt x="0" y="670215"/>
                  </a:lnTo>
                  <a:lnTo>
                    <a:pt x="223405" y="445320"/>
                  </a:lnTo>
                  <a:lnTo>
                    <a:pt x="223405" y="557022"/>
                  </a:lnTo>
                  <a:lnTo>
                    <a:pt x="289689" y="556002"/>
                  </a:lnTo>
                  <a:lnTo>
                    <a:pt x="355431" y="554727"/>
                  </a:lnTo>
                  <a:lnTo>
                    <a:pt x="420595" y="553198"/>
                  </a:lnTo>
                  <a:lnTo>
                    <a:pt x="485144" y="551419"/>
                  </a:lnTo>
                  <a:lnTo>
                    <a:pt x="549042" y="549394"/>
                  </a:lnTo>
                  <a:lnTo>
                    <a:pt x="612255" y="547127"/>
                  </a:lnTo>
                  <a:lnTo>
                    <a:pt x="674744" y="544619"/>
                  </a:lnTo>
                  <a:lnTo>
                    <a:pt x="736476" y="541876"/>
                  </a:lnTo>
                  <a:lnTo>
                    <a:pt x="797413" y="538900"/>
                  </a:lnTo>
                  <a:lnTo>
                    <a:pt x="857519" y="535694"/>
                  </a:lnTo>
                  <a:lnTo>
                    <a:pt x="916759" y="532263"/>
                  </a:lnTo>
                  <a:lnTo>
                    <a:pt x="975096" y="528609"/>
                  </a:lnTo>
                  <a:lnTo>
                    <a:pt x="1032495" y="524736"/>
                  </a:lnTo>
                  <a:lnTo>
                    <a:pt x="1088919" y="520647"/>
                  </a:lnTo>
                  <a:lnTo>
                    <a:pt x="1144333" y="516346"/>
                  </a:lnTo>
                  <a:lnTo>
                    <a:pt x="1198700" y="511836"/>
                  </a:lnTo>
                  <a:lnTo>
                    <a:pt x="1251984" y="507120"/>
                  </a:lnTo>
                  <a:lnTo>
                    <a:pt x="1304150" y="502202"/>
                  </a:lnTo>
                  <a:lnTo>
                    <a:pt x="1355161" y="497086"/>
                  </a:lnTo>
                  <a:lnTo>
                    <a:pt x="1404981" y="491774"/>
                  </a:lnTo>
                  <a:lnTo>
                    <a:pt x="1453574" y="486270"/>
                  </a:lnTo>
                  <a:lnTo>
                    <a:pt x="1500905" y="480577"/>
                  </a:lnTo>
                  <a:lnTo>
                    <a:pt x="1546937" y="474700"/>
                  </a:lnTo>
                  <a:lnTo>
                    <a:pt x="1591635" y="468640"/>
                  </a:lnTo>
                  <a:lnTo>
                    <a:pt x="1634961" y="462402"/>
                  </a:lnTo>
                  <a:lnTo>
                    <a:pt x="1676881" y="455989"/>
                  </a:lnTo>
                  <a:lnTo>
                    <a:pt x="1717358" y="449405"/>
                  </a:lnTo>
                  <a:lnTo>
                    <a:pt x="1756356" y="442652"/>
                  </a:lnTo>
                  <a:lnTo>
                    <a:pt x="1793839" y="435734"/>
                  </a:lnTo>
                  <a:lnTo>
                    <a:pt x="1864117" y="421418"/>
                  </a:lnTo>
                  <a:lnTo>
                    <a:pt x="1927903" y="406484"/>
                  </a:lnTo>
                  <a:lnTo>
                    <a:pt x="1957272" y="398793"/>
                  </a:lnTo>
                  <a:lnTo>
                    <a:pt x="1984909" y="3909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90545" y="5592485"/>
              <a:ext cx="2242461" cy="96833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28645" y="5610585"/>
              <a:ext cx="2166204" cy="892130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4828645" y="5610585"/>
              <a:ext cx="2165985" cy="502920"/>
            </a:xfrm>
            <a:custGeom>
              <a:avLst/>
              <a:gdLst/>
              <a:ahLst/>
              <a:cxnLst/>
              <a:rect l="l" t="t" r="r" b="b"/>
              <a:pathLst>
                <a:path w="2165984" h="502920">
                  <a:moveTo>
                    <a:pt x="0" y="0"/>
                  </a:moveTo>
                  <a:lnTo>
                    <a:pt x="0" y="223405"/>
                  </a:lnTo>
                  <a:lnTo>
                    <a:pt x="230921" y="224974"/>
                  </a:lnTo>
                  <a:lnTo>
                    <a:pt x="527689" y="231753"/>
                  </a:lnTo>
                  <a:lnTo>
                    <a:pt x="809051" y="243543"/>
                  </a:lnTo>
                  <a:lnTo>
                    <a:pt x="1008200" y="255447"/>
                  </a:lnTo>
                  <a:lnTo>
                    <a:pt x="1195797" y="269796"/>
                  </a:lnTo>
                  <a:lnTo>
                    <a:pt x="1370606" y="286433"/>
                  </a:lnTo>
                  <a:lnTo>
                    <a:pt x="1479430" y="298716"/>
                  </a:lnTo>
                  <a:lnTo>
                    <a:pt x="1581654" y="311897"/>
                  </a:lnTo>
                  <a:lnTo>
                    <a:pt x="1676911" y="325929"/>
                  </a:lnTo>
                  <a:lnTo>
                    <a:pt x="1721813" y="333249"/>
                  </a:lnTo>
                  <a:lnTo>
                    <a:pt x="1764836" y="340765"/>
                  </a:lnTo>
                  <a:lnTo>
                    <a:pt x="1805934" y="348470"/>
                  </a:lnTo>
                  <a:lnTo>
                    <a:pt x="1845062" y="356357"/>
                  </a:lnTo>
                  <a:lnTo>
                    <a:pt x="1917221" y="372659"/>
                  </a:lnTo>
                  <a:lnTo>
                    <a:pt x="1980949" y="389623"/>
                  </a:lnTo>
                  <a:lnTo>
                    <a:pt x="2035877" y="407201"/>
                  </a:lnTo>
                  <a:lnTo>
                    <a:pt x="2081641" y="425347"/>
                  </a:lnTo>
                  <a:lnTo>
                    <a:pt x="2117873" y="444013"/>
                  </a:lnTo>
                  <a:lnTo>
                    <a:pt x="2153547" y="472884"/>
                  </a:lnTo>
                  <a:lnTo>
                    <a:pt x="2165713" y="502660"/>
                  </a:lnTo>
                  <a:lnTo>
                    <a:pt x="2165713" y="279256"/>
                  </a:lnTo>
                  <a:lnTo>
                    <a:pt x="2144206" y="239748"/>
                  </a:lnTo>
                  <a:lnTo>
                    <a:pt x="2100971" y="211213"/>
                  </a:lnTo>
                  <a:lnTo>
                    <a:pt x="2059928" y="192802"/>
                  </a:lnTo>
                  <a:lnTo>
                    <a:pt x="2009536" y="174933"/>
                  </a:lnTo>
                  <a:lnTo>
                    <a:pt x="1950162" y="157656"/>
                  </a:lnTo>
                  <a:lnTo>
                    <a:pt x="1882173" y="141018"/>
                  </a:lnTo>
                  <a:lnTo>
                    <a:pt x="1805934" y="125065"/>
                  </a:lnTo>
                  <a:lnTo>
                    <a:pt x="1764836" y="117360"/>
                  </a:lnTo>
                  <a:lnTo>
                    <a:pt x="1721813" y="109845"/>
                  </a:lnTo>
                  <a:lnTo>
                    <a:pt x="1676911" y="102524"/>
                  </a:lnTo>
                  <a:lnTo>
                    <a:pt x="1581654" y="88492"/>
                  </a:lnTo>
                  <a:lnTo>
                    <a:pt x="1479430" y="75311"/>
                  </a:lnTo>
                  <a:lnTo>
                    <a:pt x="1370606" y="63028"/>
                  </a:lnTo>
                  <a:lnTo>
                    <a:pt x="1195797" y="46391"/>
                  </a:lnTo>
                  <a:lnTo>
                    <a:pt x="1008200" y="32041"/>
                  </a:lnTo>
                  <a:lnTo>
                    <a:pt x="809051" y="20138"/>
                  </a:lnTo>
                  <a:lnTo>
                    <a:pt x="527689" y="8348"/>
                  </a:lnTo>
                  <a:lnTo>
                    <a:pt x="230921" y="1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4828645" y="5610585"/>
              <a:ext cx="2165985" cy="892175"/>
            </a:xfrm>
            <a:custGeom>
              <a:avLst/>
              <a:gdLst/>
              <a:ahLst/>
              <a:cxnLst/>
              <a:rect l="l" t="t" r="r" b="b"/>
              <a:pathLst>
                <a:path w="2165984" h="892175">
                  <a:moveTo>
                    <a:pt x="2165713" y="502661"/>
                  </a:moveTo>
                  <a:lnTo>
                    <a:pt x="2144206" y="463153"/>
                  </a:lnTo>
                  <a:lnTo>
                    <a:pt x="2100971" y="434618"/>
                  </a:lnTo>
                  <a:lnTo>
                    <a:pt x="2059928" y="416206"/>
                  </a:lnTo>
                  <a:lnTo>
                    <a:pt x="2009536" y="398338"/>
                  </a:lnTo>
                  <a:lnTo>
                    <a:pt x="1950162" y="381061"/>
                  </a:lnTo>
                  <a:lnTo>
                    <a:pt x="1882173" y="364423"/>
                  </a:lnTo>
                  <a:lnTo>
                    <a:pt x="1805934" y="348470"/>
                  </a:lnTo>
                  <a:lnTo>
                    <a:pt x="1764836" y="340765"/>
                  </a:lnTo>
                  <a:lnTo>
                    <a:pt x="1721814" y="333250"/>
                  </a:lnTo>
                  <a:lnTo>
                    <a:pt x="1676912" y="325929"/>
                  </a:lnTo>
                  <a:lnTo>
                    <a:pt x="1630177" y="318810"/>
                  </a:lnTo>
                  <a:lnTo>
                    <a:pt x="1581654" y="311897"/>
                  </a:lnTo>
                  <a:lnTo>
                    <a:pt x="1531390" y="305197"/>
                  </a:lnTo>
                  <a:lnTo>
                    <a:pt x="1479430" y="298716"/>
                  </a:lnTo>
                  <a:lnTo>
                    <a:pt x="1425820" y="292459"/>
                  </a:lnTo>
                  <a:lnTo>
                    <a:pt x="1370606" y="286433"/>
                  </a:lnTo>
                  <a:lnTo>
                    <a:pt x="1313834" y="280643"/>
                  </a:lnTo>
                  <a:lnTo>
                    <a:pt x="1255549" y="275096"/>
                  </a:lnTo>
                  <a:lnTo>
                    <a:pt x="1195797" y="269796"/>
                  </a:lnTo>
                  <a:lnTo>
                    <a:pt x="1134625" y="264751"/>
                  </a:lnTo>
                  <a:lnTo>
                    <a:pt x="1072077" y="259966"/>
                  </a:lnTo>
                  <a:lnTo>
                    <a:pt x="1008200" y="255446"/>
                  </a:lnTo>
                  <a:lnTo>
                    <a:pt x="943040" y="251199"/>
                  </a:lnTo>
                  <a:lnTo>
                    <a:pt x="876642" y="247229"/>
                  </a:lnTo>
                  <a:lnTo>
                    <a:pt x="809052" y="243543"/>
                  </a:lnTo>
                  <a:lnTo>
                    <a:pt x="740316" y="240146"/>
                  </a:lnTo>
                  <a:lnTo>
                    <a:pt x="670479" y="237045"/>
                  </a:lnTo>
                  <a:lnTo>
                    <a:pt x="599588" y="234246"/>
                  </a:lnTo>
                  <a:lnTo>
                    <a:pt x="527689" y="231753"/>
                  </a:lnTo>
                  <a:lnTo>
                    <a:pt x="454827" y="229574"/>
                  </a:lnTo>
                  <a:lnTo>
                    <a:pt x="381048" y="227713"/>
                  </a:lnTo>
                  <a:lnTo>
                    <a:pt x="306397" y="226178"/>
                  </a:lnTo>
                  <a:lnTo>
                    <a:pt x="230921" y="224974"/>
                  </a:lnTo>
                  <a:lnTo>
                    <a:pt x="154666" y="224106"/>
                  </a:lnTo>
                  <a:lnTo>
                    <a:pt x="77677" y="223581"/>
                  </a:lnTo>
                  <a:lnTo>
                    <a:pt x="0" y="223405"/>
                  </a:lnTo>
                  <a:lnTo>
                    <a:pt x="0" y="0"/>
                  </a:lnTo>
                  <a:lnTo>
                    <a:pt x="77677" y="176"/>
                  </a:lnTo>
                  <a:lnTo>
                    <a:pt x="154666" y="701"/>
                  </a:lnTo>
                  <a:lnTo>
                    <a:pt x="230921" y="1568"/>
                  </a:lnTo>
                  <a:lnTo>
                    <a:pt x="306397" y="2773"/>
                  </a:lnTo>
                  <a:lnTo>
                    <a:pt x="381048" y="4308"/>
                  </a:lnTo>
                  <a:lnTo>
                    <a:pt x="454827" y="6168"/>
                  </a:lnTo>
                  <a:lnTo>
                    <a:pt x="527689" y="8348"/>
                  </a:lnTo>
                  <a:lnTo>
                    <a:pt x="599588" y="10840"/>
                  </a:lnTo>
                  <a:lnTo>
                    <a:pt x="670479" y="13640"/>
                  </a:lnTo>
                  <a:lnTo>
                    <a:pt x="740316" y="16741"/>
                  </a:lnTo>
                  <a:lnTo>
                    <a:pt x="809052" y="20138"/>
                  </a:lnTo>
                  <a:lnTo>
                    <a:pt x="876642" y="23824"/>
                  </a:lnTo>
                  <a:lnTo>
                    <a:pt x="943040" y="27793"/>
                  </a:lnTo>
                  <a:lnTo>
                    <a:pt x="1008200" y="32041"/>
                  </a:lnTo>
                  <a:lnTo>
                    <a:pt x="1072077" y="36560"/>
                  </a:lnTo>
                  <a:lnTo>
                    <a:pt x="1134625" y="41346"/>
                  </a:lnTo>
                  <a:lnTo>
                    <a:pt x="1195797" y="46391"/>
                  </a:lnTo>
                  <a:lnTo>
                    <a:pt x="1255549" y="51690"/>
                  </a:lnTo>
                  <a:lnTo>
                    <a:pt x="1313834" y="57238"/>
                  </a:lnTo>
                  <a:lnTo>
                    <a:pt x="1370606" y="63027"/>
                  </a:lnTo>
                  <a:lnTo>
                    <a:pt x="1425820" y="69054"/>
                  </a:lnTo>
                  <a:lnTo>
                    <a:pt x="1479430" y="75310"/>
                  </a:lnTo>
                  <a:lnTo>
                    <a:pt x="1531390" y="81792"/>
                  </a:lnTo>
                  <a:lnTo>
                    <a:pt x="1581654" y="88492"/>
                  </a:lnTo>
                  <a:lnTo>
                    <a:pt x="1630177" y="95404"/>
                  </a:lnTo>
                  <a:lnTo>
                    <a:pt x="1676912" y="102524"/>
                  </a:lnTo>
                  <a:lnTo>
                    <a:pt x="1721814" y="109844"/>
                  </a:lnTo>
                  <a:lnTo>
                    <a:pt x="1764836" y="117360"/>
                  </a:lnTo>
                  <a:lnTo>
                    <a:pt x="1805934" y="125064"/>
                  </a:lnTo>
                  <a:lnTo>
                    <a:pt x="1845062" y="132952"/>
                  </a:lnTo>
                  <a:lnTo>
                    <a:pt x="1917221" y="149254"/>
                  </a:lnTo>
                  <a:lnTo>
                    <a:pt x="1980949" y="166217"/>
                  </a:lnTo>
                  <a:lnTo>
                    <a:pt x="2035878" y="183796"/>
                  </a:lnTo>
                  <a:lnTo>
                    <a:pt x="2081641" y="201942"/>
                  </a:lnTo>
                  <a:lnTo>
                    <a:pt x="2117873" y="220608"/>
                  </a:lnTo>
                  <a:lnTo>
                    <a:pt x="2153547" y="249479"/>
                  </a:lnTo>
                  <a:lnTo>
                    <a:pt x="2165713" y="279255"/>
                  </a:lnTo>
                  <a:lnTo>
                    <a:pt x="2165713" y="502661"/>
                  </a:lnTo>
                  <a:lnTo>
                    <a:pt x="2142299" y="543800"/>
                  </a:lnTo>
                  <a:lnTo>
                    <a:pt x="2095231" y="573511"/>
                  </a:lnTo>
                  <a:lnTo>
                    <a:pt x="2050550" y="592668"/>
                  </a:lnTo>
                  <a:lnTo>
                    <a:pt x="1995693" y="611237"/>
                  </a:lnTo>
                  <a:lnTo>
                    <a:pt x="1931060" y="629162"/>
                  </a:lnTo>
                  <a:lnTo>
                    <a:pt x="1857051" y="646385"/>
                  </a:lnTo>
                  <a:lnTo>
                    <a:pt x="1816655" y="654715"/>
                  </a:lnTo>
                  <a:lnTo>
                    <a:pt x="1774064" y="662849"/>
                  </a:lnTo>
                  <a:lnTo>
                    <a:pt x="1729329" y="670778"/>
                  </a:lnTo>
                  <a:lnTo>
                    <a:pt x="1682500" y="678497"/>
                  </a:lnTo>
                  <a:lnTo>
                    <a:pt x="1633625" y="685997"/>
                  </a:lnTo>
                  <a:lnTo>
                    <a:pt x="1582757" y="693271"/>
                  </a:lnTo>
                  <a:lnTo>
                    <a:pt x="1529943" y="700313"/>
                  </a:lnTo>
                  <a:lnTo>
                    <a:pt x="1475235" y="707116"/>
                  </a:lnTo>
                  <a:lnTo>
                    <a:pt x="1418682" y="713671"/>
                  </a:lnTo>
                  <a:lnTo>
                    <a:pt x="1360334" y="719973"/>
                  </a:lnTo>
                  <a:lnTo>
                    <a:pt x="1300241" y="726013"/>
                  </a:lnTo>
                  <a:lnTo>
                    <a:pt x="1238453" y="731785"/>
                  </a:lnTo>
                  <a:lnTo>
                    <a:pt x="1175020" y="737282"/>
                  </a:lnTo>
                  <a:lnTo>
                    <a:pt x="1109991" y="742496"/>
                  </a:lnTo>
                  <a:lnTo>
                    <a:pt x="1043418" y="747421"/>
                  </a:lnTo>
                  <a:lnTo>
                    <a:pt x="975349" y="752048"/>
                  </a:lnTo>
                  <a:lnTo>
                    <a:pt x="905835" y="756372"/>
                  </a:lnTo>
                  <a:lnTo>
                    <a:pt x="834925" y="760384"/>
                  </a:lnTo>
                  <a:lnTo>
                    <a:pt x="762670" y="764078"/>
                  </a:lnTo>
                  <a:lnTo>
                    <a:pt x="689119" y="767447"/>
                  </a:lnTo>
                  <a:lnTo>
                    <a:pt x="614323" y="770484"/>
                  </a:lnTo>
                  <a:lnTo>
                    <a:pt x="538331" y="773180"/>
                  </a:lnTo>
                  <a:lnTo>
                    <a:pt x="461193" y="775530"/>
                  </a:lnTo>
                  <a:lnTo>
                    <a:pt x="382959" y="777526"/>
                  </a:lnTo>
                  <a:lnTo>
                    <a:pt x="303680" y="779160"/>
                  </a:lnTo>
                  <a:lnTo>
                    <a:pt x="223404" y="780427"/>
                  </a:lnTo>
                  <a:lnTo>
                    <a:pt x="223405" y="892130"/>
                  </a:lnTo>
                  <a:lnTo>
                    <a:pt x="0" y="670215"/>
                  </a:lnTo>
                  <a:lnTo>
                    <a:pt x="223405" y="445320"/>
                  </a:lnTo>
                  <a:lnTo>
                    <a:pt x="223405" y="557022"/>
                  </a:lnTo>
                  <a:lnTo>
                    <a:pt x="289689" y="556002"/>
                  </a:lnTo>
                  <a:lnTo>
                    <a:pt x="355431" y="554727"/>
                  </a:lnTo>
                  <a:lnTo>
                    <a:pt x="420595" y="553198"/>
                  </a:lnTo>
                  <a:lnTo>
                    <a:pt x="485144" y="551419"/>
                  </a:lnTo>
                  <a:lnTo>
                    <a:pt x="549042" y="549394"/>
                  </a:lnTo>
                  <a:lnTo>
                    <a:pt x="612255" y="547127"/>
                  </a:lnTo>
                  <a:lnTo>
                    <a:pt x="674744" y="544619"/>
                  </a:lnTo>
                  <a:lnTo>
                    <a:pt x="736476" y="541876"/>
                  </a:lnTo>
                  <a:lnTo>
                    <a:pt x="797413" y="538900"/>
                  </a:lnTo>
                  <a:lnTo>
                    <a:pt x="857519" y="535694"/>
                  </a:lnTo>
                  <a:lnTo>
                    <a:pt x="916759" y="532263"/>
                  </a:lnTo>
                  <a:lnTo>
                    <a:pt x="975096" y="528609"/>
                  </a:lnTo>
                  <a:lnTo>
                    <a:pt x="1032495" y="524736"/>
                  </a:lnTo>
                  <a:lnTo>
                    <a:pt x="1088919" y="520647"/>
                  </a:lnTo>
                  <a:lnTo>
                    <a:pt x="1144333" y="516346"/>
                  </a:lnTo>
                  <a:lnTo>
                    <a:pt x="1198700" y="511836"/>
                  </a:lnTo>
                  <a:lnTo>
                    <a:pt x="1251984" y="507120"/>
                  </a:lnTo>
                  <a:lnTo>
                    <a:pt x="1304150" y="502202"/>
                  </a:lnTo>
                  <a:lnTo>
                    <a:pt x="1355161" y="497086"/>
                  </a:lnTo>
                  <a:lnTo>
                    <a:pt x="1404981" y="491774"/>
                  </a:lnTo>
                  <a:lnTo>
                    <a:pt x="1453574" y="486270"/>
                  </a:lnTo>
                  <a:lnTo>
                    <a:pt x="1500905" y="480577"/>
                  </a:lnTo>
                  <a:lnTo>
                    <a:pt x="1546937" y="474700"/>
                  </a:lnTo>
                  <a:lnTo>
                    <a:pt x="1591635" y="468640"/>
                  </a:lnTo>
                  <a:lnTo>
                    <a:pt x="1634961" y="462402"/>
                  </a:lnTo>
                  <a:lnTo>
                    <a:pt x="1676881" y="455989"/>
                  </a:lnTo>
                  <a:lnTo>
                    <a:pt x="1717358" y="449405"/>
                  </a:lnTo>
                  <a:lnTo>
                    <a:pt x="1756356" y="442652"/>
                  </a:lnTo>
                  <a:lnTo>
                    <a:pt x="1793839" y="435734"/>
                  </a:lnTo>
                  <a:lnTo>
                    <a:pt x="1864117" y="421418"/>
                  </a:lnTo>
                  <a:lnTo>
                    <a:pt x="1927903" y="406484"/>
                  </a:lnTo>
                  <a:lnTo>
                    <a:pt x="1957272" y="398793"/>
                  </a:lnTo>
                  <a:lnTo>
                    <a:pt x="1984909" y="3909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90545" y="7115236"/>
              <a:ext cx="2242461" cy="968330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28645" y="7133337"/>
              <a:ext cx="2166204" cy="892129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4828645" y="7133337"/>
              <a:ext cx="2165985" cy="502920"/>
            </a:xfrm>
            <a:custGeom>
              <a:avLst/>
              <a:gdLst/>
              <a:ahLst/>
              <a:cxnLst/>
              <a:rect l="l" t="t" r="r" b="b"/>
              <a:pathLst>
                <a:path w="2165984" h="502920">
                  <a:moveTo>
                    <a:pt x="0" y="0"/>
                  </a:moveTo>
                  <a:lnTo>
                    <a:pt x="0" y="223404"/>
                  </a:lnTo>
                  <a:lnTo>
                    <a:pt x="230921" y="224973"/>
                  </a:lnTo>
                  <a:lnTo>
                    <a:pt x="527689" y="231752"/>
                  </a:lnTo>
                  <a:lnTo>
                    <a:pt x="809051" y="243542"/>
                  </a:lnTo>
                  <a:lnTo>
                    <a:pt x="1008200" y="255446"/>
                  </a:lnTo>
                  <a:lnTo>
                    <a:pt x="1195797" y="269795"/>
                  </a:lnTo>
                  <a:lnTo>
                    <a:pt x="1370606" y="286432"/>
                  </a:lnTo>
                  <a:lnTo>
                    <a:pt x="1479430" y="298715"/>
                  </a:lnTo>
                  <a:lnTo>
                    <a:pt x="1581654" y="311896"/>
                  </a:lnTo>
                  <a:lnTo>
                    <a:pt x="1676911" y="325929"/>
                  </a:lnTo>
                  <a:lnTo>
                    <a:pt x="1721813" y="333249"/>
                  </a:lnTo>
                  <a:lnTo>
                    <a:pt x="1764836" y="340765"/>
                  </a:lnTo>
                  <a:lnTo>
                    <a:pt x="1805934" y="348469"/>
                  </a:lnTo>
                  <a:lnTo>
                    <a:pt x="1845062" y="356357"/>
                  </a:lnTo>
                  <a:lnTo>
                    <a:pt x="1917221" y="372659"/>
                  </a:lnTo>
                  <a:lnTo>
                    <a:pt x="1980949" y="389622"/>
                  </a:lnTo>
                  <a:lnTo>
                    <a:pt x="2035877" y="407201"/>
                  </a:lnTo>
                  <a:lnTo>
                    <a:pt x="2081641" y="425347"/>
                  </a:lnTo>
                  <a:lnTo>
                    <a:pt x="2117873" y="444013"/>
                  </a:lnTo>
                  <a:lnTo>
                    <a:pt x="2153547" y="472884"/>
                  </a:lnTo>
                  <a:lnTo>
                    <a:pt x="2165713" y="502660"/>
                  </a:lnTo>
                  <a:lnTo>
                    <a:pt x="2165713" y="279255"/>
                  </a:lnTo>
                  <a:lnTo>
                    <a:pt x="2144206" y="239747"/>
                  </a:lnTo>
                  <a:lnTo>
                    <a:pt x="2100971" y="211212"/>
                  </a:lnTo>
                  <a:lnTo>
                    <a:pt x="2059928" y="192800"/>
                  </a:lnTo>
                  <a:lnTo>
                    <a:pt x="2009536" y="174932"/>
                  </a:lnTo>
                  <a:lnTo>
                    <a:pt x="1950162" y="157655"/>
                  </a:lnTo>
                  <a:lnTo>
                    <a:pt x="1882173" y="141017"/>
                  </a:lnTo>
                  <a:lnTo>
                    <a:pt x="1805934" y="125064"/>
                  </a:lnTo>
                  <a:lnTo>
                    <a:pt x="1764836" y="117359"/>
                  </a:lnTo>
                  <a:lnTo>
                    <a:pt x="1721813" y="109844"/>
                  </a:lnTo>
                  <a:lnTo>
                    <a:pt x="1676911" y="102523"/>
                  </a:lnTo>
                  <a:lnTo>
                    <a:pt x="1581654" y="88491"/>
                  </a:lnTo>
                  <a:lnTo>
                    <a:pt x="1479430" y="75310"/>
                  </a:lnTo>
                  <a:lnTo>
                    <a:pt x="1370606" y="63027"/>
                  </a:lnTo>
                  <a:lnTo>
                    <a:pt x="1195797" y="46391"/>
                  </a:lnTo>
                  <a:lnTo>
                    <a:pt x="1008200" y="32041"/>
                  </a:lnTo>
                  <a:lnTo>
                    <a:pt x="809051" y="20137"/>
                  </a:lnTo>
                  <a:lnTo>
                    <a:pt x="527689" y="8348"/>
                  </a:lnTo>
                  <a:lnTo>
                    <a:pt x="230921" y="1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828645" y="7133337"/>
              <a:ext cx="2165985" cy="892175"/>
            </a:xfrm>
            <a:custGeom>
              <a:avLst/>
              <a:gdLst/>
              <a:ahLst/>
              <a:cxnLst/>
              <a:rect l="l" t="t" r="r" b="b"/>
              <a:pathLst>
                <a:path w="2165984" h="892175">
                  <a:moveTo>
                    <a:pt x="2165713" y="502661"/>
                  </a:moveTo>
                  <a:lnTo>
                    <a:pt x="2144206" y="463153"/>
                  </a:lnTo>
                  <a:lnTo>
                    <a:pt x="2100971" y="434618"/>
                  </a:lnTo>
                  <a:lnTo>
                    <a:pt x="2059928" y="416206"/>
                  </a:lnTo>
                  <a:lnTo>
                    <a:pt x="2009536" y="398338"/>
                  </a:lnTo>
                  <a:lnTo>
                    <a:pt x="1950162" y="381061"/>
                  </a:lnTo>
                  <a:lnTo>
                    <a:pt x="1882173" y="364423"/>
                  </a:lnTo>
                  <a:lnTo>
                    <a:pt x="1805934" y="348470"/>
                  </a:lnTo>
                  <a:lnTo>
                    <a:pt x="1764836" y="340765"/>
                  </a:lnTo>
                  <a:lnTo>
                    <a:pt x="1721814" y="333250"/>
                  </a:lnTo>
                  <a:lnTo>
                    <a:pt x="1676912" y="325929"/>
                  </a:lnTo>
                  <a:lnTo>
                    <a:pt x="1630177" y="318810"/>
                  </a:lnTo>
                  <a:lnTo>
                    <a:pt x="1581654" y="311897"/>
                  </a:lnTo>
                  <a:lnTo>
                    <a:pt x="1531390" y="305197"/>
                  </a:lnTo>
                  <a:lnTo>
                    <a:pt x="1479430" y="298716"/>
                  </a:lnTo>
                  <a:lnTo>
                    <a:pt x="1425820" y="292459"/>
                  </a:lnTo>
                  <a:lnTo>
                    <a:pt x="1370606" y="286433"/>
                  </a:lnTo>
                  <a:lnTo>
                    <a:pt x="1313834" y="280643"/>
                  </a:lnTo>
                  <a:lnTo>
                    <a:pt x="1255549" y="275096"/>
                  </a:lnTo>
                  <a:lnTo>
                    <a:pt x="1195797" y="269796"/>
                  </a:lnTo>
                  <a:lnTo>
                    <a:pt x="1134625" y="264751"/>
                  </a:lnTo>
                  <a:lnTo>
                    <a:pt x="1072077" y="259966"/>
                  </a:lnTo>
                  <a:lnTo>
                    <a:pt x="1008200" y="255446"/>
                  </a:lnTo>
                  <a:lnTo>
                    <a:pt x="943040" y="251199"/>
                  </a:lnTo>
                  <a:lnTo>
                    <a:pt x="876642" y="247229"/>
                  </a:lnTo>
                  <a:lnTo>
                    <a:pt x="809052" y="243543"/>
                  </a:lnTo>
                  <a:lnTo>
                    <a:pt x="740316" y="240146"/>
                  </a:lnTo>
                  <a:lnTo>
                    <a:pt x="670479" y="237045"/>
                  </a:lnTo>
                  <a:lnTo>
                    <a:pt x="599588" y="234246"/>
                  </a:lnTo>
                  <a:lnTo>
                    <a:pt x="527689" y="231753"/>
                  </a:lnTo>
                  <a:lnTo>
                    <a:pt x="454827" y="229574"/>
                  </a:lnTo>
                  <a:lnTo>
                    <a:pt x="381048" y="227713"/>
                  </a:lnTo>
                  <a:lnTo>
                    <a:pt x="306397" y="226178"/>
                  </a:lnTo>
                  <a:lnTo>
                    <a:pt x="230921" y="224974"/>
                  </a:lnTo>
                  <a:lnTo>
                    <a:pt x="154666" y="224106"/>
                  </a:lnTo>
                  <a:lnTo>
                    <a:pt x="77677" y="223581"/>
                  </a:lnTo>
                  <a:lnTo>
                    <a:pt x="0" y="223405"/>
                  </a:lnTo>
                  <a:lnTo>
                    <a:pt x="0" y="0"/>
                  </a:lnTo>
                  <a:lnTo>
                    <a:pt x="77677" y="176"/>
                  </a:lnTo>
                  <a:lnTo>
                    <a:pt x="154666" y="701"/>
                  </a:lnTo>
                  <a:lnTo>
                    <a:pt x="230921" y="1568"/>
                  </a:lnTo>
                  <a:lnTo>
                    <a:pt x="306397" y="2773"/>
                  </a:lnTo>
                  <a:lnTo>
                    <a:pt x="381048" y="4308"/>
                  </a:lnTo>
                  <a:lnTo>
                    <a:pt x="454827" y="6168"/>
                  </a:lnTo>
                  <a:lnTo>
                    <a:pt x="527689" y="8348"/>
                  </a:lnTo>
                  <a:lnTo>
                    <a:pt x="599588" y="10840"/>
                  </a:lnTo>
                  <a:lnTo>
                    <a:pt x="670479" y="13640"/>
                  </a:lnTo>
                  <a:lnTo>
                    <a:pt x="740316" y="16741"/>
                  </a:lnTo>
                  <a:lnTo>
                    <a:pt x="809052" y="20138"/>
                  </a:lnTo>
                  <a:lnTo>
                    <a:pt x="876642" y="23824"/>
                  </a:lnTo>
                  <a:lnTo>
                    <a:pt x="943040" y="27793"/>
                  </a:lnTo>
                  <a:lnTo>
                    <a:pt x="1008200" y="32041"/>
                  </a:lnTo>
                  <a:lnTo>
                    <a:pt x="1072077" y="36560"/>
                  </a:lnTo>
                  <a:lnTo>
                    <a:pt x="1134625" y="41346"/>
                  </a:lnTo>
                  <a:lnTo>
                    <a:pt x="1195797" y="46391"/>
                  </a:lnTo>
                  <a:lnTo>
                    <a:pt x="1255549" y="51690"/>
                  </a:lnTo>
                  <a:lnTo>
                    <a:pt x="1313834" y="57238"/>
                  </a:lnTo>
                  <a:lnTo>
                    <a:pt x="1370606" y="63027"/>
                  </a:lnTo>
                  <a:lnTo>
                    <a:pt x="1425820" y="69054"/>
                  </a:lnTo>
                  <a:lnTo>
                    <a:pt x="1479430" y="75310"/>
                  </a:lnTo>
                  <a:lnTo>
                    <a:pt x="1531390" y="81792"/>
                  </a:lnTo>
                  <a:lnTo>
                    <a:pt x="1581654" y="88492"/>
                  </a:lnTo>
                  <a:lnTo>
                    <a:pt x="1630177" y="95404"/>
                  </a:lnTo>
                  <a:lnTo>
                    <a:pt x="1676912" y="102524"/>
                  </a:lnTo>
                  <a:lnTo>
                    <a:pt x="1721814" y="109844"/>
                  </a:lnTo>
                  <a:lnTo>
                    <a:pt x="1764836" y="117360"/>
                  </a:lnTo>
                  <a:lnTo>
                    <a:pt x="1805934" y="125064"/>
                  </a:lnTo>
                  <a:lnTo>
                    <a:pt x="1845062" y="132952"/>
                  </a:lnTo>
                  <a:lnTo>
                    <a:pt x="1917221" y="149254"/>
                  </a:lnTo>
                  <a:lnTo>
                    <a:pt x="1980949" y="166217"/>
                  </a:lnTo>
                  <a:lnTo>
                    <a:pt x="2035878" y="183796"/>
                  </a:lnTo>
                  <a:lnTo>
                    <a:pt x="2081641" y="201942"/>
                  </a:lnTo>
                  <a:lnTo>
                    <a:pt x="2117873" y="220608"/>
                  </a:lnTo>
                  <a:lnTo>
                    <a:pt x="2153547" y="249479"/>
                  </a:lnTo>
                  <a:lnTo>
                    <a:pt x="2165713" y="279255"/>
                  </a:lnTo>
                  <a:lnTo>
                    <a:pt x="2165713" y="502661"/>
                  </a:lnTo>
                  <a:lnTo>
                    <a:pt x="2142299" y="543800"/>
                  </a:lnTo>
                  <a:lnTo>
                    <a:pt x="2095231" y="573511"/>
                  </a:lnTo>
                  <a:lnTo>
                    <a:pt x="2050550" y="592668"/>
                  </a:lnTo>
                  <a:lnTo>
                    <a:pt x="1995693" y="611237"/>
                  </a:lnTo>
                  <a:lnTo>
                    <a:pt x="1931060" y="629162"/>
                  </a:lnTo>
                  <a:lnTo>
                    <a:pt x="1857051" y="646385"/>
                  </a:lnTo>
                  <a:lnTo>
                    <a:pt x="1816655" y="654715"/>
                  </a:lnTo>
                  <a:lnTo>
                    <a:pt x="1774064" y="662849"/>
                  </a:lnTo>
                  <a:lnTo>
                    <a:pt x="1729329" y="670778"/>
                  </a:lnTo>
                  <a:lnTo>
                    <a:pt x="1682500" y="678497"/>
                  </a:lnTo>
                  <a:lnTo>
                    <a:pt x="1633625" y="685997"/>
                  </a:lnTo>
                  <a:lnTo>
                    <a:pt x="1582757" y="693271"/>
                  </a:lnTo>
                  <a:lnTo>
                    <a:pt x="1529943" y="700313"/>
                  </a:lnTo>
                  <a:lnTo>
                    <a:pt x="1475235" y="707116"/>
                  </a:lnTo>
                  <a:lnTo>
                    <a:pt x="1418682" y="713671"/>
                  </a:lnTo>
                  <a:lnTo>
                    <a:pt x="1360334" y="719973"/>
                  </a:lnTo>
                  <a:lnTo>
                    <a:pt x="1300241" y="726013"/>
                  </a:lnTo>
                  <a:lnTo>
                    <a:pt x="1238453" y="731785"/>
                  </a:lnTo>
                  <a:lnTo>
                    <a:pt x="1175020" y="737282"/>
                  </a:lnTo>
                  <a:lnTo>
                    <a:pt x="1109991" y="742496"/>
                  </a:lnTo>
                  <a:lnTo>
                    <a:pt x="1043418" y="747421"/>
                  </a:lnTo>
                  <a:lnTo>
                    <a:pt x="975349" y="752048"/>
                  </a:lnTo>
                  <a:lnTo>
                    <a:pt x="905835" y="756372"/>
                  </a:lnTo>
                  <a:lnTo>
                    <a:pt x="834925" y="760384"/>
                  </a:lnTo>
                  <a:lnTo>
                    <a:pt x="762670" y="764078"/>
                  </a:lnTo>
                  <a:lnTo>
                    <a:pt x="689119" y="767447"/>
                  </a:lnTo>
                  <a:lnTo>
                    <a:pt x="614323" y="770484"/>
                  </a:lnTo>
                  <a:lnTo>
                    <a:pt x="538331" y="773180"/>
                  </a:lnTo>
                  <a:lnTo>
                    <a:pt x="461193" y="775530"/>
                  </a:lnTo>
                  <a:lnTo>
                    <a:pt x="382959" y="777526"/>
                  </a:lnTo>
                  <a:lnTo>
                    <a:pt x="303680" y="779160"/>
                  </a:lnTo>
                  <a:lnTo>
                    <a:pt x="223404" y="780427"/>
                  </a:lnTo>
                  <a:lnTo>
                    <a:pt x="223405" y="892130"/>
                  </a:lnTo>
                  <a:lnTo>
                    <a:pt x="0" y="670215"/>
                  </a:lnTo>
                  <a:lnTo>
                    <a:pt x="223405" y="445320"/>
                  </a:lnTo>
                  <a:lnTo>
                    <a:pt x="223405" y="557022"/>
                  </a:lnTo>
                  <a:lnTo>
                    <a:pt x="289689" y="556002"/>
                  </a:lnTo>
                  <a:lnTo>
                    <a:pt x="355431" y="554727"/>
                  </a:lnTo>
                  <a:lnTo>
                    <a:pt x="420595" y="553198"/>
                  </a:lnTo>
                  <a:lnTo>
                    <a:pt x="485144" y="551419"/>
                  </a:lnTo>
                  <a:lnTo>
                    <a:pt x="549042" y="549394"/>
                  </a:lnTo>
                  <a:lnTo>
                    <a:pt x="612255" y="547127"/>
                  </a:lnTo>
                  <a:lnTo>
                    <a:pt x="674744" y="544619"/>
                  </a:lnTo>
                  <a:lnTo>
                    <a:pt x="736476" y="541876"/>
                  </a:lnTo>
                  <a:lnTo>
                    <a:pt x="797413" y="538900"/>
                  </a:lnTo>
                  <a:lnTo>
                    <a:pt x="857519" y="535694"/>
                  </a:lnTo>
                  <a:lnTo>
                    <a:pt x="916759" y="532263"/>
                  </a:lnTo>
                  <a:lnTo>
                    <a:pt x="975096" y="528609"/>
                  </a:lnTo>
                  <a:lnTo>
                    <a:pt x="1032495" y="524736"/>
                  </a:lnTo>
                  <a:lnTo>
                    <a:pt x="1088919" y="520647"/>
                  </a:lnTo>
                  <a:lnTo>
                    <a:pt x="1144333" y="516346"/>
                  </a:lnTo>
                  <a:lnTo>
                    <a:pt x="1198700" y="511836"/>
                  </a:lnTo>
                  <a:lnTo>
                    <a:pt x="1251984" y="507120"/>
                  </a:lnTo>
                  <a:lnTo>
                    <a:pt x="1304150" y="502202"/>
                  </a:lnTo>
                  <a:lnTo>
                    <a:pt x="1355161" y="497086"/>
                  </a:lnTo>
                  <a:lnTo>
                    <a:pt x="1404981" y="491774"/>
                  </a:lnTo>
                  <a:lnTo>
                    <a:pt x="1453574" y="486270"/>
                  </a:lnTo>
                  <a:lnTo>
                    <a:pt x="1500905" y="480577"/>
                  </a:lnTo>
                  <a:lnTo>
                    <a:pt x="1546937" y="474700"/>
                  </a:lnTo>
                  <a:lnTo>
                    <a:pt x="1591635" y="468640"/>
                  </a:lnTo>
                  <a:lnTo>
                    <a:pt x="1634961" y="462402"/>
                  </a:lnTo>
                  <a:lnTo>
                    <a:pt x="1676881" y="455989"/>
                  </a:lnTo>
                  <a:lnTo>
                    <a:pt x="1717358" y="449405"/>
                  </a:lnTo>
                  <a:lnTo>
                    <a:pt x="1756356" y="442652"/>
                  </a:lnTo>
                  <a:lnTo>
                    <a:pt x="1793839" y="435734"/>
                  </a:lnTo>
                  <a:lnTo>
                    <a:pt x="1864117" y="421418"/>
                  </a:lnTo>
                  <a:lnTo>
                    <a:pt x="1927903" y="406484"/>
                  </a:lnTo>
                  <a:lnTo>
                    <a:pt x="1957272" y="398793"/>
                  </a:lnTo>
                  <a:lnTo>
                    <a:pt x="1984909" y="390958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 descr=""/>
          <p:cNvSpPr txBox="1"/>
          <p:nvPr/>
        </p:nvSpPr>
        <p:spPr>
          <a:xfrm>
            <a:off x="7810500" y="2514600"/>
            <a:ext cx="3977640" cy="530860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500">
                <a:latin typeface="DejaVu Sans Condensed"/>
                <a:cs typeface="DejaVu Sans Condensed"/>
              </a:rPr>
              <a:t>Word</a:t>
            </a:r>
            <a:r>
              <a:rPr dirty="0" sz="2500" spc="-35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-</a:t>
            </a:r>
            <a:r>
              <a:rPr dirty="0" sz="2500" spc="-530">
                <a:latin typeface="DejaVu Sans Condensed"/>
                <a:cs typeface="DejaVu Sans Condensed"/>
              </a:rPr>
              <a:t>&gt;</a:t>
            </a:r>
            <a:r>
              <a:rPr dirty="0" sz="2500" spc="-30">
                <a:latin typeface="DejaVu Sans Condensed"/>
                <a:cs typeface="DejaVu Sans Condensed"/>
              </a:rPr>
              <a:t> </a:t>
            </a:r>
            <a:r>
              <a:rPr dirty="0" sz="2500" spc="-20">
                <a:latin typeface="DejaVu Sans Condensed"/>
                <a:cs typeface="DejaVu Sans Condensed"/>
              </a:rPr>
              <a:t>XHTML</a:t>
            </a:r>
            <a:endParaRPr sz="2500">
              <a:latin typeface="DejaVu Sans Condensed"/>
              <a:cs typeface="DejaVu Sans Condensed"/>
            </a:endParaRPr>
          </a:p>
          <a:p>
            <a:pPr marL="12700" marR="224154">
              <a:lnSpc>
                <a:spcPct val="116700"/>
              </a:lnSpc>
            </a:pPr>
            <a:r>
              <a:rPr dirty="0" sz="2500">
                <a:latin typeface="DejaVu Sans Condensed"/>
                <a:cs typeface="DejaVu Sans Condensed"/>
              </a:rPr>
              <a:t>über</a:t>
            </a:r>
            <a:r>
              <a:rPr dirty="0" sz="2500" spc="-65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externen</a:t>
            </a:r>
            <a:r>
              <a:rPr dirty="0" sz="2500" spc="-65">
                <a:latin typeface="DejaVu Sans Condensed"/>
                <a:cs typeface="DejaVu Sans Condensed"/>
              </a:rPr>
              <a:t> </a:t>
            </a:r>
            <a:r>
              <a:rPr dirty="0" sz="2500" spc="-35">
                <a:latin typeface="DejaVu Sans Condensed"/>
                <a:cs typeface="DejaVu Sans Condensed"/>
              </a:rPr>
              <a:t>Webservice </a:t>
            </a:r>
            <a:r>
              <a:rPr dirty="0" sz="2500" spc="-10">
                <a:latin typeface="DejaVu Sans Condensed"/>
                <a:cs typeface="DejaVu Sans Condensed"/>
              </a:rPr>
              <a:t>(OpenOffice)</a:t>
            </a:r>
            <a:endParaRPr sz="2500">
              <a:latin typeface="DejaVu Sans Condensed"/>
              <a:cs typeface="DejaVu Sans Condensed"/>
            </a:endParaRPr>
          </a:p>
          <a:p>
            <a:pPr marL="12700" marR="418465">
              <a:lnSpc>
                <a:spcPct val="116700"/>
              </a:lnSpc>
              <a:spcBef>
                <a:spcPts val="2895"/>
              </a:spcBef>
            </a:pPr>
            <a:r>
              <a:rPr dirty="0" sz="2500">
                <a:latin typeface="DejaVu Sans Condensed"/>
                <a:cs typeface="DejaVu Sans Condensed"/>
              </a:rPr>
              <a:t>Grafiken</a:t>
            </a:r>
            <a:r>
              <a:rPr dirty="0" sz="2500" spc="-120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nachbearbeiten </a:t>
            </a:r>
            <a:r>
              <a:rPr dirty="0" sz="2500" spc="-25">
                <a:latin typeface="DejaVu Sans Condensed"/>
                <a:cs typeface="DejaVu Sans Condensed"/>
              </a:rPr>
              <a:t>(Imagemaps,</a:t>
            </a:r>
            <a:r>
              <a:rPr dirty="0" sz="2500" spc="-70">
                <a:latin typeface="DejaVu Sans Condensed"/>
                <a:cs typeface="DejaVu Sans Condensed"/>
              </a:rPr>
              <a:t> </a:t>
            </a:r>
            <a:r>
              <a:rPr dirty="0" sz="2500" spc="-20">
                <a:latin typeface="DejaVu Sans Condensed"/>
                <a:cs typeface="DejaVu Sans Condensed"/>
              </a:rPr>
              <a:t>Skalierung)</a:t>
            </a:r>
            <a:endParaRPr sz="2500">
              <a:latin typeface="DejaVu Sans Condensed"/>
              <a:cs typeface="DejaVu Sans Condensed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2500">
              <a:latin typeface="DejaVu Sans Condensed"/>
              <a:cs typeface="DejaVu Sans Condensed"/>
            </a:endParaRPr>
          </a:p>
          <a:p>
            <a:pPr marL="12700" marR="5080">
              <a:lnSpc>
                <a:spcPct val="116700"/>
              </a:lnSpc>
            </a:pPr>
            <a:r>
              <a:rPr dirty="0" sz="2500" spc="-10">
                <a:latin typeface="DejaVu Sans Condensed"/>
                <a:cs typeface="DejaVu Sans Condensed"/>
              </a:rPr>
              <a:t>Konvertierung</a:t>
            </a:r>
            <a:r>
              <a:rPr dirty="0" sz="2500" spc="-40">
                <a:latin typeface="DejaVu Sans Condensed"/>
                <a:cs typeface="DejaVu Sans Condensed"/>
              </a:rPr>
              <a:t> </a:t>
            </a:r>
            <a:r>
              <a:rPr dirty="0" sz="2500">
                <a:latin typeface="DejaVu Sans Condensed"/>
                <a:cs typeface="DejaVu Sans Condensed"/>
              </a:rPr>
              <a:t>über</a:t>
            </a:r>
            <a:r>
              <a:rPr dirty="0" sz="2500" spc="-35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externe </a:t>
            </a:r>
            <a:r>
              <a:rPr dirty="0" sz="2500">
                <a:latin typeface="DejaVu Sans Condensed"/>
                <a:cs typeface="DejaVu Sans Condensed"/>
              </a:rPr>
              <a:t>Konverter</a:t>
            </a:r>
            <a:r>
              <a:rPr dirty="0" sz="2500" spc="-130">
                <a:latin typeface="DejaVu Sans Condensed"/>
                <a:cs typeface="DejaVu Sans Condensed"/>
              </a:rPr>
              <a:t> </a:t>
            </a:r>
            <a:r>
              <a:rPr dirty="0" sz="2500">
                <a:latin typeface="DejaVu Sans Condensed"/>
                <a:cs typeface="DejaVu Sans Condensed"/>
              </a:rPr>
              <a:t>nach</a:t>
            </a:r>
            <a:r>
              <a:rPr dirty="0" sz="2500" spc="-130">
                <a:latin typeface="DejaVu Sans Condensed"/>
                <a:cs typeface="DejaVu Sans Condensed"/>
              </a:rPr>
              <a:t> </a:t>
            </a:r>
            <a:r>
              <a:rPr dirty="0" sz="2500">
                <a:latin typeface="DejaVu Sans Condensed"/>
                <a:cs typeface="DejaVu Sans Condensed"/>
              </a:rPr>
              <a:t>PDF</a:t>
            </a:r>
            <a:r>
              <a:rPr dirty="0" sz="2500" spc="-130">
                <a:latin typeface="DejaVu Sans Condensed"/>
                <a:cs typeface="DejaVu Sans Condensed"/>
              </a:rPr>
              <a:t> </a:t>
            </a:r>
            <a:r>
              <a:rPr dirty="0" sz="2500" spc="-25">
                <a:latin typeface="DejaVu Sans Condensed"/>
                <a:cs typeface="DejaVu Sans Condensed"/>
              </a:rPr>
              <a:t>und </a:t>
            </a:r>
            <a:r>
              <a:rPr dirty="0" sz="2500" spc="-20">
                <a:latin typeface="DejaVu Sans Condensed"/>
                <a:cs typeface="DejaVu Sans Condensed"/>
              </a:rPr>
              <a:t>EPUB</a:t>
            </a:r>
            <a:endParaRPr sz="2500">
              <a:latin typeface="DejaVu Sans Condensed"/>
              <a:cs typeface="DejaVu Sans Condensed"/>
            </a:endParaRPr>
          </a:p>
          <a:p>
            <a:pPr>
              <a:lnSpc>
                <a:spcPct val="100000"/>
              </a:lnSpc>
              <a:spcBef>
                <a:spcPts val="1490"/>
              </a:spcBef>
            </a:pPr>
            <a:endParaRPr sz="25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</a:pPr>
            <a:r>
              <a:rPr dirty="0" sz="2500" spc="-30">
                <a:latin typeface="DejaVu Sans Condensed"/>
                <a:cs typeface="DejaVu Sans Condensed"/>
              </a:rPr>
              <a:t>Freigabe </a:t>
            </a:r>
            <a:r>
              <a:rPr dirty="0" sz="2500">
                <a:latin typeface="DejaVu Sans Condensed"/>
                <a:cs typeface="DejaVu Sans Condensed"/>
              </a:rPr>
              <a:t>und</a:t>
            </a:r>
            <a:r>
              <a:rPr dirty="0" sz="2500" spc="-30">
                <a:latin typeface="DejaVu Sans Condensed"/>
                <a:cs typeface="DejaVu Sans Condensed"/>
              </a:rPr>
              <a:t> </a:t>
            </a:r>
            <a:r>
              <a:rPr dirty="0" sz="2500" spc="-10">
                <a:latin typeface="DejaVu Sans Condensed"/>
                <a:cs typeface="DejaVu Sans Condensed"/>
              </a:rPr>
              <a:t>Publikation</a:t>
            </a:r>
            <a:endParaRPr sz="2500">
              <a:latin typeface="DejaVu Sans Condensed"/>
              <a:cs typeface="DejaVu Sans Condensed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1117600" y="6299200"/>
            <a:ext cx="1422400" cy="1739900"/>
            <a:chOff x="1117600" y="6299200"/>
            <a:chExt cx="1422400" cy="1739900"/>
          </a:xfrm>
        </p:grpSpPr>
        <p:pic>
          <p:nvPicPr>
            <p:cNvPr id="35" name="object 3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17600" y="6299200"/>
              <a:ext cx="1384300" cy="1320800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5600" y="7124700"/>
              <a:ext cx="914400" cy="914400"/>
            </a:xfrm>
            <a:prstGeom prst="rect">
              <a:avLst/>
            </a:prstGeom>
          </p:spPr>
        </p:pic>
      </p:grpSp>
      <p:grpSp>
        <p:nvGrpSpPr>
          <p:cNvPr id="37" name="object 37" descr=""/>
          <p:cNvGrpSpPr/>
          <p:nvPr/>
        </p:nvGrpSpPr>
        <p:grpSpPr>
          <a:xfrm>
            <a:off x="1365289" y="4404907"/>
            <a:ext cx="909319" cy="1733550"/>
            <a:chOff x="1365289" y="4404907"/>
            <a:chExt cx="909319" cy="1733550"/>
          </a:xfrm>
        </p:grpSpPr>
        <p:pic>
          <p:nvPicPr>
            <p:cNvPr id="38" name="object 3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65289" y="4404907"/>
              <a:ext cx="908702" cy="1733085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08160" y="4427770"/>
              <a:ext cx="822959" cy="1647360"/>
            </a:xfrm>
            <a:prstGeom prst="rect">
              <a:avLst/>
            </a:prstGeom>
          </p:spPr>
        </p:pic>
        <p:sp>
          <p:nvSpPr>
            <p:cNvPr id="40" name="object 40" descr=""/>
            <p:cNvSpPr/>
            <p:nvPr/>
          </p:nvSpPr>
          <p:spPr>
            <a:xfrm>
              <a:off x="1408160" y="4427770"/>
              <a:ext cx="822960" cy="1647825"/>
            </a:xfrm>
            <a:custGeom>
              <a:avLst/>
              <a:gdLst/>
              <a:ahLst/>
              <a:cxnLst/>
              <a:rect l="l" t="t" r="r" b="b"/>
              <a:pathLst>
                <a:path w="822960" h="1647825">
                  <a:moveTo>
                    <a:pt x="0" y="1121960"/>
                  </a:moveTo>
                  <a:lnTo>
                    <a:pt x="205740" y="1121960"/>
                  </a:lnTo>
                  <a:lnTo>
                    <a:pt x="205740" y="0"/>
                  </a:lnTo>
                  <a:lnTo>
                    <a:pt x="617220" y="0"/>
                  </a:lnTo>
                  <a:lnTo>
                    <a:pt x="617220" y="1121960"/>
                  </a:lnTo>
                  <a:lnTo>
                    <a:pt x="822960" y="1121960"/>
                  </a:lnTo>
                  <a:lnTo>
                    <a:pt x="411480" y="1647360"/>
                  </a:lnTo>
                  <a:lnTo>
                    <a:pt x="0" y="112196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200" y="9423400"/>
            <a:ext cx="2326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www.xml-director.info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168900" y="9423400"/>
            <a:ext cx="2915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7000" y="9067800"/>
            <a:ext cx="1358900" cy="6858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00100" y="2456953"/>
            <a:ext cx="21082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spc="30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1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71600" y="2489200"/>
            <a:ext cx="627507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>
                <a:latin typeface="DejaVu Sans Condensed"/>
                <a:cs typeface="DejaVu Sans Condensed"/>
              </a:rPr>
              <a:t>Gründe</a:t>
            </a:r>
            <a:r>
              <a:rPr dirty="0" sz="3100" spc="-65">
                <a:latin typeface="DejaVu Sans Condensed"/>
                <a:cs typeface="DejaVu Sans Condensed"/>
              </a:rPr>
              <a:t> </a:t>
            </a:r>
            <a:r>
              <a:rPr dirty="0" sz="3100" spc="55">
                <a:latin typeface="DejaVu Sans Condensed"/>
                <a:cs typeface="DejaVu Sans Condensed"/>
              </a:rPr>
              <a:t>für</a:t>
            </a:r>
            <a:r>
              <a:rPr dirty="0" sz="3100" spc="-7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die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Umstellung</a:t>
            </a:r>
            <a:r>
              <a:rPr dirty="0" sz="3100" spc="-65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auf</a:t>
            </a:r>
            <a:r>
              <a:rPr dirty="0" sz="3100" spc="-65">
                <a:latin typeface="DejaVu Sans Condensed"/>
                <a:cs typeface="DejaVu Sans Condensed"/>
              </a:rPr>
              <a:t> </a:t>
            </a:r>
            <a:r>
              <a:rPr dirty="0" sz="3100" spc="-25">
                <a:latin typeface="DejaVu Sans Condensed"/>
                <a:cs typeface="DejaVu Sans Condensed"/>
              </a:rPr>
              <a:t>XML</a:t>
            </a:r>
            <a:endParaRPr sz="3100">
              <a:latin typeface="DejaVu Sans Condensed"/>
              <a:cs typeface="DejaVu Sans Condense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44600" y="3032125"/>
            <a:ext cx="9896475" cy="5717540"/>
          </a:xfrm>
          <a:prstGeom prst="rect">
            <a:avLst/>
          </a:prstGeom>
        </p:spPr>
        <p:txBody>
          <a:bodyPr wrap="square" lIns="0" tIns="206375" rIns="0" bIns="0" rtlCol="0" vert="horz">
            <a:spAutoFit/>
          </a:bodyPr>
          <a:lstStyle/>
          <a:p>
            <a:pPr marL="507365" indent="-494665">
              <a:lnSpc>
                <a:spcPct val="100000"/>
              </a:lnSpc>
              <a:spcBef>
                <a:spcPts val="1625"/>
              </a:spcBef>
              <a:buClr>
                <a:srgbClr val="A6AAA9"/>
              </a:buClr>
              <a:buSzPct val="111290"/>
              <a:buFont typeface="Microsoft Sans Serif"/>
              <a:buChar char="‣"/>
              <a:tabLst>
                <a:tab pos="507365" algn="l"/>
              </a:tabLst>
            </a:pPr>
            <a:r>
              <a:rPr dirty="0" sz="3100" spc="-10">
                <a:latin typeface="DejaVu Sans Condensed"/>
                <a:cs typeface="DejaVu Sans Condensed"/>
              </a:rPr>
              <a:t>fragile</a:t>
            </a:r>
            <a:r>
              <a:rPr dirty="0" sz="3100" spc="-195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Konvertierung</a:t>
            </a:r>
            <a:endParaRPr sz="3100">
              <a:latin typeface="DejaVu Sans Condensed"/>
              <a:cs typeface="DejaVu Sans Condensed"/>
            </a:endParaRPr>
          </a:p>
          <a:p>
            <a:pPr marL="508000" marR="299720" indent="-495300">
              <a:lnSpc>
                <a:spcPts val="3500"/>
              </a:lnSpc>
              <a:spcBef>
                <a:spcPts val="2380"/>
              </a:spcBef>
              <a:buClr>
                <a:srgbClr val="A6AAA9"/>
              </a:buClr>
              <a:buSzPct val="111290"/>
              <a:buFont typeface="Microsoft Sans Serif"/>
              <a:buChar char="‣"/>
              <a:tabLst>
                <a:tab pos="508000" algn="l"/>
              </a:tabLst>
            </a:pPr>
            <a:r>
              <a:rPr dirty="0" sz="3100" spc="-10">
                <a:latin typeface="DejaVu Sans Condensed"/>
                <a:cs typeface="DejaVu Sans Condensed"/>
              </a:rPr>
              <a:t>Drittverwertung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der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Inhalte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durch</a:t>
            </a:r>
            <a:r>
              <a:rPr dirty="0" sz="3100" spc="-55">
                <a:latin typeface="DejaVu Sans Condensed"/>
                <a:cs typeface="DejaVu Sans Condensed"/>
              </a:rPr>
              <a:t> </a:t>
            </a:r>
            <a:r>
              <a:rPr dirty="0" sz="3100" spc="-20">
                <a:latin typeface="DejaVu Sans Condensed"/>
                <a:cs typeface="DejaVu Sans Condensed"/>
              </a:rPr>
              <a:t>externe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Anbieter </a:t>
            </a:r>
            <a:r>
              <a:rPr dirty="0" sz="3100" spc="-70">
                <a:latin typeface="DejaVu Sans Condensed"/>
                <a:cs typeface="DejaVu Sans Condensed"/>
              </a:rPr>
              <a:t>(z.B.</a:t>
            </a:r>
            <a:r>
              <a:rPr dirty="0" sz="3100" spc="-100">
                <a:latin typeface="DejaVu Sans Condensed"/>
                <a:cs typeface="DejaVu Sans Condensed"/>
              </a:rPr>
              <a:t> </a:t>
            </a:r>
            <a:r>
              <a:rPr dirty="0" sz="3100" spc="55">
                <a:latin typeface="DejaVu Sans Condensed"/>
                <a:cs typeface="DejaVu Sans Condensed"/>
              </a:rPr>
              <a:t>für</a:t>
            </a:r>
            <a:r>
              <a:rPr dirty="0" sz="3100" spc="-105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Sondereditionen)</a:t>
            </a:r>
            <a:endParaRPr sz="3100">
              <a:latin typeface="DejaVu Sans Condensed"/>
              <a:cs typeface="DejaVu Sans Condensed"/>
            </a:endParaRPr>
          </a:p>
          <a:p>
            <a:pPr marL="507365" indent="-494665">
              <a:lnSpc>
                <a:spcPct val="100000"/>
              </a:lnSpc>
              <a:spcBef>
                <a:spcPts val="2000"/>
              </a:spcBef>
              <a:buClr>
                <a:srgbClr val="A6AAA9"/>
              </a:buClr>
              <a:buSzPct val="111290"/>
              <a:buFont typeface="Microsoft Sans Serif"/>
              <a:buChar char="‣"/>
              <a:tabLst>
                <a:tab pos="507365" algn="l"/>
              </a:tabLst>
            </a:pPr>
            <a:r>
              <a:rPr dirty="0" sz="3100" spc="-20">
                <a:latin typeface="DejaVu Sans Condensed"/>
                <a:cs typeface="DejaVu Sans Condensed"/>
              </a:rPr>
              <a:t>Vereinheitlichung</a:t>
            </a:r>
            <a:r>
              <a:rPr dirty="0" sz="3100" spc="-65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der</a:t>
            </a:r>
            <a:r>
              <a:rPr dirty="0" sz="3100" spc="-70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Dokumentenstruktur</a:t>
            </a:r>
            <a:endParaRPr sz="3100">
              <a:latin typeface="DejaVu Sans Condensed"/>
              <a:cs typeface="DejaVu Sans Condensed"/>
            </a:endParaRPr>
          </a:p>
          <a:p>
            <a:pPr marL="508000" marR="2342515" indent="-495300">
              <a:lnSpc>
                <a:spcPts val="3400"/>
              </a:lnSpc>
              <a:spcBef>
                <a:spcPts val="2560"/>
              </a:spcBef>
              <a:buClr>
                <a:srgbClr val="A6AAA9"/>
              </a:buClr>
              <a:buSzPct val="111290"/>
              <a:buFont typeface="Microsoft Sans Serif"/>
              <a:buChar char="‣"/>
              <a:tabLst>
                <a:tab pos="508000" algn="l"/>
              </a:tabLst>
            </a:pPr>
            <a:r>
              <a:rPr dirty="0" sz="3100">
                <a:latin typeface="DejaVu Sans Condensed"/>
                <a:cs typeface="DejaVu Sans Condensed"/>
              </a:rPr>
              <a:t>Wunsch</a:t>
            </a:r>
            <a:r>
              <a:rPr dirty="0" sz="3100" spc="-185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nach</a:t>
            </a:r>
            <a:r>
              <a:rPr dirty="0" sz="3100" spc="-17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besserer</a:t>
            </a:r>
            <a:r>
              <a:rPr dirty="0" sz="3100" spc="-175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Automatisierung </a:t>
            </a:r>
            <a:r>
              <a:rPr dirty="0" sz="3100">
                <a:latin typeface="DejaVu Sans Condensed"/>
                <a:cs typeface="DejaVu Sans Condensed"/>
              </a:rPr>
              <a:t>des</a:t>
            </a:r>
            <a:r>
              <a:rPr dirty="0" sz="3100" spc="-195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Publikationsworkflows</a:t>
            </a:r>
            <a:endParaRPr sz="3100">
              <a:latin typeface="DejaVu Sans Condensed"/>
              <a:cs typeface="DejaVu Sans Condensed"/>
            </a:endParaRPr>
          </a:p>
          <a:p>
            <a:pPr marL="508000" marR="5080" indent="-495300">
              <a:lnSpc>
                <a:spcPts val="3500"/>
              </a:lnSpc>
              <a:spcBef>
                <a:spcPts val="2320"/>
              </a:spcBef>
              <a:buClr>
                <a:srgbClr val="A6AAA9"/>
              </a:buClr>
              <a:buSzPct val="111290"/>
              <a:buFont typeface="Microsoft Sans Serif"/>
              <a:buChar char="‣"/>
              <a:tabLst>
                <a:tab pos="508000" algn="l"/>
              </a:tabLst>
            </a:pPr>
            <a:r>
              <a:rPr dirty="0" sz="3100">
                <a:latin typeface="DejaVu Sans Condensed"/>
                <a:cs typeface="DejaVu Sans Condensed"/>
              </a:rPr>
              <a:t>Überarbeitung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und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Refaktorierung</a:t>
            </a:r>
            <a:r>
              <a:rPr dirty="0" sz="3100" spc="-55">
                <a:latin typeface="DejaVu Sans Condensed"/>
                <a:cs typeface="DejaVu Sans Condensed"/>
              </a:rPr>
              <a:t> </a:t>
            </a:r>
            <a:r>
              <a:rPr dirty="0" sz="3100">
                <a:latin typeface="DejaVu Sans Condensed"/>
                <a:cs typeface="DejaVu Sans Condensed"/>
              </a:rPr>
              <a:t>der</a:t>
            </a:r>
            <a:r>
              <a:rPr dirty="0" sz="3100" spc="-60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Softwarebasis notwendig</a:t>
            </a:r>
            <a:endParaRPr sz="3100">
              <a:latin typeface="DejaVu Sans Condensed"/>
              <a:cs typeface="DejaVu Sans Condensed"/>
            </a:endParaRPr>
          </a:p>
          <a:p>
            <a:pPr marL="507365" indent="-494665">
              <a:lnSpc>
                <a:spcPct val="100000"/>
              </a:lnSpc>
              <a:spcBef>
                <a:spcPts val="2000"/>
              </a:spcBef>
              <a:buClr>
                <a:srgbClr val="A6AAA9"/>
              </a:buClr>
              <a:buSzPct val="111290"/>
              <a:buFont typeface="Microsoft Sans Serif"/>
              <a:buChar char="‣"/>
              <a:tabLst>
                <a:tab pos="507365" algn="l"/>
              </a:tabLst>
            </a:pPr>
            <a:r>
              <a:rPr dirty="0" sz="3100">
                <a:latin typeface="DejaVu Sans Condensed"/>
                <a:cs typeface="DejaVu Sans Condensed"/>
              </a:rPr>
              <a:t>unzureichende</a:t>
            </a:r>
            <a:r>
              <a:rPr dirty="0" sz="3100" spc="-155">
                <a:latin typeface="DejaVu Sans Condensed"/>
                <a:cs typeface="DejaVu Sans Condensed"/>
              </a:rPr>
              <a:t> </a:t>
            </a:r>
            <a:r>
              <a:rPr dirty="0" sz="3100" spc="-10">
                <a:latin typeface="DejaVu Sans Condensed"/>
                <a:cs typeface="DejaVu Sans Condensed"/>
              </a:rPr>
              <a:t>Metadaten</a:t>
            </a:r>
            <a:endParaRPr sz="3100">
              <a:latin typeface="DejaVu Sans Condensed"/>
              <a:cs typeface="DejaVu Sans Condensed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0500" rIns="0" bIns="0" rtlCol="0" vert="horz">
            <a:spAutoFit/>
          </a:bodyPr>
          <a:lstStyle/>
          <a:p>
            <a:pPr marL="2133600">
              <a:lnSpc>
                <a:spcPct val="100000"/>
              </a:lnSpc>
              <a:spcBef>
                <a:spcPts val="100"/>
              </a:spcBef>
            </a:pPr>
            <a:r>
              <a:rPr dirty="0"/>
              <a:t>ab</a:t>
            </a:r>
            <a:r>
              <a:rPr dirty="0" spc="-180"/>
              <a:t> </a:t>
            </a:r>
            <a:r>
              <a:rPr dirty="0" spc="-100"/>
              <a:t>2015:</a:t>
            </a:r>
            <a:r>
              <a:rPr dirty="0" spc="-175"/>
              <a:t> </a:t>
            </a:r>
            <a:r>
              <a:rPr dirty="0"/>
              <a:t>Umstellung</a:t>
            </a:r>
            <a:r>
              <a:rPr dirty="0" spc="-180"/>
              <a:t> </a:t>
            </a:r>
            <a:r>
              <a:rPr dirty="0"/>
              <a:t>auf</a:t>
            </a:r>
            <a:r>
              <a:rPr dirty="0" spc="-175"/>
              <a:t> </a:t>
            </a:r>
            <a:r>
              <a:rPr dirty="0" spc="-25"/>
              <a:t>XML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200" y="9423400"/>
            <a:ext cx="2326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www.xml-director.info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168900" y="9423400"/>
            <a:ext cx="2915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7000" y="9067800"/>
            <a:ext cx="1358900" cy="6858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00100" y="25334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4571365">
              <a:lnSpc>
                <a:spcPct val="145800"/>
              </a:lnSpc>
              <a:spcBef>
                <a:spcPts val="100"/>
              </a:spcBef>
            </a:pPr>
            <a:r>
              <a:rPr dirty="0" spc="50"/>
              <a:t>HTML</a:t>
            </a:r>
            <a:r>
              <a:rPr dirty="0" spc="-145"/>
              <a:t> </a:t>
            </a:r>
            <a:r>
              <a:rPr dirty="0"/>
              <a:t>als</a:t>
            </a:r>
            <a:r>
              <a:rPr dirty="0" spc="-140"/>
              <a:t> </a:t>
            </a:r>
            <a:r>
              <a:rPr dirty="0"/>
              <a:t>internes</a:t>
            </a:r>
            <a:r>
              <a:rPr dirty="0" spc="-145"/>
              <a:t> </a:t>
            </a:r>
            <a:r>
              <a:rPr dirty="0" spc="-10"/>
              <a:t>Format </a:t>
            </a:r>
            <a:r>
              <a:rPr dirty="0"/>
              <a:t>fehlende</a:t>
            </a:r>
            <a:r>
              <a:rPr dirty="0" spc="-110"/>
              <a:t> </a:t>
            </a:r>
            <a:r>
              <a:rPr dirty="0" spc="-40"/>
              <a:t>Semantik</a:t>
            </a:r>
            <a:r>
              <a:rPr dirty="0" spc="-105"/>
              <a:t> </a:t>
            </a:r>
            <a:r>
              <a:rPr dirty="0"/>
              <a:t>der</a:t>
            </a:r>
            <a:r>
              <a:rPr dirty="0" spc="-105"/>
              <a:t> </a:t>
            </a:r>
            <a:r>
              <a:rPr dirty="0" spc="-10"/>
              <a:t>Elemente</a:t>
            </a:r>
          </a:p>
          <a:p>
            <a:pPr marL="12700" marR="2675890">
              <a:lnSpc>
                <a:spcPct val="145800"/>
              </a:lnSpc>
            </a:pPr>
            <a:r>
              <a:rPr dirty="0"/>
              <a:t>unzureichende</a:t>
            </a:r>
            <a:r>
              <a:rPr dirty="0" spc="-120"/>
              <a:t> </a:t>
            </a:r>
            <a:r>
              <a:rPr dirty="0" spc="-20"/>
              <a:t>Validierungsmöglichkeiten </a:t>
            </a:r>
            <a:r>
              <a:rPr dirty="0"/>
              <a:t>zu</a:t>
            </a:r>
            <a:r>
              <a:rPr dirty="0" spc="-150"/>
              <a:t> </a:t>
            </a:r>
            <a:r>
              <a:rPr dirty="0" spc="-25"/>
              <a:t>web-</a:t>
            </a:r>
            <a:r>
              <a:rPr dirty="0" spc="-10"/>
              <a:t>zentriert</a:t>
            </a:r>
          </a:p>
          <a:p>
            <a:pPr marL="12700" marR="6676390">
              <a:lnSpc>
                <a:spcPts val="6400"/>
              </a:lnSpc>
              <a:spcBef>
                <a:spcPts val="459"/>
              </a:spcBef>
            </a:pPr>
            <a:r>
              <a:rPr dirty="0"/>
              <a:t>zu</a:t>
            </a:r>
            <a:r>
              <a:rPr dirty="0" spc="-190"/>
              <a:t> </a:t>
            </a:r>
            <a:r>
              <a:rPr dirty="0" spc="-35"/>
              <a:t>viele</a:t>
            </a:r>
            <a:r>
              <a:rPr dirty="0" spc="-190"/>
              <a:t> </a:t>
            </a:r>
            <a:r>
              <a:rPr dirty="0" spc="-25"/>
              <a:t>Freiheitsgrade </a:t>
            </a:r>
            <a:r>
              <a:rPr dirty="0" spc="-10"/>
              <a:t>unstrukturiert</a:t>
            </a:r>
          </a:p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dirty="0"/>
              <a:t>nicht</a:t>
            </a:r>
            <a:r>
              <a:rPr dirty="0" spc="-95"/>
              <a:t> </a:t>
            </a:r>
            <a:r>
              <a:rPr dirty="0" spc="-10"/>
              <a:t>zukunftssicher</a:t>
            </a:r>
          </a:p>
          <a:p>
            <a:pPr marL="12700">
              <a:lnSpc>
                <a:spcPct val="100000"/>
              </a:lnSpc>
              <a:spcBef>
                <a:spcPts val="1980"/>
              </a:spcBef>
            </a:pPr>
            <a:r>
              <a:rPr dirty="0"/>
              <a:t>Anbindung</a:t>
            </a:r>
            <a:r>
              <a:rPr dirty="0" spc="-140"/>
              <a:t> </a:t>
            </a:r>
            <a:r>
              <a:rPr dirty="0"/>
              <a:t>an</a:t>
            </a:r>
            <a:r>
              <a:rPr dirty="0" spc="-135"/>
              <a:t> </a:t>
            </a:r>
            <a:r>
              <a:rPr dirty="0" spc="-25"/>
              <a:t>externe</a:t>
            </a:r>
            <a:r>
              <a:rPr dirty="0" spc="-135"/>
              <a:t> </a:t>
            </a:r>
            <a:r>
              <a:rPr dirty="0" spc="-20"/>
              <a:t>Dienstleister</a:t>
            </a:r>
            <a:r>
              <a:rPr dirty="0" spc="-135"/>
              <a:t> </a:t>
            </a:r>
            <a:r>
              <a:rPr dirty="0" spc="-10"/>
              <a:t>(XML</a:t>
            </a:r>
            <a:r>
              <a:rPr dirty="0" spc="-140"/>
              <a:t> </a:t>
            </a:r>
            <a:r>
              <a:rPr dirty="0" spc="-10"/>
              <a:t>Anforderung)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800100" y="333609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00100" y="41387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00100" y="494137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00100" y="574401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00100" y="654665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00100" y="734929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00100" y="8151931"/>
            <a:ext cx="175895" cy="4095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500" spc="254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5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0500" rIns="0" bIns="0" rtlCol="0" vert="horz">
            <a:spAutoFit/>
          </a:bodyPr>
          <a:lstStyle/>
          <a:p>
            <a:pPr marL="749300">
              <a:lnSpc>
                <a:spcPct val="100000"/>
              </a:lnSpc>
              <a:spcBef>
                <a:spcPts val="100"/>
              </a:spcBef>
            </a:pPr>
            <a:r>
              <a:rPr dirty="0"/>
              <a:t>Gründe</a:t>
            </a:r>
            <a:r>
              <a:rPr dirty="0" spc="-95"/>
              <a:t> </a:t>
            </a:r>
            <a:r>
              <a:rPr dirty="0" spc="80"/>
              <a:t>für</a:t>
            </a:r>
            <a:r>
              <a:rPr dirty="0" spc="-95"/>
              <a:t> </a:t>
            </a:r>
            <a:r>
              <a:rPr dirty="0"/>
              <a:t>Umstellung</a:t>
            </a:r>
            <a:r>
              <a:rPr dirty="0" spc="-95"/>
              <a:t> </a:t>
            </a:r>
            <a:r>
              <a:rPr dirty="0"/>
              <a:t>auf</a:t>
            </a:r>
            <a:r>
              <a:rPr dirty="0" spc="-90"/>
              <a:t> </a:t>
            </a:r>
            <a:r>
              <a:rPr dirty="0" spc="-10"/>
              <a:t>XML/Details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200" y="9423400"/>
            <a:ext cx="2326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www.xml-director.info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168900" y="9423400"/>
            <a:ext cx="2915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7000" y="9067800"/>
            <a:ext cx="1358900" cy="6858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00100" y="2120542"/>
            <a:ext cx="204470" cy="1899920"/>
          </a:xfrm>
          <a:prstGeom prst="rect">
            <a:avLst/>
          </a:prstGeom>
        </p:spPr>
        <p:txBody>
          <a:bodyPr wrap="square" lIns="0" tIns="1803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dirty="0" sz="3000" spc="30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dirty="0" sz="3000" spc="30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dirty="0" sz="3000" spc="30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71600" y="2159000"/>
            <a:ext cx="8855075" cy="189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232910">
              <a:lnSpc>
                <a:spcPct val="136100"/>
              </a:lnSpc>
              <a:spcBef>
                <a:spcPts val="100"/>
              </a:spcBef>
            </a:pPr>
            <a:r>
              <a:rPr dirty="0" sz="3000">
                <a:latin typeface="DejaVu Sans Condensed"/>
                <a:cs typeface="DejaVu Sans Condensed"/>
              </a:rPr>
              <a:t>Word</a:t>
            </a:r>
            <a:r>
              <a:rPr dirty="0" sz="3000" spc="-10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als</a:t>
            </a:r>
            <a:r>
              <a:rPr dirty="0" sz="3000" spc="-9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Autorenwerkzeug </a:t>
            </a:r>
            <a:r>
              <a:rPr dirty="0" sz="3000" spc="-40">
                <a:latin typeface="DejaVu Sans Condensed"/>
                <a:cs typeface="DejaVu Sans Condensed"/>
              </a:rPr>
              <a:t>DOCX</a:t>
            </a:r>
            <a:r>
              <a:rPr dirty="0" sz="3000" spc="-18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als</a:t>
            </a:r>
            <a:r>
              <a:rPr dirty="0" sz="3000" spc="-190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Quellformat</a:t>
            </a:r>
            <a:endParaRPr sz="30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3000" spc="-25">
                <a:latin typeface="DejaVu Sans Condensed"/>
                <a:cs typeface="DejaVu Sans Condensed"/>
              </a:rPr>
              <a:t>Entwicklung</a:t>
            </a:r>
            <a:r>
              <a:rPr dirty="0" sz="3000" spc="-7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einer</a:t>
            </a:r>
            <a:r>
              <a:rPr dirty="0" sz="3000" spc="-75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spezifischen</a:t>
            </a:r>
            <a:r>
              <a:rPr dirty="0" sz="3000" spc="-7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Word</a:t>
            </a:r>
            <a:r>
              <a:rPr dirty="0" sz="3000" spc="-7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Formatvorlage</a:t>
            </a:r>
            <a:endParaRPr sz="3000">
              <a:latin typeface="DejaVu Sans Condensed"/>
              <a:cs typeface="DejaVu Sans Condense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44600" y="4019963"/>
            <a:ext cx="226060" cy="1275080"/>
          </a:xfrm>
          <a:prstGeom prst="rect">
            <a:avLst/>
          </a:prstGeom>
        </p:spPr>
        <p:txBody>
          <a:bodyPr wrap="square" lIns="0" tIns="1263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3350" spc="34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3350" spc="34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35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714500" y="4038600"/>
            <a:ext cx="10423525" cy="1270000"/>
          </a:xfrm>
          <a:prstGeom prst="rect">
            <a:avLst/>
          </a:prstGeom>
        </p:spPr>
        <p:txBody>
          <a:bodyPr wrap="square" lIns="0" tIns="177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dirty="0" sz="3000">
                <a:latin typeface="DejaVu Sans Condensed"/>
                <a:cs typeface="DejaVu Sans Condensed"/>
              </a:rPr>
              <a:t>Abbildung</a:t>
            </a:r>
            <a:r>
              <a:rPr dirty="0" sz="3000" spc="-5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der</a:t>
            </a:r>
            <a:r>
              <a:rPr dirty="0" sz="3000" spc="-4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Dokumentstrukturen</a:t>
            </a:r>
            <a:endParaRPr sz="30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3000" spc="-25">
                <a:latin typeface="DejaVu Sans Condensed"/>
                <a:cs typeface="DejaVu Sans Condensed"/>
              </a:rPr>
              <a:t>semantische</a:t>
            </a:r>
            <a:r>
              <a:rPr dirty="0" sz="3000" spc="-90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Auszeichnung</a:t>
            </a:r>
            <a:r>
              <a:rPr dirty="0" sz="3000" spc="-9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von</a:t>
            </a:r>
            <a:r>
              <a:rPr dirty="0" sz="3000" spc="-90">
                <a:latin typeface="DejaVu Sans Condensed"/>
                <a:cs typeface="DejaVu Sans Condensed"/>
              </a:rPr>
              <a:t> </a:t>
            </a:r>
            <a:r>
              <a:rPr dirty="0" sz="3000" spc="-45">
                <a:latin typeface="DejaVu Sans Condensed"/>
                <a:cs typeface="DejaVu Sans Condensed"/>
              </a:rPr>
              <a:t>Textelementen</a:t>
            </a:r>
            <a:r>
              <a:rPr dirty="0" sz="3000" spc="-8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und</a:t>
            </a:r>
            <a:r>
              <a:rPr dirty="0" sz="3000" spc="-90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Absätzen</a:t>
            </a:r>
            <a:endParaRPr sz="3000">
              <a:latin typeface="DejaVu Sans Condensed"/>
              <a:cs typeface="DejaVu Sans Condensed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00100" y="5412383"/>
            <a:ext cx="2044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30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371600" y="5448300"/>
            <a:ext cx="743394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40">
                <a:latin typeface="DejaVu Sans Condensed"/>
                <a:cs typeface="DejaVu Sans Condensed"/>
              </a:rPr>
              <a:t>DOCX</a:t>
            </a:r>
            <a:r>
              <a:rPr dirty="0" sz="3000" spc="-180">
                <a:latin typeface="DejaVu Sans Condensed"/>
                <a:cs typeface="DejaVu Sans Condensed"/>
              </a:rPr>
              <a:t> </a:t>
            </a:r>
            <a:r>
              <a:rPr dirty="0" sz="3000" spc="-240">
                <a:latin typeface="Segoe UI Symbol"/>
                <a:cs typeface="Segoe UI Symbol"/>
              </a:rPr>
              <a:t>➝</a:t>
            </a:r>
            <a:r>
              <a:rPr dirty="0" sz="3000" spc="-45">
                <a:latin typeface="Segoe UI Symbol"/>
                <a:cs typeface="Segoe UI Symbol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XML</a:t>
            </a:r>
            <a:r>
              <a:rPr dirty="0" sz="3000" spc="-13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Konvertierung</a:t>
            </a:r>
            <a:r>
              <a:rPr dirty="0" sz="3000" spc="-13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als</a:t>
            </a:r>
            <a:r>
              <a:rPr dirty="0" sz="3000" spc="-130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Webservice</a:t>
            </a:r>
            <a:endParaRPr sz="3000">
              <a:latin typeface="DejaVu Sans Condensed"/>
              <a:cs typeface="DejaVu Sans Condensed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244600" y="5894482"/>
            <a:ext cx="226060" cy="1899920"/>
          </a:xfrm>
          <a:prstGeom prst="rect">
            <a:avLst/>
          </a:prstGeom>
        </p:spPr>
        <p:txBody>
          <a:bodyPr wrap="square" lIns="0" tIns="1263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3350" spc="34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3350" spc="34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3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3350" spc="34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35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714500" y="5905500"/>
            <a:ext cx="6847205" cy="190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97330">
              <a:lnSpc>
                <a:spcPct val="136100"/>
              </a:lnSpc>
              <a:spcBef>
                <a:spcPts val="100"/>
              </a:spcBef>
            </a:pPr>
            <a:r>
              <a:rPr dirty="0" sz="3000" spc="-10">
                <a:latin typeface="DejaVu Sans Condensed"/>
                <a:cs typeface="DejaVu Sans Condensed"/>
              </a:rPr>
              <a:t>generiert</a:t>
            </a:r>
            <a:r>
              <a:rPr dirty="0" sz="3000" spc="-2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XML</a:t>
            </a:r>
            <a:r>
              <a:rPr dirty="0" sz="3000" spc="-2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und</a:t>
            </a:r>
            <a:r>
              <a:rPr dirty="0" sz="3000" spc="-2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HTML</a:t>
            </a:r>
            <a:r>
              <a:rPr dirty="0" sz="3000" spc="-25">
                <a:latin typeface="DejaVu Sans Condensed"/>
                <a:cs typeface="DejaVu Sans Condensed"/>
              </a:rPr>
              <a:t> </a:t>
            </a:r>
            <a:r>
              <a:rPr dirty="0" sz="3000" spc="-60">
                <a:latin typeface="DejaVu Sans Condensed"/>
                <a:cs typeface="DejaVu Sans Condensed"/>
              </a:rPr>
              <a:t>(Web) </a:t>
            </a:r>
            <a:r>
              <a:rPr dirty="0" sz="3000" spc="-20">
                <a:latin typeface="DejaVu Sans Condensed"/>
                <a:cs typeface="DejaVu Sans Condensed"/>
              </a:rPr>
              <a:t>Extrahiert</a:t>
            </a:r>
            <a:r>
              <a:rPr dirty="0" sz="3000" spc="-16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Grafiken</a:t>
            </a:r>
            <a:r>
              <a:rPr dirty="0" sz="3000" spc="-160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etc.</a:t>
            </a:r>
            <a:endParaRPr sz="30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dirty="0" sz="3000" spc="-10">
                <a:latin typeface="DejaVu Sans Condensed"/>
                <a:cs typeface="DejaVu Sans Condensed"/>
              </a:rPr>
              <a:t>automatischer</a:t>
            </a:r>
            <a:r>
              <a:rPr dirty="0" sz="3000" spc="-145">
                <a:latin typeface="DejaVu Sans Condensed"/>
                <a:cs typeface="DejaVu Sans Condensed"/>
              </a:rPr>
              <a:t> </a:t>
            </a:r>
            <a:r>
              <a:rPr dirty="0" sz="3000" spc="-10">
                <a:latin typeface="DejaVu Sans Condensed"/>
                <a:cs typeface="DejaVu Sans Condensed"/>
              </a:rPr>
              <a:t>Erkennung</a:t>
            </a:r>
            <a:r>
              <a:rPr dirty="0" sz="3000" spc="-14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von</a:t>
            </a:r>
            <a:r>
              <a:rPr dirty="0" sz="3000" spc="-140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Links</a:t>
            </a:r>
            <a:r>
              <a:rPr dirty="0" sz="3000" spc="-145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etc.</a:t>
            </a:r>
            <a:endParaRPr sz="3000">
              <a:latin typeface="DejaVu Sans Condensed"/>
              <a:cs typeface="DejaVu Sans Condensed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00100" y="7911743"/>
            <a:ext cx="2044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30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371600" y="7950200"/>
            <a:ext cx="804418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25">
                <a:latin typeface="DejaVu Sans Condensed"/>
                <a:cs typeface="DejaVu Sans Condensed"/>
              </a:rPr>
              <a:t>Speicherung</a:t>
            </a:r>
            <a:r>
              <a:rPr dirty="0" sz="3000" spc="-6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XML</a:t>
            </a:r>
            <a:r>
              <a:rPr dirty="0" sz="3000" spc="-6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in</a:t>
            </a:r>
            <a:r>
              <a:rPr dirty="0" sz="3000" spc="-65">
                <a:latin typeface="DejaVu Sans Condensed"/>
                <a:cs typeface="DejaVu Sans Condensed"/>
              </a:rPr>
              <a:t> </a:t>
            </a:r>
            <a:r>
              <a:rPr dirty="0" sz="3000">
                <a:latin typeface="DejaVu Sans Condensed"/>
                <a:cs typeface="DejaVu Sans Condensed"/>
              </a:rPr>
              <a:t>XML</a:t>
            </a:r>
            <a:r>
              <a:rPr dirty="0" sz="3000" spc="-60">
                <a:latin typeface="DejaVu Sans Condensed"/>
                <a:cs typeface="DejaVu Sans Condensed"/>
              </a:rPr>
              <a:t> </a:t>
            </a:r>
            <a:r>
              <a:rPr dirty="0" sz="3000" spc="-20">
                <a:latin typeface="DejaVu Sans Condensed"/>
                <a:cs typeface="DejaVu Sans Condensed"/>
              </a:rPr>
              <a:t>Datenbank</a:t>
            </a:r>
            <a:r>
              <a:rPr dirty="0" sz="3000" spc="-65">
                <a:latin typeface="DejaVu Sans Condensed"/>
                <a:cs typeface="DejaVu Sans Condensed"/>
              </a:rPr>
              <a:t> </a:t>
            </a:r>
            <a:r>
              <a:rPr dirty="0" sz="3000" spc="-145" b="1">
                <a:latin typeface="DejaVu Sans Condensed"/>
                <a:cs typeface="DejaVu Sans Condensed"/>
              </a:rPr>
              <a:t>(eXist-</a:t>
            </a:r>
            <a:r>
              <a:rPr dirty="0" sz="3000" spc="-45" b="1">
                <a:latin typeface="DejaVu Sans Condensed"/>
                <a:cs typeface="DejaVu Sans Condensed"/>
              </a:rPr>
              <a:t>db)</a:t>
            </a:r>
            <a:endParaRPr sz="3000">
              <a:latin typeface="DejaVu Sans Condensed"/>
              <a:cs typeface="DejaVu Sans Condensed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05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Umstellung</a:t>
            </a:r>
            <a:r>
              <a:rPr dirty="0" spc="-85"/>
              <a:t> </a:t>
            </a:r>
            <a:r>
              <a:rPr dirty="0"/>
              <a:t>redaktioneller</a:t>
            </a:r>
            <a:r>
              <a:rPr dirty="0" spc="-80"/>
              <a:t> </a:t>
            </a:r>
            <a:r>
              <a:rPr dirty="0"/>
              <a:t>Workflow</a:t>
            </a:r>
            <a:r>
              <a:rPr dirty="0" spc="-85"/>
              <a:t> </a:t>
            </a:r>
            <a:r>
              <a:rPr dirty="0"/>
              <a:t>auf</a:t>
            </a:r>
            <a:r>
              <a:rPr dirty="0" spc="-80"/>
              <a:t> </a:t>
            </a:r>
            <a:r>
              <a:rPr dirty="0" spc="-25"/>
              <a:t>XML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92100" y="381000"/>
            <a:ext cx="10838180" cy="8976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639"/>
              </a:lnSpc>
              <a:spcBef>
                <a:spcPts val="100"/>
              </a:spcBef>
            </a:pPr>
            <a:r>
              <a:rPr dirty="0" sz="1400" spc="-10">
                <a:latin typeface="DejaVu Sans Mono"/>
                <a:cs typeface="DejaVu Sans Mono"/>
              </a:rPr>
              <a:t>&lt;dghodoc&gt;</a:t>
            </a:r>
            <a:endParaRPr sz="1400">
              <a:latin typeface="DejaVu Sans Mono"/>
              <a:cs typeface="DejaVu Sans Mono"/>
            </a:endParaRPr>
          </a:p>
          <a:p>
            <a:pPr marL="440690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&lt;head&gt;</a:t>
            </a:r>
            <a:endParaRPr sz="1400">
              <a:latin typeface="DejaVu Sans Mono"/>
              <a:cs typeface="DejaVu Sans Mono"/>
            </a:endParaRPr>
          </a:p>
          <a:p>
            <a:pPr marL="868680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&lt;metadata&gt;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name="Titel"&gt;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&lt;value&gt;Mammakarzinom der </a:t>
            </a:r>
            <a:r>
              <a:rPr dirty="0" sz="1400" spc="-10">
                <a:latin typeface="DejaVu Sans Mono"/>
                <a:cs typeface="DejaVu Sans Mono"/>
              </a:rPr>
              <a:t>Frau&lt;/value&gt;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name="Bereich"&gt;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&lt;value&gt;onkopedia&lt;/value&gt;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name="Status"&gt;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&lt;value&gt;current&lt;/value&gt;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name="Pfad"&gt;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&lt;value&gt;onkopedia/de/onkopedia/leitlinien/mammakarzinom-der-</a:t>
            </a:r>
            <a:r>
              <a:rPr dirty="0" sz="1400" spc="-10">
                <a:latin typeface="DejaVu Sans Mono"/>
                <a:cs typeface="DejaVu Sans Mono"/>
              </a:rPr>
              <a:t>frau&lt;/value&gt;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name="URL"&gt;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  <a:hlinkClick r:id="rId2"/>
              </a:rPr>
              <a:t>&lt;value&gt;http://nohost/onkopedia/de/onkopedia/leitlinien/mammakarzinom-der-</a:t>
            </a:r>
            <a:r>
              <a:rPr dirty="0" sz="1400" spc="-10">
                <a:latin typeface="DejaVu Sans Mono"/>
                <a:cs typeface="DejaVu Sans Mono"/>
                <a:hlinkClick r:id="rId2"/>
              </a:rPr>
              <a:t>frau&lt;/value&gt;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name="ID"&gt;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&lt;value&gt;e10dda8e-8327-44e5-ac8b-</a:t>
            </a:r>
            <a:r>
              <a:rPr dirty="0" sz="1400" spc="-10">
                <a:latin typeface="DejaVu Sans Mono"/>
                <a:cs typeface="DejaVu Sans Mono"/>
              </a:rPr>
              <a:t>0fbaf3929e8f&lt;/value&gt;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name="UUID"&gt;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&lt;value&gt;7f213cc83c37f2d8f7040c4f18172e1d&lt;/value&gt;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name="Sprache"&gt;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&lt;value&gt;de&lt;/value&gt;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name="DokumentTyp"&gt;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&lt;value&gt;guideline&lt;/value&gt;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name="Dokumentart"&gt;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&lt;value&gt;guideline&lt;/value&gt;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name="Autoren"/&gt;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name="LLThema"/&gt;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name="Zulassungland"/&gt;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name="Fachgesellschaften"&gt;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&lt;value&gt;dgho&lt;/value&gt;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&lt;value&gt;oegho&lt;/value&gt;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&lt;value&gt;sgmo&lt;/value&gt;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&lt;meta </a:t>
            </a:r>
            <a:r>
              <a:rPr dirty="0" sz="1400" spc="-10">
                <a:latin typeface="DejaVu Sans Mono"/>
                <a:cs typeface="DejaVu Sans Mono"/>
              </a:rPr>
              <a:t>name="Klassifizierung"&gt;</a:t>
            </a:r>
            <a:endParaRPr sz="1400">
              <a:latin typeface="DejaVu Sans Mono"/>
              <a:cs typeface="DejaVu Sans Mono"/>
            </a:endParaRPr>
          </a:p>
          <a:p>
            <a:pPr marL="1725295">
              <a:lnSpc>
                <a:spcPts val="1600"/>
              </a:lnSpc>
            </a:pPr>
            <a:r>
              <a:rPr dirty="0" sz="1400">
                <a:latin typeface="DejaVu Sans Mono"/>
                <a:cs typeface="DejaVu Sans Mono"/>
              </a:rPr>
              <a:t>&lt;value&gt;onkopedia::solid-</a:t>
            </a:r>
            <a:r>
              <a:rPr dirty="0" sz="1400" spc="-10">
                <a:latin typeface="DejaVu Sans Mono"/>
                <a:cs typeface="DejaVu Sans Mono"/>
              </a:rPr>
              <a:t>tumors&lt;/value&gt;</a:t>
            </a:r>
            <a:endParaRPr sz="1400">
              <a:latin typeface="DejaVu Sans Mono"/>
              <a:cs typeface="DejaVu Sans Mono"/>
            </a:endParaRPr>
          </a:p>
          <a:p>
            <a:pPr marL="1297305">
              <a:lnSpc>
                <a:spcPts val="1639"/>
              </a:lnSpc>
            </a:pPr>
            <a:r>
              <a:rPr dirty="0" sz="1400" spc="-10">
                <a:latin typeface="DejaVu Sans Mono"/>
                <a:cs typeface="DejaVu Sans Mono"/>
              </a:rPr>
              <a:t>&lt;/meta&gt;</a:t>
            </a:r>
            <a:endParaRPr sz="1400">
              <a:latin typeface="DejaVu Sans Mono"/>
              <a:cs typeface="DejaVu Sans Mon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200" y="9423400"/>
            <a:ext cx="2326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www.xml-director.info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168900" y="9423400"/>
            <a:ext cx="2915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7000" y="9067800"/>
            <a:ext cx="1358900" cy="6858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00100" y="2458641"/>
            <a:ext cx="193040" cy="1163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28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2800" spc="28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71600" y="2489200"/>
            <a:ext cx="4769485" cy="1163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0">
                <a:latin typeface="DejaVu Sans Condensed"/>
                <a:cs typeface="DejaVu Sans Condensed"/>
              </a:rPr>
              <a:t>Bereitstellung</a:t>
            </a:r>
            <a:r>
              <a:rPr dirty="0" sz="2800" spc="-25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HTML</a:t>
            </a:r>
            <a:r>
              <a:rPr dirty="0" sz="2800" spc="-25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fürs</a:t>
            </a:r>
            <a:r>
              <a:rPr dirty="0" sz="2800" spc="-25">
                <a:latin typeface="DejaVu Sans Condensed"/>
                <a:cs typeface="DejaVu Sans Condensed"/>
              </a:rPr>
              <a:t> Web</a:t>
            </a:r>
            <a:endParaRPr sz="28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2800" spc="-10">
                <a:latin typeface="DejaVu Sans Condensed"/>
                <a:cs typeface="DejaVu Sans Condensed"/>
              </a:rPr>
              <a:t>Konvertierung</a:t>
            </a:r>
            <a:r>
              <a:rPr dirty="0" sz="2800" spc="-95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XML</a:t>
            </a:r>
            <a:r>
              <a:rPr dirty="0" sz="2800" spc="-90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nach</a:t>
            </a:r>
            <a:r>
              <a:rPr dirty="0" sz="2800" spc="-90">
                <a:latin typeface="DejaVu Sans Condensed"/>
                <a:cs typeface="DejaVu Sans Condensed"/>
              </a:rPr>
              <a:t> </a:t>
            </a:r>
            <a:r>
              <a:rPr dirty="0" sz="2800" spc="-25">
                <a:latin typeface="DejaVu Sans Condensed"/>
                <a:cs typeface="DejaVu Sans Condensed"/>
              </a:rPr>
              <a:t>PDF</a:t>
            </a:r>
            <a:endParaRPr sz="2800">
              <a:latin typeface="DejaVu Sans Condensed"/>
              <a:cs typeface="DejaVu Sans Condense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44600" y="3911600"/>
            <a:ext cx="423481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6565" indent="-443865">
              <a:lnSpc>
                <a:spcPct val="100000"/>
              </a:lnSpc>
              <a:spcBef>
                <a:spcPts val="100"/>
              </a:spcBef>
              <a:buClr>
                <a:srgbClr val="A6AAA9"/>
              </a:buClr>
              <a:buSzPct val="110714"/>
              <a:buFont typeface="Microsoft Sans Serif"/>
              <a:buChar char="‣"/>
              <a:tabLst>
                <a:tab pos="456565" algn="l"/>
              </a:tabLst>
            </a:pPr>
            <a:r>
              <a:rPr dirty="0" sz="2800" spc="-40">
                <a:latin typeface="DejaVu Sans Condensed"/>
                <a:cs typeface="DejaVu Sans Condensed"/>
              </a:rPr>
              <a:t>via</a:t>
            </a:r>
            <a:r>
              <a:rPr dirty="0" sz="2800" spc="-95">
                <a:latin typeface="DejaVu Sans Condensed"/>
                <a:cs typeface="DejaVu Sans Condensed"/>
              </a:rPr>
              <a:t> </a:t>
            </a:r>
            <a:r>
              <a:rPr dirty="0" sz="2800" spc="-254" b="1">
                <a:latin typeface="DejaVu Sans Condensed"/>
                <a:cs typeface="DejaVu Sans Condensed"/>
              </a:rPr>
              <a:t>„CSS</a:t>
            </a:r>
            <a:r>
              <a:rPr dirty="0" sz="2800" spc="-150" b="1">
                <a:latin typeface="DejaVu Sans Condensed"/>
                <a:cs typeface="DejaVu Sans Condensed"/>
              </a:rPr>
              <a:t> </a:t>
            </a:r>
            <a:r>
              <a:rPr dirty="0" sz="2800" spc="-155" b="1">
                <a:latin typeface="DejaVu Sans Condensed"/>
                <a:cs typeface="DejaVu Sans Condensed"/>
              </a:rPr>
              <a:t>Paged</a:t>
            </a:r>
            <a:r>
              <a:rPr dirty="0" sz="2800" spc="-150" b="1">
                <a:latin typeface="DejaVu Sans Condensed"/>
                <a:cs typeface="DejaVu Sans Condensed"/>
              </a:rPr>
              <a:t> </a:t>
            </a:r>
            <a:r>
              <a:rPr dirty="0" sz="2800" spc="-90" b="1">
                <a:latin typeface="DejaVu Sans Condensed"/>
                <a:cs typeface="DejaVu Sans Condensed"/>
              </a:rPr>
              <a:t>Media“</a:t>
            </a:r>
            <a:endParaRPr sz="2800">
              <a:latin typeface="DejaVu Sans Condensed"/>
              <a:cs typeface="DejaVu Sans Condensed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689100" y="4332694"/>
            <a:ext cx="212725" cy="1447800"/>
          </a:xfrm>
          <a:prstGeom prst="rect">
            <a:avLst/>
          </a:prstGeom>
        </p:spPr>
        <p:txBody>
          <a:bodyPr wrap="square" lIns="0" tIns="2501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70"/>
              </a:spcBef>
            </a:pPr>
            <a:r>
              <a:rPr dirty="0" sz="3100" spc="33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880"/>
              </a:spcBef>
            </a:pPr>
            <a:r>
              <a:rPr dirty="0" sz="3100" spc="33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100">
              <a:latin typeface="Microsoft Sans Serif"/>
              <a:cs typeface="Microsoft Sans Serif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133600" y="4622800"/>
            <a:ext cx="6088380" cy="1163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50">
                <a:latin typeface="DejaVu Sans Condensed"/>
                <a:cs typeface="DejaVu Sans Condensed"/>
              </a:rPr>
              <a:t>HTML/XML</a:t>
            </a:r>
            <a:r>
              <a:rPr dirty="0" sz="2800" spc="-120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als</a:t>
            </a:r>
            <a:r>
              <a:rPr dirty="0" sz="2800" spc="-120">
                <a:latin typeface="DejaVu Sans Condensed"/>
                <a:cs typeface="DejaVu Sans Condensed"/>
              </a:rPr>
              <a:t> </a:t>
            </a:r>
            <a:r>
              <a:rPr dirty="0" sz="2800" spc="-10">
                <a:latin typeface="DejaVu Sans Condensed"/>
                <a:cs typeface="DejaVu Sans Condensed"/>
              </a:rPr>
              <a:t>Eingabeformat</a:t>
            </a:r>
            <a:endParaRPr sz="28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2800" spc="-140">
                <a:latin typeface="DejaVu Sans Condensed"/>
                <a:cs typeface="DejaVu Sans Condensed"/>
              </a:rPr>
              <a:t>CSS</a:t>
            </a:r>
            <a:r>
              <a:rPr dirty="0" sz="2800" spc="-40">
                <a:latin typeface="DejaVu Sans Condensed"/>
                <a:cs typeface="DejaVu Sans Condensed"/>
              </a:rPr>
              <a:t> </a:t>
            </a:r>
            <a:r>
              <a:rPr dirty="0" sz="2800" spc="-50">
                <a:latin typeface="DejaVu Sans Condensed"/>
                <a:cs typeface="DejaVu Sans Condensed"/>
              </a:rPr>
              <a:t>Stylesheets</a:t>
            </a:r>
            <a:r>
              <a:rPr dirty="0" sz="2800" spc="-40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für</a:t>
            </a:r>
            <a:r>
              <a:rPr dirty="0" sz="2800" spc="-40">
                <a:latin typeface="DejaVu Sans Condensed"/>
                <a:cs typeface="DejaVu Sans Condensed"/>
              </a:rPr>
              <a:t> </a:t>
            </a:r>
            <a:r>
              <a:rPr dirty="0" sz="2800" spc="-10">
                <a:latin typeface="DejaVu Sans Condensed"/>
                <a:cs typeface="DejaVu Sans Condensed"/>
              </a:rPr>
              <a:t>Layout</a:t>
            </a:r>
            <a:r>
              <a:rPr dirty="0" sz="2800" spc="-35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und</a:t>
            </a:r>
            <a:r>
              <a:rPr dirty="0" sz="2800" spc="-40">
                <a:latin typeface="DejaVu Sans Condensed"/>
                <a:cs typeface="DejaVu Sans Condensed"/>
              </a:rPr>
              <a:t> </a:t>
            </a:r>
            <a:r>
              <a:rPr dirty="0" sz="2800" spc="-25">
                <a:latin typeface="DejaVu Sans Condensed"/>
                <a:cs typeface="DejaVu Sans Condensed"/>
              </a:rPr>
              <a:t>Styling</a:t>
            </a:r>
            <a:endParaRPr sz="2800">
              <a:latin typeface="DejaVu Sans Condensed"/>
              <a:cs typeface="DejaVu Sans Condensed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44600" y="5988367"/>
            <a:ext cx="212725" cy="5035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100" spc="33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10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689100" y="6045200"/>
            <a:ext cx="1009142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50200" algn="l"/>
              </a:tabLst>
            </a:pPr>
            <a:r>
              <a:rPr dirty="0" sz="2800" spc="-10">
                <a:latin typeface="DejaVu Sans Condensed"/>
                <a:cs typeface="DejaVu Sans Condensed"/>
              </a:rPr>
              <a:t>Konvertierung</a:t>
            </a:r>
            <a:r>
              <a:rPr dirty="0" sz="2800" spc="-85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über</a:t>
            </a:r>
            <a:r>
              <a:rPr dirty="0" sz="2800" spc="-80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kommerzielle</a:t>
            </a:r>
            <a:r>
              <a:rPr dirty="0" sz="2800" spc="-80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PDF</a:t>
            </a:r>
            <a:r>
              <a:rPr dirty="0" sz="2800" spc="-85">
                <a:latin typeface="DejaVu Sans Condensed"/>
                <a:cs typeface="DejaVu Sans Condensed"/>
              </a:rPr>
              <a:t> </a:t>
            </a:r>
            <a:r>
              <a:rPr dirty="0" sz="2800" spc="-10">
                <a:latin typeface="DejaVu Sans Condensed"/>
                <a:cs typeface="DejaVu Sans Condensed"/>
              </a:rPr>
              <a:t>Konverter</a:t>
            </a:r>
            <a:r>
              <a:rPr dirty="0" sz="2800">
                <a:latin typeface="DejaVu Sans Condensed"/>
                <a:cs typeface="DejaVu Sans Condensed"/>
              </a:rPr>
              <a:t>	</a:t>
            </a:r>
            <a:r>
              <a:rPr dirty="0" sz="2800" spc="-100">
                <a:latin typeface="DejaVu Sans Condensed"/>
                <a:cs typeface="DejaVu Sans Condensed"/>
              </a:rPr>
              <a:t>(</a:t>
            </a:r>
            <a:r>
              <a:rPr dirty="0" sz="2800" spc="-100" b="1">
                <a:latin typeface="DejaVu Sans Condensed"/>
                <a:cs typeface="DejaVu Sans Condensed"/>
              </a:rPr>
              <a:t>PDFreactor</a:t>
            </a:r>
            <a:r>
              <a:rPr dirty="0" sz="2800" spc="-100">
                <a:latin typeface="DejaVu Sans Condensed"/>
                <a:cs typeface="DejaVu Sans Condensed"/>
              </a:rPr>
              <a:t>)</a:t>
            </a:r>
            <a:endParaRPr sz="2800">
              <a:latin typeface="DejaVu Sans Condensed"/>
              <a:cs typeface="DejaVu Sans Condensed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00100" y="6725841"/>
            <a:ext cx="19304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28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371600" y="6756400"/>
            <a:ext cx="674370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0">
                <a:latin typeface="DejaVu Sans Condensed"/>
                <a:cs typeface="DejaVu Sans Condensed"/>
              </a:rPr>
              <a:t>Bereitstellung</a:t>
            </a:r>
            <a:r>
              <a:rPr dirty="0" sz="2800" spc="-120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PDF</a:t>
            </a:r>
            <a:r>
              <a:rPr dirty="0" sz="2800" spc="-114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im</a:t>
            </a:r>
            <a:r>
              <a:rPr dirty="0" sz="2800" spc="-114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Web</a:t>
            </a:r>
            <a:r>
              <a:rPr dirty="0" sz="2800" spc="-114">
                <a:latin typeface="DejaVu Sans Condensed"/>
                <a:cs typeface="DejaVu Sans Condensed"/>
              </a:rPr>
              <a:t> </a:t>
            </a:r>
            <a:r>
              <a:rPr dirty="0" sz="2800">
                <a:latin typeface="DejaVu Sans Condensed"/>
                <a:cs typeface="DejaVu Sans Condensed"/>
              </a:rPr>
              <a:t>zum</a:t>
            </a:r>
            <a:r>
              <a:rPr dirty="0" sz="2800" spc="-120">
                <a:latin typeface="DejaVu Sans Condensed"/>
                <a:cs typeface="DejaVu Sans Condensed"/>
              </a:rPr>
              <a:t> </a:t>
            </a:r>
            <a:r>
              <a:rPr dirty="0" sz="2800" spc="-10">
                <a:latin typeface="DejaVu Sans Condensed"/>
                <a:cs typeface="DejaVu Sans Condensed"/>
              </a:rPr>
              <a:t>Download</a:t>
            </a:r>
            <a:endParaRPr sz="2800">
              <a:latin typeface="DejaVu Sans Condensed"/>
              <a:cs typeface="DejaVu Sans Condensed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0500" rIns="0" bIns="0" rtlCol="0" vert="horz">
            <a:spAutoFit/>
          </a:bodyPr>
          <a:lstStyle/>
          <a:p>
            <a:pPr marL="2540000">
              <a:lnSpc>
                <a:spcPct val="100000"/>
              </a:lnSpc>
              <a:spcBef>
                <a:spcPts val="100"/>
              </a:spcBef>
            </a:pPr>
            <a:r>
              <a:rPr dirty="0"/>
              <a:t>XML</a:t>
            </a:r>
            <a:r>
              <a:rPr dirty="0" spc="-140"/>
              <a:t> </a:t>
            </a:r>
            <a:r>
              <a:rPr dirty="0" spc="-10"/>
              <a:t>Publikationsworkflow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200" y="9423400"/>
            <a:ext cx="2326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www.xml-director.info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168900" y="9423400"/>
            <a:ext cx="2915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7000" y="9067800"/>
            <a:ext cx="1358900" cy="685800"/>
          </a:xfrm>
          <a:prstGeom prst="rect">
            <a:avLst/>
          </a:prstGeom>
        </p:spPr>
      </p:pic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133350" y="1949450"/>
          <a:ext cx="12801600" cy="6831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56350"/>
                <a:gridCol w="6356350"/>
              </a:tblGrid>
              <a:tr h="581025"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dirty="0" sz="3000" spc="-40">
                          <a:solidFill>
                            <a:srgbClr val="FFFFFF"/>
                          </a:solidFill>
                          <a:latin typeface="DejaVu Sans Condensed"/>
                          <a:cs typeface="DejaVu Sans Condensed"/>
                        </a:rPr>
                        <a:t>Web-</a:t>
                      </a:r>
                      <a:r>
                        <a:rPr dirty="0" sz="3000" spc="-10">
                          <a:solidFill>
                            <a:srgbClr val="FFFFFF"/>
                          </a:solidFill>
                          <a:latin typeface="DejaVu Sans Condensed"/>
                          <a:cs typeface="DejaVu Sans Condensed"/>
                        </a:rPr>
                        <a:t>to-</a:t>
                      </a:r>
                      <a:r>
                        <a:rPr dirty="0" sz="3000" spc="-20">
                          <a:solidFill>
                            <a:srgbClr val="FFFFFF"/>
                          </a:solidFill>
                          <a:latin typeface="DejaVu Sans Condensed"/>
                          <a:cs typeface="DejaVu Sans Condensed"/>
                        </a:rPr>
                        <a:t>Print</a:t>
                      </a:r>
                      <a:endParaRPr sz="3000">
                        <a:latin typeface="DejaVu Sans Condensed"/>
                        <a:cs typeface="DejaVu Sans Condensed"/>
                      </a:endParaRPr>
                    </a:p>
                  </a:txBody>
                  <a:tcPr marL="0" marR="0" marB="0" marT="1016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08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dirty="0" sz="3000">
                          <a:solidFill>
                            <a:srgbClr val="FFFFFF"/>
                          </a:solidFill>
                          <a:latin typeface="DejaVu Sans Condensed"/>
                          <a:cs typeface="DejaVu Sans Condensed"/>
                        </a:rPr>
                        <a:t>Automatischer</a:t>
                      </a:r>
                      <a:r>
                        <a:rPr dirty="0" sz="3000" spc="-204">
                          <a:solidFill>
                            <a:srgbClr val="FFFFFF"/>
                          </a:solidFill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3000" spc="-20">
                          <a:solidFill>
                            <a:srgbClr val="FFFFFF"/>
                          </a:solidFill>
                          <a:latin typeface="DejaVu Sans Condensed"/>
                          <a:cs typeface="DejaVu Sans Condensed"/>
                        </a:rPr>
                        <a:t>Satz</a:t>
                      </a:r>
                      <a:endParaRPr sz="3000">
                        <a:latin typeface="DejaVu Sans Condensed"/>
                        <a:cs typeface="DejaVu Sans Condensed"/>
                      </a:endParaRPr>
                    </a:p>
                  </a:txBody>
                  <a:tcPr marL="0" marR="0" marB="0" marT="1016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</a:tr>
              <a:tr h="6250940">
                <a:tc>
                  <a:txBody>
                    <a:bodyPr/>
                    <a:lstStyle/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819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 spc="-35">
                          <a:latin typeface="DejaVu Sans Condensed"/>
                          <a:cs typeface="DejaVu Sans Condensed"/>
                        </a:rPr>
                        <a:t>Layout-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orientierte</a:t>
                      </a:r>
                      <a:r>
                        <a:rPr dirty="0" sz="2600" spc="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Dokumente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0200" marR="902335" indent="-285750">
                        <a:lnSpc>
                          <a:spcPct val="102600"/>
                        </a:lnSpc>
                        <a:spcBef>
                          <a:spcPts val="100"/>
                        </a:spcBef>
                        <a:buFont typeface="Arial"/>
                        <a:buChar char="•"/>
                        <a:tabLst>
                          <a:tab pos="330200" algn="l"/>
                        </a:tabLst>
                      </a:pP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Zusammenführung</a:t>
                      </a:r>
                      <a:r>
                        <a:rPr dirty="0" sz="2600" spc="-12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von</a:t>
                      </a:r>
                      <a:r>
                        <a:rPr dirty="0" sz="2600" spc="-12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20">
                          <a:latin typeface="DejaVu Sans Condensed"/>
                          <a:cs typeface="DejaVu Sans Condensed"/>
                        </a:rPr>
                        <a:t>Daten</a:t>
                      </a:r>
                      <a:r>
                        <a:rPr dirty="0" sz="2600" spc="-12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25">
                          <a:latin typeface="DejaVu Sans Condensed"/>
                          <a:cs typeface="DejaVu Sans Condensed"/>
                        </a:rPr>
                        <a:t>und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Templates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29565" indent="-28511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Arial"/>
                        <a:buChar char="•"/>
                        <a:tabLst>
                          <a:tab pos="329565" algn="l"/>
                        </a:tabLst>
                      </a:pPr>
                      <a:r>
                        <a:rPr dirty="0" sz="2600" spc="-25">
                          <a:latin typeface="DejaVu Sans Condensed"/>
                          <a:cs typeface="DejaVu Sans Condensed"/>
                        </a:rPr>
                        <a:t>Alternative</a:t>
                      </a:r>
                      <a:r>
                        <a:rPr dirty="0" sz="2600" spc="-9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zu</a:t>
                      </a:r>
                      <a:r>
                        <a:rPr dirty="0" sz="2600" spc="-9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teuren</a:t>
                      </a:r>
                      <a:r>
                        <a:rPr dirty="0" sz="2600" spc="-9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40">
                          <a:latin typeface="DejaVu Sans Condensed"/>
                          <a:cs typeface="DejaVu Sans Condensed"/>
                        </a:rPr>
                        <a:t>Web-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to-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Print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0200" marR="2199005">
                        <a:lnSpc>
                          <a:spcPct val="102600"/>
                        </a:lnSpc>
                        <a:spcBef>
                          <a:spcPts val="100"/>
                        </a:spcBef>
                      </a:pP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Lösungen</a:t>
                      </a:r>
                      <a:r>
                        <a:rPr dirty="0" sz="2600" spc="-10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für</a:t>
                      </a:r>
                      <a:r>
                        <a:rPr dirty="0" sz="2600" spc="-10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einfache</a:t>
                      </a:r>
                      <a:r>
                        <a:rPr dirty="0" sz="2600" spc="-9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25">
                          <a:latin typeface="DejaVu Sans Condensed"/>
                          <a:cs typeface="DejaVu Sans Condensed"/>
                        </a:rPr>
                        <a:t>bis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mittelkomplexen</a:t>
                      </a:r>
                      <a:r>
                        <a:rPr dirty="0" sz="2600" spc="-18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Layouts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</a:txBody>
                  <a:tcPr marL="0" marR="0" marB="0" marT="10413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AF4"/>
                    </a:solidFill>
                  </a:tcPr>
                </a:tc>
                <a:tc>
                  <a:txBody>
                    <a:bodyPr/>
                    <a:lstStyle/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819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 spc="-30">
                          <a:latin typeface="DejaVu Sans Condensed"/>
                          <a:cs typeface="DejaVu Sans Condensed"/>
                        </a:rPr>
                        <a:t>vergleichbar</a:t>
                      </a:r>
                      <a:r>
                        <a:rPr dirty="0" sz="2600" spc="-7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mit</a:t>
                      </a:r>
                      <a:r>
                        <a:rPr dirty="0" sz="2600" spc="-6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25">
                          <a:latin typeface="DejaVu Sans Condensed"/>
                          <a:cs typeface="DejaVu Sans Condensed"/>
                        </a:rPr>
                        <a:t>TeX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180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 spc="-20">
                          <a:latin typeface="DejaVu Sans Condensed"/>
                          <a:cs typeface="DejaVu Sans Condensed"/>
                        </a:rPr>
                        <a:t>Fussnoten,</a:t>
                      </a:r>
                      <a:r>
                        <a:rPr dirty="0" sz="2600" spc="-10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Randziffern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Mehrsprachigkeit/Unicode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Spaltensatz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180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 spc="-20">
                          <a:latin typeface="DejaVu Sans Condensed"/>
                          <a:cs typeface="DejaVu Sans Condensed"/>
                        </a:rPr>
                        <a:t>Trenntabellen</a:t>
                      </a:r>
                      <a:r>
                        <a:rPr dirty="0" sz="2600" spc="-7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(mehrsprachig)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 spc="-65">
                          <a:latin typeface="DejaVu Sans Condensed"/>
                          <a:cs typeface="DejaVu Sans Condensed"/>
                        </a:rPr>
                        <a:t>LTR/RTL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Unterstützung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180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 spc="-35">
                          <a:latin typeface="DejaVu Sans Condensed"/>
                          <a:cs typeface="DejaVu Sans Condensed"/>
                        </a:rPr>
                        <a:t>Tabellen</a:t>
                      </a:r>
                      <a:r>
                        <a:rPr dirty="0" sz="2600" spc="-10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(über</a:t>
                      </a:r>
                      <a:r>
                        <a:rPr dirty="0" sz="2600" spc="-10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mehrere</a:t>
                      </a:r>
                      <a:r>
                        <a:rPr dirty="0" sz="2600" spc="-10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Seiten)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Bilder,</a:t>
                      </a:r>
                      <a:r>
                        <a:rPr dirty="0" sz="2600" spc="-9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Bildunterschriften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 spc="-45">
                          <a:latin typeface="DejaVu Sans Condensed"/>
                          <a:cs typeface="DejaVu Sans Condensed"/>
                        </a:rPr>
                        <a:t>Tabellen-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,</a:t>
                      </a:r>
                      <a:r>
                        <a:rPr dirty="0" sz="2600" spc="-11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Grafikverzeichnisse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180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Index-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Generierung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 spc="-20">
                          <a:latin typeface="DejaVu Sans Condensed"/>
                          <a:cs typeface="DejaVu Sans Condensed"/>
                        </a:rPr>
                        <a:t>automatisches</a:t>
                      </a:r>
                      <a:r>
                        <a:rPr dirty="0" sz="2600" spc="-12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Inhaltsverzeichnis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180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Deckseiten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PDF</a:t>
                      </a:r>
                      <a:r>
                        <a:rPr dirty="0" sz="2600" spc="-10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Bookmarks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  <a:p>
                      <a:pPr marL="335915" indent="-29146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Arial"/>
                        <a:buChar char="•"/>
                        <a:tabLst>
                          <a:tab pos="335915" algn="l"/>
                        </a:tabLst>
                      </a:pP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sehr</a:t>
                      </a:r>
                      <a:r>
                        <a:rPr dirty="0" sz="2600" spc="-70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hohe</a:t>
                      </a:r>
                      <a:r>
                        <a:rPr dirty="0" sz="2600" spc="-6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>
                          <a:latin typeface="DejaVu Sans Condensed"/>
                          <a:cs typeface="DejaVu Sans Condensed"/>
                        </a:rPr>
                        <a:t>PDF</a:t>
                      </a:r>
                      <a:r>
                        <a:rPr dirty="0" sz="2600" spc="-65">
                          <a:latin typeface="DejaVu Sans Condensed"/>
                          <a:cs typeface="DejaVu Sans Condensed"/>
                        </a:rPr>
                        <a:t> </a:t>
                      </a:r>
                      <a:r>
                        <a:rPr dirty="0" sz="2600" spc="-10">
                          <a:latin typeface="DejaVu Sans Condensed"/>
                          <a:cs typeface="DejaVu Sans Condensed"/>
                        </a:rPr>
                        <a:t>Qualität</a:t>
                      </a:r>
                      <a:endParaRPr sz="2600">
                        <a:latin typeface="DejaVu Sans Condensed"/>
                        <a:cs typeface="DejaVu Sans Condensed"/>
                      </a:endParaRPr>
                    </a:p>
                  </a:txBody>
                  <a:tcPr marL="0" marR="0" marB="0" marT="10413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1EAF4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0" rIns="0" bIns="0" rtlCol="0" vert="horz">
            <a:spAutoFit/>
          </a:bodyPr>
          <a:lstStyle/>
          <a:p>
            <a:pPr marL="4648200">
              <a:lnSpc>
                <a:spcPct val="100000"/>
              </a:lnSpc>
              <a:spcBef>
                <a:spcPts val="100"/>
              </a:spcBef>
            </a:pPr>
            <a:r>
              <a:rPr dirty="0" sz="6400" spc="-55"/>
              <a:t>Features</a:t>
            </a:r>
            <a:endParaRPr sz="6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95400">
              <a:lnSpc>
                <a:spcPct val="100000"/>
              </a:lnSpc>
              <a:spcBef>
                <a:spcPts val="100"/>
              </a:spcBef>
            </a:pPr>
            <a:r>
              <a:rPr dirty="0" sz="8000">
                <a:latin typeface="Arial"/>
                <a:cs typeface="Arial"/>
              </a:rPr>
              <a:t>Publishing</a:t>
            </a:r>
            <a:r>
              <a:rPr dirty="0" sz="8000" spc="365">
                <a:latin typeface="Arial"/>
                <a:cs typeface="Arial"/>
              </a:rPr>
              <a:t> </a:t>
            </a:r>
            <a:r>
              <a:rPr dirty="0" sz="8000" spc="-10">
                <a:latin typeface="Arial"/>
                <a:cs typeface="Arial"/>
              </a:rPr>
              <a:t>Universum</a:t>
            </a:r>
            <a:endParaRPr sz="80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8900" y="3403600"/>
            <a:ext cx="2692400" cy="2692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95400">
              <a:lnSpc>
                <a:spcPct val="100000"/>
              </a:lnSpc>
              <a:spcBef>
                <a:spcPts val="100"/>
              </a:spcBef>
            </a:pPr>
            <a:r>
              <a:rPr dirty="0" sz="8000">
                <a:solidFill>
                  <a:srgbClr val="000000"/>
                </a:solidFill>
                <a:latin typeface="Arial"/>
                <a:cs typeface="Arial"/>
              </a:rPr>
              <a:t>Publishing</a:t>
            </a:r>
            <a:r>
              <a:rPr dirty="0" sz="8000" spc="3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8000" spc="-10">
                <a:solidFill>
                  <a:srgbClr val="000000"/>
                </a:solidFill>
                <a:latin typeface="Arial"/>
                <a:cs typeface="Arial"/>
              </a:rPr>
              <a:t>Universum</a:t>
            </a:r>
            <a:endParaRPr sz="80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19100" y="1841500"/>
            <a:ext cx="11887200" cy="7912100"/>
            <a:chOff x="419100" y="1841500"/>
            <a:chExt cx="11887200" cy="791210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00" y="3657600"/>
              <a:ext cx="1295400" cy="12065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5000" y="1841500"/>
              <a:ext cx="3492500" cy="8763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00300" y="3784600"/>
              <a:ext cx="1778000" cy="17653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9300" y="1968500"/>
              <a:ext cx="2819400" cy="6350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97200" y="2311400"/>
              <a:ext cx="2451100" cy="12065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51900" y="4406900"/>
              <a:ext cx="2095500" cy="17653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96300" y="3009900"/>
              <a:ext cx="3721100" cy="11049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59100" y="5956300"/>
              <a:ext cx="2108200" cy="15367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4700" y="6184900"/>
              <a:ext cx="1524000" cy="21082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95000" y="6477000"/>
              <a:ext cx="1511300" cy="15240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66000" y="6350000"/>
              <a:ext cx="1511300" cy="15240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75500" y="8255000"/>
              <a:ext cx="2692400" cy="14986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05400" y="6629400"/>
              <a:ext cx="1892300" cy="189230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68900" y="3403600"/>
              <a:ext cx="2692400" cy="269240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743200" y="7886700"/>
              <a:ext cx="1511300" cy="1524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368800" y="7010400"/>
            <a:ext cx="425640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30" b="1">
                <a:latin typeface="Arial"/>
                <a:cs typeface="Arial"/>
                <a:hlinkClick r:id="rId2"/>
              </a:rPr>
              <a:t>www.xml-</a:t>
            </a:r>
            <a:r>
              <a:rPr dirty="0" sz="3200" spc="-10" b="1">
                <a:latin typeface="Arial"/>
                <a:cs typeface="Arial"/>
                <a:hlinkClick r:id="rId2"/>
              </a:rPr>
              <a:t>director.info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0" y="3530600"/>
            <a:ext cx="11023600" cy="19939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70000" y="2758439"/>
            <a:ext cx="10705465" cy="59512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30"/>
              </a:spcBef>
            </a:pPr>
            <a:r>
              <a:rPr dirty="0" sz="2850" spc="-10" b="1">
                <a:latin typeface="Arial"/>
                <a:cs typeface="Arial"/>
              </a:rPr>
              <a:t>Projektziele</a:t>
            </a:r>
            <a:endParaRPr sz="2850">
              <a:latin typeface="Arial"/>
              <a:cs typeface="Arial"/>
            </a:endParaRPr>
          </a:p>
          <a:p>
            <a:pPr marL="533400" marR="1409700" indent="-355600">
              <a:lnSpc>
                <a:spcPct val="102299"/>
              </a:lnSpc>
              <a:spcBef>
                <a:spcPts val="3100"/>
              </a:spcBef>
              <a:buSzPct val="75438"/>
              <a:buChar char="•"/>
              <a:tabLst>
                <a:tab pos="533400" algn="l"/>
              </a:tabLst>
            </a:pPr>
            <a:r>
              <a:rPr dirty="0" sz="2850">
                <a:latin typeface="Arial"/>
                <a:cs typeface="Arial"/>
              </a:rPr>
              <a:t>Schaffung</a:t>
            </a:r>
            <a:r>
              <a:rPr dirty="0" sz="2850" spc="50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eines</a:t>
            </a:r>
            <a:r>
              <a:rPr dirty="0" sz="2850" spc="60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Frameworks/Foundation</a:t>
            </a:r>
            <a:r>
              <a:rPr dirty="0" sz="2850" spc="60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für</a:t>
            </a:r>
            <a:r>
              <a:rPr dirty="0" sz="2850" spc="60">
                <a:latin typeface="Arial"/>
                <a:cs typeface="Arial"/>
              </a:rPr>
              <a:t> </a:t>
            </a:r>
            <a:r>
              <a:rPr dirty="0" sz="2850" spc="-10">
                <a:latin typeface="Arial"/>
                <a:cs typeface="Arial"/>
              </a:rPr>
              <a:t>eigene </a:t>
            </a:r>
            <a:r>
              <a:rPr dirty="0" sz="2850">
                <a:latin typeface="Arial"/>
                <a:cs typeface="Arial"/>
              </a:rPr>
              <a:t>Publishing</a:t>
            </a:r>
            <a:r>
              <a:rPr dirty="0" sz="2850" spc="10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Projekte</a:t>
            </a:r>
            <a:r>
              <a:rPr dirty="0" sz="2850" spc="5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auf</a:t>
            </a:r>
            <a:r>
              <a:rPr dirty="0" sz="2850" spc="10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Basis</a:t>
            </a:r>
            <a:r>
              <a:rPr dirty="0" sz="2850" spc="5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von</a:t>
            </a:r>
            <a:r>
              <a:rPr dirty="0" sz="2850" spc="10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XML</a:t>
            </a:r>
            <a:r>
              <a:rPr dirty="0" sz="2850" spc="5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für</a:t>
            </a:r>
            <a:r>
              <a:rPr dirty="0" sz="2850" spc="5">
                <a:latin typeface="Arial"/>
                <a:cs typeface="Arial"/>
              </a:rPr>
              <a:t> </a:t>
            </a:r>
            <a:r>
              <a:rPr dirty="0" sz="2850" spc="55">
                <a:latin typeface="Arial"/>
                <a:cs typeface="Arial"/>
              </a:rPr>
              <a:t>der</a:t>
            </a:r>
            <a:r>
              <a:rPr dirty="0" sz="2850" spc="10">
                <a:latin typeface="Arial"/>
                <a:cs typeface="Arial"/>
              </a:rPr>
              <a:t> </a:t>
            </a:r>
            <a:r>
              <a:rPr dirty="0" sz="2850" spc="-10">
                <a:latin typeface="Arial"/>
                <a:cs typeface="Arial"/>
              </a:rPr>
              <a:t>Zukunft </a:t>
            </a:r>
            <a:r>
              <a:rPr dirty="0" sz="2850">
                <a:latin typeface="Arial"/>
                <a:cs typeface="Arial"/>
              </a:rPr>
              <a:t>(kein</a:t>
            </a:r>
            <a:r>
              <a:rPr dirty="0" sz="2850" spc="125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fertiges</a:t>
            </a:r>
            <a:r>
              <a:rPr dirty="0" sz="2850" spc="140">
                <a:latin typeface="Arial"/>
                <a:cs typeface="Arial"/>
              </a:rPr>
              <a:t> </a:t>
            </a:r>
            <a:r>
              <a:rPr dirty="0" sz="2850" spc="-10">
                <a:latin typeface="Arial"/>
                <a:cs typeface="Arial"/>
              </a:rPr>
              <a:t>Produkt)</a:t>
            </a:r>
            <a:endParaRPr sz="2850">
              <a:latin typeface="Arial"/>
              <a:cs typeface="Arial"/>
            </a:endParaRPr>
          </a:p>
          <a:p>
            <a:pPr marL="532765" indent="-354965">
              <a:lnSpc>
                <a:spcPct val="100000"/>
              </a:lnSpc>
              <a:spcBef>
                <a:spcPts val="3080"/>
              </a:spcBef>
              <a:buSzPct val="75438"/>
              <a:buChar char="•"/>
              <a:tabLst>
                <a:tab pos="532765" algn="l"/>
              </a:tabLst>
            </a:pPr>
            <a:r>
              <a:rPr dirty="0" sz="2850">
                <a:latin typeface="Arial"/>
                <a:cs typeface="Arial"/>
              </a:rPr>
              <a:t>größtmögliche</a:t>
            </a:r>
            <a:r>
              <a:rPr dirty="0" sz="2850" spc="100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Kompatibilität</a:t>
            </a:r>
            <a:r>
              <a:rPr dirty="0" sz="2850" spc="110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XML</a:t>
            </a:r>
            <a:r>
              <a:rPr dirty="0" sz="2850" spc="110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Datenbanken</a:t>
            </a:r>
            <a:r>
              <a:rPr dirty="0" sz="2850" spc="114">
                <a:latin typeface="Arial"/>
                <a:cs typeface="Arial"/>
              </a:rPr>
              <a:t> </a:t>
            </a:r>
            <a:r>
              <a:rPr dirty="0" sz="2850" spc="60">
                <a:latin typeface="Arial"/>
                <a:cs typeface="Arial"/>
              </a:rPr>
              <a:t>und</a:t>
            </a:r>
            <a:r>
              <a:rPr dirty="0" sz="2850" spc="110">
                <a:latin typeface="Arial"/>
                <a:cs typeface="Arial"/>
              </a:rPr>
              <a:t> </a:t>
            </a:r>
            <a:r>
              <a:rPr dirty="0" sz="2850" spc="-10">
                <a:latin typeface="Arial"/>
                <a:cs typeface="Arial"/>
              </a:rPr>
              <a:t>Storages</a:t>
            </a:r>
            <a:endParaRPr sz="2850">
              <a:latin typeface="Arial"/>
              <a:cs typeface="Arial"/>
            </a:endParaRPr>
          </a:p>
          <a:p>
            <a:pPr marL="533400" marR="1591945" indent="-355600">
              <a:lnSpc>
                <a:spcPct val="102299"/>
              </a:lnSpc>
              <a:spcBef>
                <a:spcPts val="3000"/>
              </a:spcBef>
              <a:buSzPct val="75438"/>
              <a:buChar char="•"/>
              <a:tabLst>
                <a:tab pos="533400" algn="l"/>
              </a:tabLst>
            </a:pPr>
            <a:r>
              <a:rPr dirty="0" sz="2850">
                <a:latin typeface="Arial"/>
                <a:cs typeface="Arial"/>
              </a:rPr>
              <a:t>praxis-orientierte</a:t>
            </a:r>
            <a:r>
              <a:rPr dirty="0" sz="2850" spc="105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Schnittstellen</a:t>
            </a:r>
            <a:r>
              <a:rPr dirty="0" sz="2850" spc="100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für</a:t>
            </a:r>
            <a:r>
              <a:rPr dirty="0" sz="2850" spc="105">
                <a:latin typeface="Arial"/>
                <a:cs typeface="Arial"/>
              </a:rPr>
              <a:t> </a:t>
            </a:r>
            <a:r>
              <a:rPr dirty="0" sz="2850" spc="-10">
                <a:latin typeface="Arial"/>
                <a:cs typeface="Arial"/>
              </a:rPr>
              <a:t>Validierung, </a:t>
            </a:r>
            <a:r>
              <a:rPr dirty="0" sz="2850" spc="-20">
                <a:latin typeface="Arial"/>
                <a:cs typeface="Arial"/>
              </a:rPr>
              <a:t>Transformationen</a:t>
            </a:r>
            <a:r>
              <a:rPr dirty="0" sz="2850" spc="15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(nicht</a:t>
            </a:r>
            <a:r>
              <a:rPr dirty="0" sz="2850" spc="15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XProc)</a:t>
            </a:r>
            <a:r>
              <a:rPr dirty="0" sz="2850" spc="15">
                <a:latin typeface="Arial"/>
                <a:cs typeface="Arial"/>
              </a:rPr>
              <a:t> </a:t>
            </a:r>
            <a:r>
              <a:rPr dirty="0" sz="2850" spc="60">
                <a:latin typeface="Arial"/>
                <a:cs typeface="Arial"/>
              </a:rPr>
              <a:t>und</a:t>
            </a:r>
            <a:r>
              <a:rPr dirty="0" sz="2850" spc="15">
                <a:latin typeface="Arial"/>
                <a:cs typeface="Arial"/>
              </a:rPr>
              <a:t> </a:t>
            </a:r>
            <a:r>
              <a:rPr dirty="0" sz="2850" spc="-10">
                <a:latin typeface="Arial"/>
                <a:cs typeface="Arial"/>
              </a:rPr>
              <a:t>Konvertierungen</a:t>
            </a:r>
            <a:endParaRPr sz="2850">
              <a:latin typeface="Arial"/>
              <a:cs typeface="Arial"/>
            </a:endParaRPr>
          </a:p>
          <a:p>
            <a:pPr marL="532765" indent="-354965">
              <a:lnSpc>
                <a:spcPct val="100000"/>
              </a:lnSpc>
              <a:spcBef>
                <a:spcPts val="3080"/>
              </a:spcBef>
              <a:buSzPct val="75438"/>
              <a:buChar char="•"/>
              <a:tabLst>
                <a:tab pos="532765" algn="l"/>
              </a:tabLst>
            </a:pPr>
            <a:r>
              <a:rPr dirty="0" sz="2850">
                <a:latin typeface="Arial"/>
                <a:cs typeface="Arial"/>
              </a:rPr>
              <a:t>offene</a:t>
            </a:r>
            <a:r>
              <a:rPr dirty="0" sz="2850" spc="-30">
                <a:latin typeface="Arial"/>
                <a:cs typeface="Arial"/>
              </a:rPr>
              <a:t> </a:t>
            </a:r>
            <a:r>
              <a:rPr dirty="0" sz="2850" spc="-10">
                <a:latin typeface="Arial"/>
                <a:cs typeface="Arial"/>
              </a:rPr>
              <a:t>Schnittstellen</a:t>
            </a:r>
            <a:endParaRPr sz="2850">
              <a:latin typeface="Arial"/>
              <a:cs typeface="Arial"/>
            </a:endParaRPr>
          </a:p>
          <a:p>
            <a:pPr marL="532765" indent="-354965">
              <a:lnSpc>
                <a:spcPct val="100000"/>
              </a:lnSpc>
              <a:spcBef>
                <a:spcPts val="3180"/>
              </a:spcBef>
              <a:buSzPct val="75438"/>
              <a:buChar char="•"/>
              <a:tabLst>
                <a:tab pos="532765" algn="l"/>
              </a:tabLst>
            </a:pPr>
            <a:r>
              <a:rPr dirty="0" sz="2850">
                <a:latin typeface="Arial"/>
                <a:cs typeface="Arial"/>
              </a:rPr>
              <a:t>modularer</a:t>
            </a:r>
            <a:r>
              <a:rPr dirty="0" sz="2850" spc="155">
                <a:latin typeface="Arial"/>
                <a:cs typeface="Arial"/>
              </a:rPr>
              <a:t> </a:t>
            </a:r>
            <a:r>
              <a:rPr dirty="0" sz="2850" spc="-10">
                <a:latin typeface="Arial"/>
                <a:cs typeface="Arial"/>
              </a:rPr>
              <a:t>Aufbau</a:t>
            </a:r>
            <a:endParaRPr sz="285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8200" y="342900"/>
            <a:ext cx="8788400" cy="1587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425700"/>
            <a:ext cx="13004800" cy="70104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8200" y="342900"/>
            <a:ext cx="8788400" cy="1587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58900" y="2659379"/>
            <a:ext cx="10681970" cy="61436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88900">
              <a:lnSpc>
                <a:spcPts val="4230"/>
              </a:lnSpc>
              <a:spcBef>
                <a:spcPts val="110"/>
              </a:spcBef>
            </a:pPr>
            <a:r>
              <a:rPr dirty="0" sz="3550" spc="-10" b="1">
                <a:latin typeface="Arial"/>
                <a:cs typeface="Arial"/>
              </a:rPr>
              <a:t>Technische</a:t>
            </a:r>
            <a:r>
              <a:rPr dirty="0" sz="3550" spc="-195" b="1">
                <a:latin typeface="Arial"/>
                <a:cs typeface="Arial"/>
              </a:rPr>
              <a:t> </a:t>
            </a:r>
            <a:r>
              <a:rPr dirty="0" sz="3550" spc="-10" b="1">
                <a:latin typeface="Arial"/>
                <a:cs typeface="Arial"/>
              </a:rPr>
              <a:t>Grundlage</a:t>
            </a:r>
            <a:endParaRPr sz="3550">
              <a:latin typeface="Arial"/>
              <a:cs typeface="Arial"/>
            </a:endParaRPr>
          </a:p>
          <a:p>
            <a:pPr marL="88900">
              <a:lnSpc>
                <a:spcPts val="4230"/>
              </a:lnSpc>
            </a:pPr>
            <a:r>
              <a:rPr dirty="0" sz="3550" spc="-25" b="1">
                <a:latin typeface="Arial"/>
                <a:cs typeface="Arial"/>
              </a:rPr>
              <a:t>Web-</a:t>
            </a:r>
            <a:r>
              <a:rPr dirty="0" sz="3550" b="1">
                <a:latin typeface="Arial"/>
                <a:cs typeface="Arial"/>
              </a:rPr>
              <a:t>CMS</a:t>
            </a:r>
            <a:r>
              <a:rPr dirty="0" sz="3550" spc="-5" b="1">
                <a:latin typeface="Arial"/>
                <a:cs typeface="Arial"/>
              </a:rPr>
              <a:t> </a:t>
            </a:r>
            <a:r>
              <a:rPr dirty="0" sz="3550" b="1">
                <a:latin typeface="Arial"/>
                <a:cs typeface="Arial"/>
              </a:rPr>
              <a:t>Plone</a:t>
            </a:r>
            <a:r>
              <a:rPr dirty="0" sz="3550" spc="5" b="1">
                <a:latin typeface="Arial"/>
                <a:cs typeface="Arial"/>
              </a:rPr>
              <a:t> </a:t>
            </a:r>
            <a:r>
              <a:rPr dirty="0" sz="3550" spc="-10" b="1">
                <a:latin typeface="Arial"/>
                <a:cs typeface="Arial"/>
              </a:rPr>
              <a:t>(plone.org):</a:t>
            </a:r>
            <a:endParaRPr sz="3550">
              <a:latin typeface="Arial"/>
              <a:cs typeface="Arial"/>
            </a:endParaRPr>
          </a:p>
          <a:p>
            <a:pPr marL="532765" indent="-443865">
              <a:lnSpc>
                <a:spcPct val="100000"/>
              </a:lnSpc>
              <a:spcBef>
                <a:spcPts val="3640"/>
              </a:spcBef>
              <a:buSzPct val="74647"/>
              <a:buChar char="•"/>
              <a:tabLst>
                <a:tab pos="532765" algn="l"/>
              </a:tabLst>
            </a:pPr>
            <a:r>
              <a:rPr dirty="0" sz="3550" spc="-25">
                <a:latin typeface="Arial"/>
                <a:cs typeface="Arial"/>
              </a:rPr>
              <a:t>"Enterprise-</a:t>
            </a:r>
            <a:r>
              <a:rPr dirty="0" sz="3550">
                <a:latin typeface="Arial"/>
                <a:cs typeface="Arial"/>
              </a:rPr>
              <a:t>grade"</a:t>
            </a:r>
            <a:r>
              <a:rPr dirty="0" sz="3550" spc="-80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CMS</a:t>
            </a:r>
            <a:r>
              <a:rPr dirty="0" sz="3550" spc="-75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seit</a:t>
            </a:r>
            <a:r>
              <a:rPr dirty="0" sz="3550" spc="-75">
                <a:latin typeface="Arial"/>
                <a:cs typeface="Arial"/>
              </a:rPr>
              <a:t> </a:t>
            </a:r>
            <a:r>
              <a:rPr dirty="0" sz="3550" spc="-10">
                <a:latin typeface="Arial"/>
                <a:cs typeface="Arial"/>
              </a:rPr>
              <a:t>2001,</a:t>
            </a:r>
            <a:endParaRPr sz="3550">
              <a:latin typeface="Arial"/>
              <a:cs typeface="Arial"/>
            </a:endParaRPr>
          </a:p>
          <a:p>
            <a:pPr marL="532765" indent="-443865">
              <a:lnSpc>
                <a:spcPct val="100000"/>
              </a:lnSpc>
              <a:spcBef>
                <a:spcPts val="3740"/>
              </a:spcBef>
              <a:buSzPct val="74647"/>
              <a:buChar char="•"/>
              <a:tabLst>
                <a:tab pos="532765" algn="l"/>
              </a:tabLst>
            </a:pPr>
            <a:r>
              <a:rPr dirty="0" sz="3550">
                <a:latin typeface="Arial"/>
                <a:cs typeface="Arial"/>
              </a:rPr>
              <a:t>sehr</a:t>
            </a:r>
            <a:r>
              <a:rPr dirty="0" sz="3550" spc="-60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sicher,</a:t>
            </a:r>
            <a:r>
              <a:rPr dirty="0" sz="3550" spc="-60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sehr</a:t>
            </a:r>
            <a:r>
              <a:rPr dirty="0" sz="3550" spc="-60">
                <a:latin typeface="Arial"/>
                <a:cs typeface="Arial"/>
              </a:rPr>
              <a:t> </a:t>
            </a:r>
            <a:r>
              <a:rPr dirty="0" sz="3550" spc="-10">
                <a:latin typeface="Arial"/>
                <a:cs typeface="Arial"/>
              </a:rPr>
              <a:t>flexibel</a:t>
            </a:r>
            <a:endParaRPr sz="3550">
              <a:latin typeface="Arial"/>
              <a:cs typeface="Arial"/>
            </a:endParaRPr>
          </a:p>
          <a:p>
            <a:pPr marL="532765" indent="-443865">
              <a:lnSpc>
                <a:spcPct val="100000"/>
              </a:lnSpc>
              <a:spcBef>
                <a:spcPts val="3640"/>
              </a:spcBef>
              <a:buSzPct val="74647"/>
              <a:buChar char="•"/>
              <a:tabLst>
                <a:tab pos="532765" algn="l"/>
              </a:tabLst>
            </a:pPr>
            <a:r>
              <a:rPr dirty="0" sz="3550" spc="-10">
                <a:latin typeface="Arial"/>
                <a:cs typeface="Arial"/>
              </a:rPr>
              <a:t>Inhaltstypen,</a:t>
            </a:r>
            <a:endParaRPr sz="3550">
              <a:latin typeface="Arial"/>
              <a:cs typeface="Arial"/>
            </a:endParaRPr>
          </a:p>
          <a:p>
            <a:pPr marL="532765" indent="-443865">
              <a:lnSpc>
                <a:spcPct val="100000"/>
              </a:lnSpc>
              <a:spcBef>
                <a:spcPts val="3640"/>
              </a:spcBef>
              <a:buSzPct val="74647"/>
              <a:buChar char="•"/>
              <a:tabLst>
                <a:tab pos="532765" algn="l"/>
              </a:tabLst>
            </a:pPr>
            <a:r>
              <a:rPr dirty="0" sz="3550" spc="-10">
                <a:latin typeface="Arial"/>
                <a:cs typeface="Arial"/>
              </a:rPr>
              <a:t>Workflows</a:t>
            </a:r>
            <a:endParaRPr sz="3550">
              <a:latin typeface="Arial"/>
              <a:cs typeface="Arial"/>
            </a:endParaRPr>
          </a:p>
          <a:p>
            <a:pPr marL="532765" indent="-443865">
              <a:lnSpc>
                <a:spcPct val="100000"/>
              </a:lnSpc>
              <a:spcBef>
                <a:spcPts val="3740"/>
              </a:spcBef>
              <a:buSzPct val="74647"/>
              <a:buChar char="•"/>
              <a:tabLst>
                <a:tab pos="532765" algn="l"/>
              </a:tabLst>
            </a:pPr>
            <a:r>
              <a:rPr dirty="0" sz="3550">
                <a:latin typeface="Arial"/>
                <a:cs typeface="Arial"/>
              </a:rPr>
              <a:t>feingranulares</a:t>
            </a:r>
            <a:r>
              <a:rPr dirty="0" sz="3550" spc="45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Rechte-</a:t>
            </a:r>
            <a:r>
              <a:rPr dirty="0" sz="3550" spc="45">
                <a:latin typeface="Arial"/>
                <a:cs typeface="Arial"/>
              </a:rPr>
              <a:t> </a:t>
            </a:r>
            <a:r>
              <a:rPr dirty="0" sz="3550" spc="55">
                <a:latin typeface="Arial"/>
                <a:cs typeface="Arial"/>
              </a:rPr>
              <a:t>und</a:t>
            </a:r>
            <a:r>
              <a:rPr dirty="0" sz="3550" spc="45">
                <a:latin typeface="Arial"/>
                <a:cs typeface="Arial"/>
              </a:rPr>
              <a:t> </a:t>
            </a:r>
            <a:r>
              <a:rPr dirty="0" sz="3550" spc="-10">
                <a:latin typeface="Arial"/>
                <a:cs typeface="Arial"/>
              </a:rPr>
              <a:t>Workflowmanagement</a:t>
            </a:r>
            <a:endParaRPr sz="355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8200" y="342900"/>
            <a:ext cx="8788400" cy="1587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65200" y="2510027"/>
            <a:ext cx="8367395" cy="1066800"/>
          </a:xfrm>
          <a:prstGeom prst="rect">
            <a:avLst/>
          </a:prstGeom>
        </p:spPr>
        <p:txBody>
          <a:bodyPr wrap="square" lIns="0" tIns="1822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435"/>
              </a:spcBef>
            </a:pPr>
            <a:r>
              <a:rPr dirty="0" sz="2300" spc="-10" b="1">
                <a:latin typeface="Arial"/>
                <a:cs typeface="Arial"/>
              </a:rPr>
              <a:t>Erweiterungen:</a:t>
            </a:r>
            <a:endParaRPr sz="2300">
              <a:latin typeface="Arial"/>
              <a:cs typeface="Arial"/>
            </a:endParaRPr>
          </a:p>
          <a:p>
            <a:pPr marL="774065" indent="-291465">
              <a:lnSpc>
                <a:spcPct val="100000"/>
              </a:lnSpc>
              <a:spcBef>
                <a:spcPts val="1340"/>
              </a:spcBef>
              <a:buSzPct val="76086"/>
              <a:buChar char="•"/>
              <a:tabLst>
                <a:tab pos="774065" algn="l"/>
              </a:tabLst>
            </a:pPr>
            <a:r>
              <a:rPr dirty="0" sz="2300">
                <a:latin typeface="Arial"/>
                <a:cs typeface="Arial"/>
              </a:rPr>
              <a:t>transparenter</a:t>
            </a:r>
            <a:r>
              <a:rPr dirty="0" sz="2300" spc="6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Zugriff</a:t>
            </a:r>
            <a:r>
              <a:rPr dirty="0" sz="2300" spc="6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auf</a:t>
            </a:r>
            <a:r>
              <a:rPr dirty="0" sz="2300" spc="6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Storages</a:t>
            </a:r>
            <a:r>
              <a:rPr dirty="0" sz="2300" spc="65">
                <a:latin typeface="Arial"/>
                <a:cs typeface="Arial"/>
              </a:rPr>
              <a:t> </a:t>
            </a:r>
            <a:r>
              <a:rPr dirty="0" sz="2300" spc="50">
                <a:latin typeface="Arial"/>
                <a:cs typeface="Arial"/>
              </a:rPr>
              <a:t>und</a:t>
            </a:r>
            <a:r>
              <a:rPr dirty="0" sz="2300" spc="6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XML</a:t>
            </a:r>
            <a:r>
              <a:rPr dirty="0" sz="2300" spc="6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Datenbanken</a:t>
            </a:r>
            <a:endParaRPr sz="23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82700" y="3551428"/>
            <a:ext cx="10619740" cy="5245100"/>
          </a:xfrm>
          <a:prstGeom prst="rect">
            <a:avLst/>
          </a:prstGeom>
        </p:spPr>
        <p:txBody>
          <a:bodyPr wrap="square" lIns="0" tIns="182245" rIns="0" bIns="0" rtlCol="0" vert="horz">
            <a:spAutoFit/>
          </a:bodyPr>
          <a:lstStyle/>
          <a:p>
            <a:pPr marL="901065" indent="-291465">
              <a:lnSpc>
                <a:spcPct val="100000"/>
              </a:lnSpc>
              <a:spcBef>
                <a:spcPts val="1435"/>
              </a:spcBef>
              <a:buSzPct val="76086"/>
              <a:buChar char="•"/>
              <a:tabLst>
                <a:tab pos="901065" algn="l"/>
              </a:tabLst>
            </a:pPr>
            <a:r>
              <a:rPr dirty="0" sz="2300" spc="-10">
                <a:latin typeface="Arial"/>
                <a:cs typeface="Arial"/>
              </a:rPr>
              <a:t>eXist-</a:t>
            </a:r>
            <a:r>
              <a:rPr dirty="0" sz="2300">
                <a:latin typeface="Arial"/>
                <a:cs typeface="Arial"/>
              </a:rPr>
              <a:t>DB,</a:t>
            </a:r>
            <a:r>
              <a:rPr dirty="0" sz="2300" spc="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Mark</a:t>
            </a:r>
            <a:r>
              <a:rPr dirty="0" sz="2300" spc="10">
                <a:latin typeface="Arial"/>
                <a:cs typeface="Arial"/>
              </a:rPr>
              <a:t> </a:t>
            </a:r>
            <a:r>
              <a:rPr dirty="0" sz="2300" spc="50">
                <a:latin typeface="Arial"/>
                <a:cs typeface="Arial"/>
              </a:rPr>
              <a:t>Logic,</a:t>
            </a:r>
            <a:r>
              <a:rPr dirty="0" sz="2300" spc="1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BaseX</a:t>
            </a:r>
            <a:endParaRPr sz="2300">
              <a:latin typeface="Arial"/>
              <a:cs typeface="Arial"/>
            </a:endParaRPr>
          </a:p>
          <a:p>
            <a:pPr marL="12700" marR="4015104">
              <a:lnSpc>
                <a:spcPts val="4100"/>
              </a:lnSpc>
              <a:spcBef>
                <a:spcPts val="360"/>
              </a:spcBef>
            </a:pPr>
            <a:r>
              <a:rPr dirty="0" sz="2300">
                <a:latin typeface="Arial"/>
                <a:cs typeface="Arial"/>
              </a:rPr>
              <a:t>Integration</a:t>
            </a:r>
            <a:r>
              <a:rPr dirty="0" sz="2300" spc="2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von</a:t>
            </a:r>
            <a:r>
              <a:rPr dirty="0" sz="2300" spc="2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XML</a:t>
            </a:r>
            <a:r>
              <a:rPr dirty="0" sz="2300" spc="2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Inhalten</a:t>
            </a:r>
            <a:r>
              <a:rPr dirty="0" sz="2300" spc="2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</a:t>
            </a:r>
            <a:r>
              <a:rPr dirty="0" sz="2300" spc="2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Plone</a:t>
            </a:r>
            <a:r>
              <a:rPr dirty="0" sz="2300" spc="2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Inhaltstypen </a:t>
            </a:r>
            <a:r>
              <a:rPr dirty="0" sz="2300" spc="-25">
                <a:latin typeface="Arial"/>
                <a:cs typeface="Arial"/>
              </a:rPr>
              <a:t>Validator-</a:t>
            </a:r>
            <a:r>
              <a:rPr dirty="0" sz="2300" spc="-10">
                <a:latin typeface="Arial"/>
                <a:cs typeface="Arial"/>
              </a:rPr>
              <a:t>Registry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2300" spc="-10">
                <a:latin typeface="Arial"/>
                <a:cs typeface="Arial"/>
              </a:rPr>
              <a:t>Transformation-Registry</a:t>
            </a:r>
            <a:endParaRPr sz="2300">
              <a:latin typeface="Arial"/>
              <a:cs typeface="Arial"/>
            </a:endParaRPr>
          </a:p>
          <a:p>
            <a:pPr marL="12700" marR="5577205">
              <a:lnSpc>
                <a:spcPct val="148600"/>
              </a:lnSpc>
              <a:spcBef>
                <a:spcPts val="100"/>
              </a:spcBef>
            </a:pPr>
            <a:r>
              <a:rPr dirty="0" sz="2300">
                <a:latin typeface="Arial"/>
                <a:cs typeface="Arial"/>
              </a:rPr>
              <a:t>Pipeline-Konzept</a:t>
            </a:r>
            <a:r>
              <a:rPr dirty="0" sz="2300" spc="10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für</a:t>
            </a:r>
            <a:r>
              <a:rPr dirty="0" sz="2300" spc="10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Transformationen </a:t>
            </a:r>
            <a:r>
              <a:rPr dirty="0" sz="2300" spc="-110">
                <a:latin typeface="Arial"/>
                <a:cs typeface="Arial"/>
              </a:rPr>
              <a:t>REST</a:t>
            </a:r>
            <a:r>
              <a:rPr dirty="0" sz="2300" spc="3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Webservice</a:t>
            </a:r>
            <a:r>
              <a:rPr dirty="0" sz="2300" spc="40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Schnittstelle RESTXQ</a:t>
            </a:r>
            <a:endParaRPr sz="2300">
              <a:latin typeface="Arial"/>
              <a:cs typeface="Arial"/>
            </a:endParaRPr>
          </a:p>
          <a:p>
            <a:pPr marL="12700" marR="6969759">
              <a:lnSpc>
                <a:spcPts val="4100"/>
              </a:lnSpc>
              <a:spcBef>
                <a:spcPts val="359"/>
              </a:spcBef>
            </a:pPr>
            <a:r>
              <a:rPr dirty="0" sz="2300">
                <a:latin typeface="Arial"/>
                <a:cs typeface="Arial"/>
              </a:rPr>
              <a:t>Import/Export</a:t>
            </a:r>
            <a:r>
              <a:rPr dirty="0" sz="2300" spc="26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Schnittstellen </a:t>
            </a:r>
            <a:r>
              <a:rPr dirty="0" sz="2300" spc="45">
                <a:latin typeface="Arial"/>
                <a:cs typeface="Arial"/>
              </a:rPr>
              <a:t>Logging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dirty="0" sz="2300">
                <a:latin typeface="Arial"/>
                <a:cs typeface="Arial"/>
              </a:rPr>
              <a:t>offene</a:t>
            </a:r>
            <a:r>
              <a:rPr dirty="0" sz="2300" spc="7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für</a:t>
            </a:r>
            <a:r>
              <a:rPr dirty="0" sz="2300" spc="7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Integration</a:t>
            </a:r>
            <a:r>
              <a:rPr dirty="0" sz="2300" spc="7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webbasierte</a:t>
            </a:r>
            <a:r>
              <a:rPr dirty="0" sz="2300" spc="7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(XML)</a:t>
            </a:r>
            <a:r>
              <a:rPr dirty="0" sz="2300" spc="7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Editoren</a:t>
            </a:r>
            <a:r>
              <a:rPr dirty="0" sz="2300" spc="7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(Smashdocs,</a:t>
            </a:r>
            <a:r>
              <a:rPr dirty="0" sz="2300" spc="70">
                <a:latin typeface="Arial"/>
                <a:cs typeface="Arial"/>
              </a:rPr>
              <a:t> </a:t>
            </a:r>
            <a:r>
              <a:rPr dirty="0" sz="2300" spc="-30">
                <a:latin typeface="Arial"/>
                <a:cs typeface="Arial"/>
              </a:rPr>
              <a:t>XEditor,</a:t>
            </a:r>
            <a:r>
              <a:rPr dirty="0" sz="2300" spc="70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Oxygen)</a:t>
            </a:r>
            <a:endParaRPr sz="23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90600" y="4280891"/>
            <a:ext cx="135890" cy="2908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50" spc="204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0600" y="4803623"/>
            <a:ext cx="135890" cy="2908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50" spc="204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90600" y="5326355"/>
            <a:ext cx="135890" cy="2908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50" spc="204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90600" y="5849087"/>
            <a:ext cx="135890" cy="2908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50" spc="204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90600" y="6371819"/>
            <a:ext cx="135890" cy="2908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50" spc="204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90600" y="6894552"/>
            <a:ext cx="135890" cy="2908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50" spc="204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90600" y="7417283"/>
            <a:ext cx="135890" cy="2908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50" spc="204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90600" y="7940016"/>
            <a:ext cx="135890" cy="2908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50" spc="204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90600" y="8462747"/>
            <a:ext cx="135890" cy="2908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50" spc="204">
                <a:latin typeface="Arial"/>
                <a:cs typeface="Arial"/>
              </a:rPr>
              <a:t>•</a:t>
            </a:r>
            <a:endParaRPr sz="175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8200" y="342900"/>
            <a:ext cx="8788400" cy="1587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35000" y="2799959"/>
            <a:ext cx="189230" cy="4191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50" spc="345">
                <a:latin typeface="Arial"/>
                <a:cs typeface="Arial"/>
              </a:rPr>
              <a:t>•</a:t>
            </a:r>
            <a:endParaRPr sz="25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2725420"/>
            <a:ext cx="4808855" cy="1070610"/>
          </a:xfrm>
          <a:prstGeom prst="rect"/>
        </p:spPr>
        <p:txBody>
          <a:bodyPr wrap="square" lIns="0" tIns="28575" rIns="0" bIns="0" rtlCol="0" vert="horz">
            <a:spAutoFit/>
          </a:bodyPr>
          <a:lstStyle/>
          <a:p>
            <a:pPr marL="12700" marR="5080">
              <a:lnSpc>
                <a:spcPts val="4100"/>
              </a:lnSpc>
              <a:spcBef>
                <a:spcPts val="225"/>
              </a:spcBef>
            </a:pPr>
            <a:r>
              <a:rPr dirty="0" sz="3450">
                <a:solidFill>
                  <a:srgbClr val="000000"/>
                </a:solidFill>
                <a:latin typeface="Arial"/>
                <a:cs typeface="Arial"/>
              </a:rPr>
              <a:t>XML</a:t>
            </a:r>
            <a:r>
              <a:rPr dirty="0" sz="3450" spc="-4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450">
                <a:solidFill>
                  <a:srgbClr val="000000"/>
                </a:solidFill>
                <a:latin typeface="Arial"/>
                <a:cs typeface="Arial"/>
              </a:rPr>
              <a:t>Feldtypen</a:t>
            </a:r>
            <a:r>
              <a:rPr dirty="0" sz="3450" spc="-4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450">
                <a:solidFill>
                  <a:srgbClr val="000000"/>
                </a:solidFill>
                <a:latin typeface="Arial"/>
                <a:cs typeface="Arial"/>
              </a:rPr>
              <a:t>für</a:t>
            </a:r>
            <a:r>
              <a:rPr dirty="0" sz="3450" spc="-4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450" spc="-45">
                <a:solidFill>
                  <a:srgbClr val="000000"/>
                </a:solidFill>
                <a:latin typeface="Arial"/>
                <a:cs typeface="Arial"/>
              </a:rPr>
              <a:t>Plone </a:t>
            </a:r>
            <a:r>
              <a:rPr dirty="0" sz="3450" spc="-10">
                <a:solidFill>
                  <a:srgbClr val="000000"/>
                </a:solidFill>
                <a:latin typeface="Arial"/>
                <a:cs typeface="Arial"/>
              </a:rPr>
              <a:t>Inhaltstypen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03300" y="4224020"/>
            <a:ext cx="5221605" cy="4537710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469900" marR="17780" indent="-381000">
              <a:lnSpc>
                <a:spcPts val="4100"/>
              </a:lnSpc>
              <a:spcBef>
                <a:spcPts val="259"/>
              </a:spcBef>
              <a:buSzPct val="73913"/>
              <a:buFont typeface="Arial"/>
              <a:buChar char="•"/>
              <a:tabLst>
                <a:tab pos="469900" algn="l"/>
              </a:tabLst>
            </a:pPr>
            <a:r>
              <a:rPr dirty="0" sz="3450" spc="-70" b="1">
                <a:latin typeface="Arial"/>
                <a:cs typeface="Arial"/>
              </a:rPr>
              <a:t>XMLText</a:t>
            </a:r>
            <a:r>
              <a:rPr dirty="0" sz="3450" spc="90" b="1">
                <a:latin typeface="Arial"/>
                <a:cs typeface="Arial"/>
              </a:rPr>
              <a:t> </a:t>
            </a:r>
            <a:r>
              <a:rPr dirty="0" sz="3450">
                <a:latin typeface="Arial"/>
                <a:cs typeface="Arial"/>
              </a:rPr>
              <a:t>(speichert</a:t>
            </a:r>
            <a:r>
              <a:rPr dirty="0" sz="3450" spc="100">
                <a:latin typeface="Arial"/>
                <a:cs typeface="Arial"/>
              </a:rPr>
              <a:t> </a:t>
            </a:r>
            <a:r>
              <a:rPr dirty="0" sz="3450" spc="30">
                <a:latin typeface="Arial"/>
                <a:cs typeface="Arial"/>
              </a:rPr>
              <a:t>und </a:t>
            </a:r>
            <a:r>
              <a:rPr dirty="0" sz="3450">
                <a:latin typeface="Arial"/>
                <a:cs typeface="Arial"/>
              </a:rPr>
              <a:t>validiert</a:t>
            </a:r>
            <a:r>
              <a:rPr dirty="0" sz="3450" spc="145">
                <a:latin typeface="Arial"/>
                <a:cs typeface="Arial"/>
              </a:rPr>
              <a:t> </a:t>
            </a:r>
            <a:r>
              <a:rPr dirty="0" sz="3450" spc="-20">
                <a:latin typeface="Arial"/>
                <a:cs typeface="Arial"/>
              </a:rPr>
              <a:t>XML)</a:t>
            </a:r>
            <a:endParaRPr sz="3450">
              <a:latin typeface="Arial"/>
              <a:cs typeface="Arial"/>
            </a:endParaRPr>
          </a:p>
          <a:p>
            <a:pPr marL="469265" indent="-380365">
              <a:lnSpc>
                <a:spcPct val="100000"/>
              </a:lnSpc>
              <a:spcBef>
                <a:spcPts val="3529"/>
              </a:spcBef>
              <a:buSzPct val="73913"/>
              <a:buFont typeface="Arial"/>
              <a:buChar char="•"/>
              <a:tabLst>
                <a:tab pos="469265" algn="l"/>
              </a:tabLst>
            </a:pPr>
            <a:r>
              <a:rPr dirty="0" sz="3450" b="1">
                <a:latin typeface="Arial"/>
                <a:cs typeface="Arial"/>
              </a:rPr>
              <a:t>XMLImage</a:t>
            </a:r>
            <a:r>
              <a:rPr dirty="0" sz="3450">
                <a:latin typeface="Arial"/>
                <a:cs typeface="Arial"/>
              </a:rPr>
              <a:t>,</a:t>
            </a:r>
            <a:r>
              <a:rPr dirty="0" sz="3450" spc="-170">
                <a:latin typeface="Arial"/>
                <a:cs typeface="Arial"/>
              </a:rPr>
              <a:t> </a:t>
            </a:r>
            <a:r>
              <a:rPr dirty="0" sz="3450" spc="-10" b="1">
                <a:latin typeface="Arial"/>
                <a:cs typeface="Arial"/>
              </a:rPr>
              <a:t>XMLFile</a:t>
            </a:r>
            <a:endParaRPr sz="3450">
              <a:latin typeface="Arial"/>
              <a:cs typeface="Arial"/>
            </a:endParaRPr>
          </a:p>
          <a:p>
            <a:pPr marL="469265" indent="-380365">
              <a:lnSpc>
                <a:spcPct val="100000"/>
              </a:lnSpc>
              <a:spcBef>
                <a:spcPts val="3559"/>
              </a:spcBef>
              <a:buSzPct val="73913"/>
              <a:buChar char="•"/>
              <a:tabLst>
                <a:tab pos="469265" algn="l"/>
              </a:tabLst>
            </a:pPr>
            <a:r>
              <a:rPr dirty="0" sz="3450" spc="-10" b="1">
                <a:latin typeface="Arial"/>
                <a:cs typeface="Arial"/>
              </a:rPr>
              <a:t>XPath</a:t>
            </a:r>
            <a:endParaRPr sz="3450">
              <a:latin typeface="Arial"/>
              <a:cs typeface="Arial"/>
            </a:endParaRPr>
          </a:p>
          <a:p>
            <a:pPr marL="25400" marR="97155">
              <a:lnSpc>
                <a:spcPts val="4100"/>
              </a:lnSpc>
              <a:spcBef>
                <a:spcPts val="3695"/>
              </a:spcBef>
            </a:pPr>
            <a:r>
              <a:rPr dirty="0" sz="3450">
                <a:latin typeface="Arial"/>
                <a:cs typeface="Arial"/>
              </a:rPr>
              <a:t>transparente</a:t>
            </a:r>
            <a:r>
              <a:rPr dirty="0" sz="3450" spc="-15">
                <a:latin typeface="Arial"/>
                <a:cs typeface="Arial"/>
              </a:rPr>
              <a:t> </a:t>
            </a:r>
            <a:r>
              <a:rPr dirty="0" sz="3450" spc="-10">
                <a:latin typeface="Arial"/>
                <a:cs typeface="Arial"/>
              </a:rPr>
              <a:t>Speicherung </a:t>
            </a:r>
            <a:r>
              <a:rPr dirty="0" sz="3450">
                <a:latin typeface="Arial"/>
                <a:cs typeface="Arial"/>
              </a:rPr>
              <a:t>in</a:t>
            </a:r>
            <a:r>
              <a:rPr dirty="0" sz="3450" spc="-114">
                <a:latin typeface="Arial"/>
                <a:cs typeface="Arial"/>
              </a:rPr>
              <a:t> </a:t>
            </a:r>
            <a:r>
              <a:rPr dirty="0" sz="3450">
                <a:latin typeface="Arial"/>
                <a:cs typeface="Arial"/>
              </a:rPr>
              <a:t>XML</a:t>
            </a:r>
            <a:r>
              <a:rPr dirty="0" sz="3450" spc="-110">
                <a:latin typeface="Arial"/>
                <a:cs typeface="Arial"/>
              </a:rPr>
              <a:t> </a:t>
            </a:r>
            <a:r>
              <a:rPr dirty="0" sz="3450" spc="-10">
                <a:latin typeface="Arial"/>
                <a:cs typeface="Arial"/>
              </a:rPr>
              <a:t>Datenbank</a:t>
            </a:r>
            <a:endParaRPr sz="34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35000" y="7759069"/>
            <a:ext cx="189230" cy="4191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50" spc="345">
                <a:latin typeface="Arial"/>
                <a:cs typeface="Arial"/>
              </a:rPr>
              <a:t>•</a:t>
            </a:r>
            <a:endParaRPr sz="2550">
              <a:latin typeface="Arial"/>
              <a:cs typeface="Arial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6693810" y="2770816"/>
            <a:ext cx="6191885" cy="2692400"/>
            <a:chOff x="6693810" y="2770816"/>
            <a:chExt cx="6191885" cy="2692400"/>
          </a:xfrm>
        </p:grpSpPr>
        <p:sp>
          <p:nvSpPr>
            <p:cNvPr id="7" name="object 7" descr=""/>
            <p:cNvSpPr/>
            <p:nvPr/>
          </p:nvSpPr>
          <p:spPr>
            <a:xfrm>
              <a:off x="6706510" y="2783516"/>
              <a:ext cx="6166485" cy="2667000"/>
            </a:xfrm>
            <a:custGeom>
              <a:avLst/>
              <a:gdLst/>
              <a:ahLst/>
              <a:cxnLst/>
              <a:rect l="l" t="t" r="r" b="b"/>
              <a:pathLst>
                <a:path w="6166484" h="2667000">
                  <a:moveTo>
                    <a:pt x="0" y="0"/>
                  </a:moveTo>
                  <a:lnTo>
                    <a:pt x="6166209" y="0"/>
                  </a:lnTo>
                  <a:lnTo>
                    <a:pt x="6166209" y="2667000"/>
                  </a:lnTo>
                  <a:lnTo>
                    <a:pt x="0" y="2667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706510" y="2783516"/>
              <a:ext cx="6166485" cy="2667000"/>
            </a:xfrm>
            <a:custGeom>
              <a:avLst/>
              <a:gdLst/>
              <a:ahLst/>
              <a:cxnLst/>
              <a:rect l="l" t="t" r="r" b="b"/>
              <a:pathLst>
                <a:path w="6166484" h="2667000">
                  <a:moveTo>
                    <a:pt x="0" y="0"/>
                  </a:moveTo>
                  <a:lnTo>
                    <a:pt x="6166210" y="0"/>
                  </a:lnTo>
                  <a:lnTo>
                    <a:pt x="6166210" y="2667000"/>
                  </a:lnTo>
                  <a:lnTo>
                    <a:pt x="0" y="26670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A6AAA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6858000" y="2806700"/>
            <a:ext cx="3726179" cy="67818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300"/>
              </a:spcBef>
              <a:tabLst>
                <a:tab pos="1694814" algn="l"/>
              </a:tabLst>
            </a:pPr>
            <a:r>
              <a:rPr dirty="0" sz="2200" spc="-10">
                <a:latin typeface="DejaVu Sans Mono"/>
                <a:cs typeface="DejaVu Sans Mono"/>
              </a:rPr>
              <a:t>xml_text</a:t>
            </a:r>
            <a:r>
              <a:rPr dirty="0" sz="2200">
                <a:latin typeface="DejaVu Sans Mono"/>
                <a:cs typeface="DejaVu Sans Mono"/>
              </a:rPr>
              <a:t>	=</a:t>
            </a:r>
            <a:r>
              <a:rPr dirty="0" sz="2200" spc="-20">
                <a:latin typeface="DejaVu Sans Mono"/>
                <a:cs typeface="DejaVu Sans Mono"/>
              </a:rPr>
              <a:t> </a:t>
            </a:r>
            <a:r>
              <a:rPr dirty="0" sz="2200" spc="-10" b="1">
                <a:latin typeface="DejaVu Sans Mono"/>
                <a:cs typeface="DejaVu Sans Mono"/>
              </a:rPr>
              <a:t>XMLText</a:t>
            </a:r>
            <a:r>
              <a:rPr dirty="0" sz="2200" spc="-10">
                <a:latin typeface="DejaVu Sans Mono"/>
                <a:cs typeface="DejaVu Sans Mono"/>
              </a:rPr>
              <a:t>() </a:t>
            </a:r>
            <a:r>
              <a:rPr dirty="0" sz="2200">
                <a:latin typeface="DejaVu Sans Mono"/>
                <a:cs typeface="DejaVu Sans Mono"/>
              </a:rPr>
              <a:t>xml_image</a:t>
            </a:r>
            <a:r>
              <a:rPr dirty="0" sz="2200" spc="-70">
                <a:latin typeface="DejaVu Sans Mono"/>
                <a:cs typeface="DejaVu Sans Mono"/>
              </a:rPr>
              <a:t> </a:t>
            </a:r>
            <a:r>
              <a:rPr dirty="0" sz="2200">
                <a:latin typeface="DejaVu Sans Mono"/>
                <a:cs typeface="DejaVu Sans Mono"/>
              </a:rPr>
              <a:t>=</a:t>
            </a:r>
            <a:r>
              <a:rPr dirty="0" sz="2200" spc="-70">
                <a:latin typeface="DejaVu Sans Mono"/>
                <a:cs typeface="DejaVu Sans Mono"/>
              </a:rPr>
              <a:t> </a:t>
            </a:r>
            <a:r>
              <a:rPr dirty="0" sz="2200" spc="-10" b="1">
                <a:latin typeface="DejaVu Sans Mono"/>
                <a:cs typeface="DejaVu Sans Mono"/>
              </a:rPr>
              <a:t>XMLImage</a:t>
            </a:r>
            <a:r>
              <a:rPr dirty="0" sz="2200" spc="-10">
                <a:latin typeface="DejaVu Sans Mono"/>
                <a:cs typeface="DejaVu Sans Mono"/>
              </a:rPr>
              <a:t>()</a:t>
            </a:r>
            <a:endParaRPr sz="2200">
              <a:latin typeface="DejaVu Sans Mono"/>
              <a:cs typeface="DejaVu Sans Mono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858000" y="3759200"/>
            <a:ext cx="5408930" cy="163068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 marR="172720">
              <a:lnSpc>
                <a:spcPts val="2500"/>
              </a:lnSpc>
              <a:spcBef>
                <a:spcPts val="300"/>
              </a:spcBef>
            </a:pPr>
            <a:r>
              <a:rPr dirty="0" sz="2200">
                <a:latin typeface="DejaVu Sans Mono"/>
                <a:cs typeface="DejaVu Sans Mono"/>
              </a:rPr>
              <a:t>obj.</a:t>
            </a:r>
            <a:r>
              <a:rPr dirty="0" sz="2200" b="1">
                <a:latin typeface="DejaVu Sans Mono"/>
                <a:cs typeface="DejaVu Sans Mono"/>
              </a:rPr>
              <a:t>set_xml</a:t>
            </a:r>
            <a:r>
              <a:rPr dirty="0" sz="2200">
                <a:latin typeface="DejaVu Sans Mono"/>
                <a:cs typeface="DejaVu Sans Mono"/>
              </a:rPr>
              <a:t>('xml_text',</a:t>
            </a:r>
            <a:r>
              <a:rPr dirty="0" sz="2200" spc="-315">
                <a:latin typeface="DejaVu Sans Mono"/>
                <a:cs typeface="DejaVu Sans Mono"/>
              </a:rPr>
              <a:t> </a:t>
            </a:r>
            <a:r>
              <a:rPr dirty="0" sz="2200" spc="-20">
                <a:latin typeface="DejaVu Sans Mono"/>
                <a:cs typeface="DejaVu Sans Mono"/>
              </a:rPr>
              <a:t>xml) </a:t>
            </a:r>
            <a:r>
              <a:rPr dirty="0" sz="2200">
                <a:latin typeface="DejaVu Sans Mono"/>
                <a:cs typeface="DejaVu Sans Mono"/>
              </a:rPr>
              <a:t>obj.</a:t>
            </a:r>
            <a:r>
              <a:rPr dirty="0" sz="2200" b="1">
                <a:latin typeface="DejaVu Sans Mono"/>
                <a:cs typeface="DejaVu Sans Mono"/>
              </a:rPr>
              <a:t>set_xml</a:t>
            </a:r>
            <a:r>
              <a:rPr dirty="0" sz="2200">
                <a:latin typeface="DejaVu Sans Mono"/>
                <a:cs typeface="DejaVu Sans Mono"/>
              </a:rPr>
              <a:t>('xml_img',</a:t>
            </a:r>
            <a:r>
              <a:rPr dirty="0" sz="2200" spc="-305">
                <a:latin typeface="DejaVu Sans Mono"/>
                <a:cs typeface="DejaVu Sans Mono"/>
              </a:rPr>
              <a:t> </a:t>
            </a:r>
            <a:r>
              <a:rPr dirty="0" sz="2200" spc="-10">
                <a:latin typeface="DejaVu Sans Mono"/>
                <a:cs typeface="DejaVu Sans Mono"/>
              </a:rPr>
              <a:t>img_bin)</a:t>
            </a:r>
            <a:endParaRPr sz="2200">
              <a:latin typeface="DejaVu Sans Mono"/>
              <a:cs typeface="DejaVu Sans Mono"/>
            </a:endParaRPr>
          </a:p>
          <a:p>
            <a:pPr marL="12700" marR="5080">
              <a:lnSpc>
                <a:spcPts val="2500"/>
              </a:lnSpc>
              <a:spcBef>
                <a:spcPts val="2500"/>
              </a:spcBef>
            </a:pPr>
            <a:r>
              <a:rPr dirty="0" sz="2200">
                <a:latin typeface="DejaVu Sans Mono"/>
                <a:cs typeface="DejaVu Sans Mono"/>
              </a:rPr>
              <a:t>xml</a:t>
            </a:r>
            <a:r>
              <a:rPr dirty="0" sz="2200" spc="-30">
                <a:latin typeface="DejaVu Sans Mono"/>
                <a:cs typeface="DejaVu Sans Mono"/>
              </a:rPr>
              <a:t> </a:t>
            </a:r>
            <a:r>
              <a:rPr dirty="0" sz="2200">
                <a:latin typeface="DejaVu Sans Mono"/>
                <a:cs typeface="DejaVu Sans Mono"/>
              </a:rPr>
              <a:t>=</a:t>
            </a:r>
            <a:r>
              <a:rPr dirty="0" sz="2200" spc="-25">
                <a:latin typeface="DejaVu Sans Mono"/>
                <a:cs typeface="DejaVu Sans Mono"/>
              </a:rPr>
              <a:t> </a:t>
            </a:r>
            <a:r>
              <a:rPr dirty="0" sz="2200" spc="-10">
                <a:latin typeface="DejaVu Sans Mono"/>
                <a:cs typeface="DejaVu Sans Mono"/>
              </a:rPr>
              <a:t>obj.</a:t>
            </a:r>
            <a:r>
              <a:rPr dirty="0" sz="2200" spc="-10" b="1">
                <a:latin typeface="DejaVu Sans Mono"/>
                <a:cs typeface="DejaVu Sans Mono"/>
              </a:rPr>
              <a:t>get_xml</a:t>
            </a:r>
            <a:r>
              <a:rPr dirty="0" sz="2200" spc="-10">
                <a:latin typeface="DejaVu Sans Mono"/>
                <a:cs typeface="DejaVu Sans Mono"/>
              </a:rPr>
              <a:t>('xml_text') </a:t>
            </a:r>
            <a:r>
              <a:rPr dirty="0" sz="2200">
                <a:latin typeface="DejaVu Sans Mono"/>
                <a:cs typeface="DejaVu Sans Mono"/>
              </a:rPr>
              <a:t>img_bin</a:t>
            </a:r>
            <a:r>
              <a:rPr dirty="0" sz="2200" spc="-55">
                <a:latin typeface="DejaVu Sans Mono"/>
                <a:cs typeface="DejaVu Sans Mono"/>
              </a:rPr>
              <a:t> </a:t>
            </a:r>
            <a:r>
              <a:rPr dirty="0" sz="2200">
                <a:latin typeface="DejaVu Sans Mono"/>
                <a:cs typeface="DejaVu Sans Mono"/>
              </a:rPr>
              <a:t>=</a:t>
            </a:r>
            <a:r>
              <a:rPr dirty="0" sz="2200" spc="-55">
                <a:latin typeface="DejaVu Sans Mono"/>
                <a:cs typeface="DejaVu Sans Mono"/>
              </a:rPr>
              <a:t> </a:t>
            </a:r>
            <a:r>
              <a:rPr dirty="0" sz="2200" spc="-10">
                <a:latin typeface="DejaVu Sans Mono"/>
                <a:cs typeface="DejaVu Sans Mono"/>
              </a:rPr>
              <a:t>obj.</a:t>
            </a:r>
            <a:r>
              <a:rPr dirty="0" sz="2200" spc="-10" b="1">
                <a:latin typeface="DejaVu Sans Mono"/>
                <a:cs typeface="DejaVu Sans Mono"/>
              </a:rPr>
              <a:t>get_xml</a:t>
            </a:r>
            <a:r>
              <a:rPr dirty="0" sz="2200" spc="-10">
                <a:latin typeface="DejaVu Sans Mono"/>
                <a:cs typeface="DejaVu Sans Mono"/>
              </a:rPr>
              <a:t>('xml_img')</a:t>
            </a:r>
            <a:endParaRPr sz="2200">
              <a:latin typeface="DejaVu Sans Mono"/>
              <a:cs typeface="DejaVu Sans Mon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94733" y="491065"/>
            <a:ext cx="6321425" cy="4911725"/>
            <a:chOff x="194733" y="491065"/>
            <a:chExt cx="6321425" cy="49117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733" y="491065"/>
              <a:ext cx="6321094" cy="491132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45533" y="516467"/>
              <a:ext cx="6219825" cy="4810125"/>
            </a:xfrm>
            <a:custGeom>
              <a:avLst/>
              <a:gdLst/>
              <a:ahLst/>
              <a:cxnLst/>
              <a:rect l="l" t="t" r="r" b="b"/>
              <a:pathLst>
                <a:path w="6219825" h="4810125">
                  <a:moveTo>
                    <a:pt x="0" y="0"/>
                  </a:moveTo>
                  <a:lnTo>
                    <a:pt x="6219494" y="0"/>
                  </a:lnTo>
                  <a:lnTo>
                    <a:pt x="6219494" y="4809727"/>
                  </a:lnTo>
                  <a:lnTo>
                    <a:pt x="0" y="48097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45533" y="516467"/>
              <a:ext cx="6219825" cy="4810125"/>
            </a:xfrm>
            <a:custGeom>
              <a:avLst/>
              <a:gdLst/>
              <a:ahLst/>
              <a:cxnLst/>
              <a:rect l="l" t="t" r="r" b="b"/>
              <a:pathLst>
                <a:path w="6219825" h="4810125">
                  <a:moveTo>
                    <a:pt x="0" y="0"/>
                  </a:moveTo>
                  <a:lnTo>
                    <a:pt x="6219494" y="0"/>
                  </a:lnTo>
                  <a:lnTo>
                    <a:pt x="6219494" y="4809728"/>
                  </a:lnTo>
                  <a:lnTo>
                    <a:pt x="0" y="4809728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A6AAA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508430" y="6909096"/>
            <a:ext cx="1798320" cy="789940"/>
            <a:chOff x="508430" y="6909096"/>
            <a:chExt cx="1798320" cy="78994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430" y="6909096"/>
              <a:ext cx="1797777" cy="78971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530" y="6921797"/>
              <a:ext cx="1721577" cy="713514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546530" y="6921796"/>
            <a:ext cx="172212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716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1395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WebDAV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343844" y="6909096"/>
            <a:ext cx="1798320" cy="789940"/>
            <a:chOff x="2343844" y="6909096"/>
            <a:chExt cx="1798320" cy="789940"/>
          </a:xfrm>
        </p:grpSpPr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43844" y="6909096"/>
              <a:ext cx="1797777" cy="789715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1944" y="6921797"/>
              <a:ext cx="1721577" cy="713514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2381944" y="6921796"/>
            <a:ext cx="172212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7165" rIns="0" bIns="0" rtlCol="0" vert="horz">
            <a:spAutoFit/>
          </a:bodyPr>
          <a:lstStyle/>
          <a:p>
            <a:pPr marL="398780">
              <a:lnSpc>
                <a:spcPct val="100000"/>
              </a:lnSpc>
              <a:spcBef>
                <a:spcPts val="1395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(S)FTP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461367" y="3119805"/>
            <a:ext cx="5563235" cy="789940"/>
            <a:chOff x="461367" y="3119805"/>
            <a:chExt cx="5563235" cy="789940"/>
          </a:xfrm>
        </p:grpSpPr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367" y="3119805"/>
              <a:ext cx="5562733" cy="78971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9467" y="3132505"/>
              <a:ext cx="5486533" cy="713515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499467" y="3132505"/>
            <a:ext cx="5487035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69545" rIns="0" bIns="0" rtlCol="0" vert="horz">
            <a:spAutoFit/>
          </a:bodyPr>
          <a:lstStyle/>
          <a:p>
            <a:pPr algn="ctr" marL="8890">
              <a:lnSpc>
                <a:spcPct val="100000"/>
              </a:lnSpc>
              <a:spcBef>
                <a:spcPts val="1335"/>
              </a:spcBef>
            </a:pP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pyfilesystem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461367" y="921881"/>
            <a:ext cx="5563235" cy="789940"/>
            <a:chOff x="461367" y="921881"/>
            <a:chExt cx="5563235" cy="789940"/>
          </a:xfrm>
        </p:grpSpPr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367" y="921881"/>
              <a:ext cx="5562733" cy="789715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9467" y="934581"/>
              <a:ext cx="5486533" cy="713515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/>
          <p:nvPr/>
        </p:nvSpPr>
        <p:spPr>
          <a:xfrm>
            <a:off x="499467" y="934581"/>
            <a:ext cx="5487035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0180" rIns="0" bIns="0" rtlCol="0" vert="horz">
            <a:spAutoFit/>
          </a:bodyPr>
          <a:lstStyle/>
          <a:p>
            <a:pPr algn="ctr" marL="8255">
              <a:lnSpc>
                <a:spcPct val="100000"/>
              </a:lnSpc>
              <a:spcBef>
                <a:spcPts val="1340"/>
              </a:spcBef>
            </a:pP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Plone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461367" y="2020843"/>
            <a:ext cx="5563235" cy="789940"/>
            <a:chOff x="461367" y="2020843"/>
            <a:chExt cx="5563235" cy="789940"/>
          </a:xfrm>
        </p:grpSpPr>
        <p:pic>
          <p:nvPicPr>
            <p:cNvPr id="23" name="object 2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367" y="2020843"/>
              <a:ext cx="5562732" cy="789715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9467" y="2033543"/>
              <a:ext cx="5486532" cy="713515"/>
            </a:xfrm>
            <a:prstGeom prst="rect">
              <a:avLst/>
            </a:prstGeom>
          </p:spPr>
        </p:pic>
      </p:grpSp>
      <p:sp>
        <p:nvSpPr>
          <p:cNvPr id="25" name="object 25" descr=""/>
          <p:cNvSpPr txBox="1"/>
          <p:nvPr/>
        </p:nvSpPr>
        <p:spPr>
          <a:xfrm>
            <a:off x="499467" y="2033544"/>
            <a:ext cx="5487035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589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385"/>
              </a:spcBef>
            </a:pP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xmldirector.plonecore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4179258" y="7857363"/>
            <a:ext cx="1833880" cy="789940"/>
            <a:chOff x="4179258" y="7857363"/>
            <a:chExt cx="1833880" cy="789940"/>
          </a:xfrm>
        </p:grpSpPr>
        <p:pic>
          <p:nvPicPr>
            <p:cNvPr id="27" name="object 2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79258" y="7857363"/>
              <a:ext cx="1833496" cy="789715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17358" y="7870064"/>
              <a:ext cx="1757296" cy="713514"/>
            </a:xfrm>
            <a:prstGeom prst="rect">
              <a:avLst/>
            </a:prstGeom>
          </p:spPr>
        </p:pic>
      </p:grpSp>
      <p:sp>
        <p:nvSpPr>
          <p:cNvPr id="29" name="object 29" descr=""/>
          <p:cNvSpPr txBox="1"/>
          <p:nvPr/>
        </p:nvSpPr>
        <p:spPr>
          <a:xfrm>
            <a:off x="4217358" y="7870064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68910" rIns="0" bIns="0" rtlCol="0" vert="horz">
            <a:spAutoFit/>
          </a:bodyPr>
          <a:lstStyle/>
          <a:p>
            <a:pPr marL="290830">
              <a:lnSpc>
                <a:spcPct val="100000"/>
              </a:lnSpc>
              <a:spcBef>
                <a:spcPts val="133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Dropbox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0" name="object 30" descr=""/>
          <p:cNvGrpSpPr/>
          <p:nvPr/>
        </p:nvGrpSpPr>
        <p:grpSpPr>
          <a:xfrm>
            <a:off x="9278772" y="6909096"/>
            <a:ext cx="1833880" cy="789940"/>
            <a:chOff x="9278772" y="6909096"/>
            <a:chExt cx="1833880" cy="789940"/>
          </a:xfrm>
        </p:grpSpPr>
        <p:pic>
          <p:nvPicPr>
            <p:cNvPr id="31" name="object 3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78772" y="6909096"/>
              <a:ext cx="1833496" cy="789715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16872" y="6921797"/>
              <a:ext cx="1757296" cy="713514"/>
            </a:xfrm>
            <a:prstGeom prst="rect">
              <a:avLst/>
            </a:prstGeom>
          </p:spPr>
        </p:pic>
      </p:grpSp>
      <p:sp>
        <p:nvSpPr>
          <p:cNvPr id="33" name="object 33" descr=""/>
          <p:cNvSpPr txBox="1"/>
          <p:nvPr/>
        </p:nvSpPr>
        <p:spPr>
          <a:xfrm>
            <a:off x="9316872" y="6921796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7165" rIns="0" bIns="0" rtlCol="0" vert="horz">
            <a:spAutoFit/>
          </a:bodyPr>
          <a:lstStyle/>
          <a:p>
            <a:pPr marL="398145">
              <a:lnSpc>
                <a:spcPct val="100000"/>
              </a:lnSpc>
              <a:spcBef>
                <a:spcPts val="1395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GDrive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4179258" y="6909096"/>
            <a:ext cx="1833880" cy="789940"/>
            <a:chOff x="4179258" y="6909096"/>
            <a:chExt cx="1833880" cy="789940"/>
          </a:xfrm>
        </p:grpSpPr>
        <p:pic>
          <p:nvPicPr>
            <p:cNvPr id="35" name="object 3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79258" y="6909096"/>
              <a:ext cx="1833496" cy="789715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17358" y="6921797"/>
              <a:ext cx="1757296" cy="713514"/>
            </a:xfrm>
            <a:prstGeom prst="rect">
              <a:avLst/>
            </a:prstGeom>
          </p:spPr>
        </p:pic>
      </p:grpSp>
      <p:sp>
        <p:nvSpPr>
          <p:cNvPr id="37" name="object 37" descr=""/>
          <p:cNvSpPr txBox="1"/>
          <p:nvPr/>
        </p:nvSpPr>
        <p:spPr>
          <a:xfrm>
            <a:off x="4217358" y="6921796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7165" rIns="0" bIns="0" rtlCol="0" vert="horz">
            <a:spAutoFit/>
          </a:bodyPr>
          <a:lstStyle/>
          <a:p>
            <a:pPr marL="328930">
              <a:lnSpc>
                <a:spcPct val="100000"/>
              </a:lnSpc>
              <a:spcBef>
                <a:spcPts val="1395"/>
              </a:spcBef>
            </a:pPr>
            <a:r>
              <a:rPr dirty="0" sz="2400" spc="-100">
                <a:solidFill>
                  <a:srgbClr val="FFFFFF"/>
                </a:solidFill>
                <a:latin typeface="Arial"/>
                <a:cs typeface="Arial"/>
              </a:rPr>
              <a:t>AWS</a:t>
            </a:r>
            <a:r>
              <a:rPr dirty="0" sz="24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Arial"/>
                <a:cs typeface="Arial"/>
              </a:rPr>
              <a:t>S3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2325885" y="7857363"/>
            <a:ext cx="1833880" cy="789940"/>
            <a:chOff x="2325885" y="7857363"/>
            <a:chExt cx="1833880" cy="789940"/>
          </a:xfrm>
        </p:grpSpPr>
        <p:pic>
          <p:nvPicPr>
            <p:cNvPr id="39" name="object 3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25885" y="7857363"/>
              <a:ext cx="1833496" cy="789715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63985" y="7870064"/>
              <a:ext cx="1757296" cy="713514"/>
            </a:xfrm>
            <a:prstGeom prst="rect">
              <a:avLst/>
            </a:prstGeom>
          </p:spPr>
        </p:pic>
      </p:grpSp>
      <p:sp>
        <p:nvSpPr>
          <p:cNvPr id="41" name="object 41" descr=""/>
          <p:cNvSpPr txBox="1"/>
          <p:nvPr/>
        </p:nvSpPr>
        <p:spPr>
          <a:xfrm>
            <a:off x="2363985" y="7870064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68910" rIns="0" bIns="0" rtlCol="0" vert="horz">
            <a:spAutoFit/>
          </a:bodyPr>
          <a:lstStyle/>
          <a:p>
            <a:pPr marL="290195">
              <a:lnSpc>
                <a:spcPct val="100000"/>
              </a:lnSpc>
              <a:spcBef>
                <a:spcPts val="1330"/>
              </a:spcBef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Local</a:t>
            </a:r>
            <a:r>
              <a:rPr dirty="0" sz="24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Arial"/>
                <a:cs typeface="Arial"/>
              </a:rPr>
              <a:t>FS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7924800" y="1003300"/>
            <a:ext cx="3940810" cy="1000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400" spc="-10">
                <a:solidFill>
                  <a:srgbClr val="000000"/>
                </a:solidFill>
                <a:latin typeface="Arial"/>
                <a:cs typeface="Arial"/>
              </a:rPr>
              <a:t>Architektur</a:t>
            </a:r>
            <a:endParaRPr sz="6400">
              <a:latin typeface="Arial"/>
              <a:cs typeface="Arial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490372" y="7869866"/>
            <a:ext cx="1833880" cy="1619250"/>
            <a:chOff x="490372" y="7869866"/>
            <a:chExt cx="1833880" cy="1619250"/>
          </a:xfrm>
        </p:grpSpPr>
        <p:pic>
          <p:nvPicPr>
            <p:cNvPr id="44" name="object 4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0372" y="7869866"/>
              <a:ext cx="1833496" cy="1618927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8472" y="7882565"/>
              <a:ext cx="1757296" cy="1542727"/>
            </a:xfrm>
            <a:prstGeom prst="rect">
              <a:avLst/>
            </a:prstGeom>
          </p:spPr>
        </p:pic>
      </p:grpSp>
      <p:sp>
        <p:nvSpPr>
          <p:cNvPr id="46" name="object 46" descr=""/>
          <p:cNvSpPr txBox="1"/>
          <p:nvPr/>
        </p:nvSpPr>
        <p:spPr>
          <a:xfrm>
            <a:off x="528472" y="7882566"/>
            <a:ext cx="1757680" cy="154305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39370" rIns="0" bIns="0" rtlCol="0" vert="horz">
            <a:spAutoFit/>
          </a:bodyPr>
          <a:lstStyle/>
          <a:p>
            <a:pPr algn="ctr" marL="156845" marR="152400">
              <a:lnSpc>
                <a:spcPct val="100699"/>
              </a:lnSpc>
              <a:spcBef>
                <a:spcPts val="31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OwnCloud Alfresco eXistDB BaseX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7" name="object 47" descr=""/>
          <p:cNvGrpSpPr/>
          <p:nvPr/>
        </p:nvGrpSpPr>
        <p:grpSpPr>
          <a:xfrm>
            <a:off x="7407639" y="6909096"/>
            <a:ext cx="1833880" cy="789940"/>
            <a:chOff x="7407639" y="6909096"/>
            <a:chExt cx="1833880" cy="789940"/>
          </a:xfrm>
        </p:grpSpPr>
        <p:pic>
          <p:nvPicPr>
            <p:cNvPr id="48" name="object 4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07639" y="6909096"/>
              <a:ext cx="1833496" cy="789715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45739" y="6921797"/>
              <a:ext cx="1757296" cy="713514"/>
            </a:xfrm>
            <a:prstGeom prst="rect">
              <a:avLst/>
            </a:prstGeom>
          </p:spPr>
        </p:pic>
      </p:grpSp>
      <p:sp>
        <p:nvSpPr>
          <p:cNvPr id="50" name="object 50" descr=""/>
          <p:cNvSpPr txBox="1"/>
          <p:nvPr/>
        </p:nvSpPr>
        <p:spPr>
          <a:xfrm>
            <a:off x="7445739" y="6921796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7165" rIns="0" bIns="0" rtlCol="0" vert="horz">
            <a:spAutoFit/>
          </a:bodyPr>
          <a:lstStyle/>
          <a:p>
            <a:pPr marL="288290">
              <a:lnSpc>
                <a:spcPct val="100000"/>
              </a:lnSpc>
              <a:spcBef>
                <a:spcPts val="1395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Dropbox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1" name="object 51" descr=""/>
          <p:cNvGrpSpPr/>
          <p:nvPr/>
        </p:nvGrpSpPr>
        <p:grpSpPr>
          <a:xfrm>
            <a:off x="7407639" y="7857363"/>
            <a:ext cx="1833880" cy="789940"/>
            <a:chOff x="7407639" y="7857363"/>
            <a:chExt cx="1833880" cy="789940"/>
          </a:xfrm>
        </p:grpSpPr>
        <p:pic>
          <p:nvPicPr>
            <p:cNvPr id="52" name="object 5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07639" y="7857363"/>
              <a:ext cx="1833496" cy="789715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45739" y="7870064"/>
              <a:ext cx="1757296" cy="713514"/>
            </a:xfrm>
            <a:prstGeom prst="rect">
              <a:avLst/>
            </a:prstGeom>
          </p:spPr>
        </p:pic>
      </p:grpSp>
      <p:sp>
        <p:nvSpPr>
          <p:cNvPr id="54" name="object 54" descr=""/>
          <p:cNvSpPr txBox="1"/>
          <p:nvPr/>
        </p:nvSpPr>
        <p:spPr>
          <a:xfrm>
            <a:off x="7445739" y="7870064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68910" rIns="0" bIns="0" rtlCol="0" vert="horz">
            <a:spAutoFit/>
          </a:bodyPr>
          <a:lstStyle/>
          <a:p>
            <a:pPr marL="148590">
              <a:lnSpc>
                <a:spcPct val="100000"/>
              </a:lnSpc>
              <a:spcBef>
                <a:spcPts val="133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Sharepoint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5" name="object 55" descr=""/>
          <p:cNvGrpSpPr/>
          <p:nvPr/>
        </p:nvGrpSpPr>
        <p:grpSpPr>
          <a:xfrm>
            <a:off x="9278772" y="7857363"/>
            <a:ext cx="1833880" cy="789940"/>
            <a:chOff x="9278772" y="7857363"/>
            <a:chExt cx="1833880" cy="789940"/>
          </a:xfrm>
        </p:grpSpPr>
        <p:pic>
          <p:nvPicPr>
            <p:cNvPr id="56" name="object 5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78772" y="7857363"/>
              <a:ext cx="1833496" cy="789715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16872" y="7870064"/>
              <a:ext cx="1757296" cy="713514"/>
            </a:xfrm>
            <a:prstGeom prst="rect">
              <a:avLst/>
            </a:prstGeom>
          </p:spPr>
        </p:pic>
      </p:grpSp>
      <p:sp>
        <p:nvSpPr>
          <p:cNvPr id="58" name="object 58" descr=""/>
          <p:cNvSpPr txBox="1"/>
          <p:nvPr/>
        </p:nvSpPr>
        <p:spPr>
          <a:xfrm>
            <a:off x="9316872" y="7870064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68910" rIns="0" bIns="0" rtlCol="0" vert="horz">
            <a:spAutoFit/>
          </a:bodyPr>
          <a:lstStyle/>
          <a:p>
            <a:pPr marL="271145">
              <a:lnSpc>
                <a:spcPct val="100000"/>
              </a:lnSpc>
              <a:spcBef>
                <a:spcPts val="133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Evernote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9" name="object 59" descr=""/>
          <p:cNvGrpSpPr/>
          <p:nvPr/>
        </p:nvGrpSpPr>
        <p:grpSpPr>
          <a:xfrm>
            <a:off x="7407639" y="8805630"/>
            <a:ext cx="1833880" cy="789940"/>
            <a:chOff x="7407639" y="8805630"/>
            <a:chExt cx="1833880" cy="789940"/>
          </a:xfrm>
        </p:grpSpPr>
        <p:pic>
          <p:nvPicPr>
            <p:cNvPr id="60" name="object 6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07639" y="8805630"/>
              <a:ext cx="1833496" cy="789715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45739" y="8818331"/>
              <a:ext cx="1757296" cy="713514"/>
            </a:xfrm>
            <a:prstGeom prst="rect">
              <a:avLst/>
            </a:prstGeom>
          </p:spPr>
        </p:pic>
      </p:grpSp>
      <p:sp>
        <p:nvSpPr>
          <p:cNvPr id="62" name="object 62" descr=""/>
          <p:cNvSpPr txBox="1"/>
          <p:nvPr/>
        </p:nvSpPr>
        <p:spPr>
          <a:xfrm>
            <a:off x="7445739" y="8818330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3355" rIns="0" bIns="0" rtlCol="0" vert="horz">
            <a:spAutoFit/>
          </a:bodyPr>
          <a:lstStyle/>
          <a:p>
            <a:pPr marL="199390">
              <a:lnSpc>
                <a:spcPct val="100000"/>
              </a:lnSpc>
              <a:spcBef>
                <a:spcPts val="1365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Facebook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63" name="object 63" descr=""/>
          <p:cNvGrpSpPr/>
          <p:nvPr/>
        </p:nvGrpSpPr>
        <p:grpSpPr>
          <a:xfrm>
            <a:off x="9278772" y="8805630"/>
            <a:ext cx="1833880" cy="789940"/>
            <a:chOff x="9278772" y="8805630"/>
            <a:chExt cx="1833880" cy="789940"/>
          </a:xfrm>
        </p:grpSpPr>
        <p:pic>
          <p:nvPicPr>
            <p:cNvPr id="64" name="object 6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78772" y="8805630"/>
              <a:ext cx="1833496" cy="789715"/>
            </a:xfrm>
            <a:prstGeom prst="rect">
              <a:avLst/>
            </a:prstGeom>
          </p:spPr>
        </p:pic>
        <p:pic>
          <p:nvPicPr>
            <p:cNvPr id="65" name="object 6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16872" y="8818331"/>
              <a:ext cx="1757296" cy="713514"/>
            </a:xfrm>
            <a:prstGeom prst="rect">
              <a:avLst/>
            </a:prstGeom>
          </p:spPr>
        </p:pic>
      </p:grpSp>
      <p:sp>
        <p:nvSpPr>
          <p:cNvPr id="66" name="object 66" descr=""/>
          <p:cNvSpPr txBox="1"/>
          <p:nvPr/>
        </p:nvSpPr>
        <p:spPr>
          <a:xfrm>
            <a:off x="9316872" y="8818330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3355" rIns="0" bIns="0" rtlCol="0" vert="horz">
            <a:spAutoFit/>
          </a:bodyPr>
          <a:lstStyle/>
          <a:p>
            <a:pPr marL="512445">
              <a:lnSpc>
                <a:spcPct val="100000"/>
              </a:lnSpc>
              <a:spcBef>
                <a:spcPts val="1365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Flickr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67" name="object 67" descr=""/>
          <p:cNvGrpSpPr/>
          <p:nvPr/>
        </p:nvGrpSpPr>
        <p:grpSpPr>
          <a:xfrm>
            <a:off x="11149905" y="6909096"/>
            <a:ext cx="1833880" cy="789940"/>
            <a:chOff x="11149905" y="6909096"/>
            <a:chExt cx="1833880" cy="789940"/>
          </a:xfrm>
        </p:grpSpPr>
        <p:pic>
          <p:nvPicPr>
            <p:cNvPr id="68" name="object 6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149905" y="6909096"/>
              <a:ext cx="1833496" cy="789715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188005" y="6921797"/>
              <a:ext cx="1757295" cy="713514"/>
            </a:xfrm>
            <a:prstGeom prst="rect">
              <a:avLst/>
            </a:prstGeom>
          </p:spPr>
        </p:pic>
      </p:grpSp>
      <p:sp>
        <p:nvSpPr>
          <p:cNvPr id="70" name="object 70" descr=""/>
          <p:cNvSpPr txBox="1"/>
          <p:nvPr/>
        </p:nvSpPr>
        <p:spPr>
          <a:xfrm>
            <a:off x="11188005" y="6921796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7165" rIns="0" bIns="0" rtlCol="0" vert="horz">
            <a:spAutoFit/>
          </a:bodyPr>
          <a:lstStyle/>
          <a:p>
            <a:pPr marL="381635">
              <a:lnSpc>
                <a:spcPct val="100000"/>
              </a:lnSpc>
              <a:spcBef>
                <a:spcPts val="1395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Yandex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1" name="object 71" descr=""/>
          <p:cNvGrpSpPr/>
          <p:nvPr/>
        </p:nvGrpSpPr>
        <p:grpSpPr>
          <a:xfrm>
            <a:off x="11149905" y="7857363"/>
            <a:ext cx="1833880" cy="789940"/>
            <a:chOff x="11149905" y="7857363"/>
            <a:chExt cx="1833880" cy="789940"/>
          </a:xfrm>
        </p:grpSpPr>
        <p:pic>
          <p:nvPicPr>
            <p:cNvPr id="72" name="object 7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149905" y="7857363"/>
              <a:ext cx="1833496" cy="789715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188005" y="7870064"/>
              <a:ext cx="1757295" cy="713514"/>
            </a:xfrm>
            <a:prstGeom prst="rect">
              <a:avLst/>
            </a:prstGeom>
          </p:spPr>
        </p:pic>
      </p:grpSp>
      <p:sp>
        <p:nvSpPr>
          <p:cNvPr id="74" name="object 74" descr=""/>
          <p:cNvSpPr txBox="1"/>
          <p:nvPr/>
        </p:nvSpPr>
        <p:spPr>
          <a:xfrm>
            <a:off x="11188005" y="7870064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68910" rIns="0" bIns="0" rtlCol="0" vert="horz">
            <a:spAutoFit/>
          </a:bodyPr>
          <a:lstStyle/>
          <a:p>
            <a:pPr marL="229235">
              <a:lnSpc>
                <a:spcPct val="100000"/>
              </a:lnSpc>
              <a:spcBef>
                <a:spcPts val="133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OneDrive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5" name="object 75" descr=""/>
          <p:cNvGrpSpPr/>
          <p:nvPr/>
        </p:nvGrpSpPr>
        <p:grpSpPr>
          <a:xfrm>
            <a:off x="11149905" y="8805630"/>
            <a:ext cx="1833880" cy="789940"/>
            <a:chOff x="11149905" y="8805630"/>
            <a:chExt cx="1833880" cy="789940"/>
          </a:xfrm>
        </p:grpSpPr>
        <p:pic>
          <p:nvPicPr>
            <p:cNvPr id="76" name="object 7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149905" y="8805630"/>
              <a:ext cx="1833496" cy="789715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188005" y="8818331"/>
              <a:ext cx="1757295" cy="713514"/>
            </a:xfrm>
            <a:prstGeom prst="rect">
              <a:avLst/>
            </a:prstGeom>
          </p:spPr>
        </p:pic>
      </p:grpSp>
      <p:sp>
        <p:nvSpPr>
          <p:cNvPr id="78" name="object 78" descr=""/>
          <p:cNvSpPr txBox="1"/>
          <p:nvPr/>
        </p:nvSpPr>
        <p:spPr>
          <a:xfrm>
            <a:off x="11188005" y="8818330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98755" rIns="0" bIns="0" rtlCol="0" vert="horz">
            <a:spAutoFit/>
          </a:bodyPr>
          <a:lstStyle/>
          <a:p>
            <a:pPr marL="140335">
              <a:lnSpc>
                <a:spcPct val="100000"/>
              </a:lnSpc>
              <a:spcBef>
                <a:spcPts val="1565"/>
              </a:spcBef>
            </a:pP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many </a:t>
            </a:r>
            <a:r>
              <a:rPr dirty="0" sz="2100" spc="-10">
                <a:solidFill>
                  <a:srgbClr val="FFFFFF"/>
                </a:solidFill>
                <a:latin typeface="Arial"/>
                <a:cs typeface="Arial"/>
              </a:rPr>
              <a:t>others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79" name="object 79" descr=""/>
          <p:cNvGrpSpPr/>
          <p:nvPr/>
        </p:nvGrpSpPr>
        <p:grpSpPr>
          <a:xfrm>
            <a:off x="508430" y="4218767"/>
            <a:ext cx="1798320" cy="789940"/>
            <a:chOff x="508430" y="4218767"/>
            <a:chExt cx="1798320" cy="789940"/>
          </a:xfrm>
        </p:grpSpPr>
        <p:pic>
          <p:nvPicPr>
            <p:cNvPr id="80" name="object 8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430" y="4218767"/>
              <a:ext cx="1797777" cy="789715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530" y="4231467"/>
              <a:ext cx="1721577" cy="713515"/>
            </a:xfrm>
            <a:prstGeom prst="rect">
              <a:avLst/>
            </a:prstGeom>
          </p:spPr>
        </p:pic>
      </p:grpSp>
      <p:sp>
        <p:nvSpPr>
          <p:cNvPr id="82" name="object 82" descr=""/>
          <p:cNvSpPr txBox="1"/>
          <p:nvPr/>
        </p:nvSpPr>
        <p:spPr>
          <a:xfrm>
            <a:off x="546530" y="4231467"/>
            <a:ext cx="172212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5260" rIns="0" bIns="0" rtlCol="0" vert="horz">
            <a:spAutoFit/>
          </a:bodyPr>
          <a:lstStyle/>
          <a:p>
            <a:pPr marL="456565">
              <a:lnSpc>
                <a:spcPct val="100000"/>
              </a:lnSpc>
              <a:spcBef>
                <a:spcPts val="138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Driver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83" name="object 83" descr=""/>
          <p:cNvGrpSpPr/>
          <p:nvPr/>
        </p:nvGrpSpPr>
        <p:grpSpPr>
          <a:xfrm>
            <a:off x="2352675" y="4218767"/>
            <a:ext cx="1798320" cy="789940"/>
            <a:chOff x="2352675" y="4218767"/>
            <a:chExt cx="1798320" cy="789940"/>
          </a:xfrm>
        </p:grpSpPr>
        <p:pic>
          <p:nvPicPr>
            <p:cNvPr id="84" name="object 8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2675" y="4218767"/>
              <a:ext cx="1797777" cy="789715"/>
            </a:xfrm>
            <a:prstGeom prst="rect">
              <a:avLst/>
            </a:prstGeom>
          </p:spPr>
        </p:pic>
        <p:pic>
          <p:nvPicPr>
            <p:cNvPr id="85" name="object 8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0775" y="4231467"/>
              <a:ext cx="1721577" cy="713515"/>
            </a:xfrm>
            <a:prstGeom prst="rect">
              <a:avLst/>
            </a:prstGeom>
          </p:spPr>
        </p:pic>
      </p:grpSp>
      <p:sp>
        <p:nvSpPr>
          <p:cNvPr id="86" name="object 86" descr=""/>
          <p:cNvSpPr txBox="1"/>
          <p:nvPr/>
        </p:nvSpPr>
        <p:spPr>
          <a:xfrm>
            <a:off x="2390775" y="4231467"/>
            <a:ext cx="172212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5260" rIns="0" bIns="0" rtlCol="0" vert="horz">
            <a:spAutoFit/>
          </a:bodyPr>
          <a:lstStyle/>
          <a:p>
            <a:pPr marL="454025">
              <a:lnSpc>
                <a:spcPct val="100000"/>
              </a:lnSpc>
              <a:spcBef>
                <a:spcPts val="138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Driver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87" name="object 87" descr=""/>
          <p:cNvGrpSpPr/>
          <p:nvPr/>
        </p:nvGrpSpPr>
        <p:grpSpPr>
          <a:xfrm>
            <a:off x="4197119" y="4218767"/>
            <a:ext cx="1798320" cy="789940"/>
            <a:chOff x="4197119" y="4218767"/>
            <a:chExt cx="1798320" cy="789940"/>
          </a:xfrm>
        </p:grpSpPr>
        <p:pic>
          <p:nvPicPr>
            <p:cNvPr id="88" name="object 8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7119" y="4218767"/>
              <a:ext cx="1797777" cy="789715"/>
            </a:xfrm>
            <a:prstGeom prst="rect">
              <a:avLst/>
            </a:prstGeom>
          </p:spPr>
        </p:pic>
        <p:pic>
          <p:nvPicPr>
            <p:cNvPr id="89" name="object 8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5219" y="4231467"/>
              <a:ext cx="1721576" cy="713515"/>
            </a:xfrm>
            <a:prstGeom prst="rect">
              <a:avLst/>
            </a:prstGeom>
          </p:spPr>
        </p:pic>
      </p:grpSp>
      <p:sp>
        <p:nvSpPr>
          <p:cNvPr id="90" name="object 90" descr=""/>
          <p:cNvSpPr txBox="1"/>
          <p:nvPr/>
        </p:nvSpPr>
        <p:spPr>
          <a:xfrm>
            <a:off x="4235219" y="4231467"/>
            <a:ext cx="172212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5260" rIns="0" bIns="0" rtlCol="0" vert="horz">
            <a:spAutoFit/>
          </a:bodyPr>
          <a:lstStyle/>
          <a:p>
            <a:pPr marL="450850">
              <a:lnSpc>
                <a:spcPct val="100000"/>
              </a:lnSpc>
              <a:spcBef>
                <a:spcPts val="1380"/>
              </a:spcBef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Driver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91" name="object 91" descr=""/>
          <p:cNvGrpSpPr/>
          <p:nvPr/>
        </p:nvGrpSpPr>
        <p:grpSpPr>
          <a:xfrm>
            <a:off x="2823632" y="5482645"/>
            <a:ext cx="709930" cy="1346200"/>
            <a:chOff x="2823632" y="5482645"/>
            <a:chExt cx="709930" cy="1346200"/>
          </a:xfrm>
        </p:grpSpPr>
        <p:pic>
          <p:nvPicPr>
            <p:cNvPr id="92" name="object 9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23632" y="5482645"/>
              <a:ext cx="709546" cy="1346200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61733" y="5495345"/>
              <a:ext cx="633346" cy="1269999"/>
            </a:xfrm>
            <a:prstGeom prst="rect">
              <a:avLst/>
            </a:prstGeom>
          </p:spPr>
        </p:pic>
      </p:grpSp>
      <p:grpSp>
        <p:nvGrpSpPr>
          <p:cNvPr id="94" name="object 94" descr=""/>
          <p:cNvGrpSpPr/>
          <p:nvPr/>
        </p:nvGrpSpPr>
        <p:grpSpPr>
          <a:xfrm>
            <a:off x="9278772" y="5225127"/>
            <a:ext cx="1833880" cy="789940"/>
            <a:chOff x="9278772" y="5225127"/>
            <a:chExt cx="1833880" cy="789940"/>
          </a:xfrm>
        </p:grpSpPr>
        <p:pic>
          <p:nvPicPr>
            <p:cNvPr id="95" name="object 9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78772" y="5225127"/>
              <a:ext cx="1833496" cy="789715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16872" y="5237827"/>
              <a:ext cx="1757296" cy="713515"/>
            </a:xfrm>
            <a:prstGeom prst="rect">
              <a:avLst/>
            </a:prstGeom>
          </p:spPr>
        </p:pic>
      </p:grpSp>
      <p:sp>
        <p:nvSpPr>
          <p:cNvPr id="97" name="object 97" descr=""/>
          <p:cNvSpPr txBox="1"/>
          <p:nvPr/>
        </p:nvSpPr>
        <p:spPr>
          <a:xfrm>
            <a:off x="9316872" y="5237827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2085" rIns="0" bIns="0" rtlCol="0" vert="horz">
            <a:spAutoFit/>
          </a:bodyPr>
          <a:lstStyle/>
          <a:p>
            <a:pPr marL="550545">
              <a:lnSpc>
                <a:spcPct val="100000"/>
              </a:lnSpc>
              <a:spcBef>
                <a:spcPts val="1355"/>
              </a:spcBef>
            </a:pPr>
            <a:r>
              <a:rPr dirty="0" sz="2400" spc="-25" b="1">
                <a:solidFill>
                  <a:srgbClr val="FFFFFF"/>
                </a:solidFill>
                <a:latin typeface="Arial"/>
                <a:cs typeface="Arial"/>
              </a:rPr>
              <a:t>SME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98" name="object 98" descr=""/>
          <p:cNvGrpSpPr/>
          <p:nvPr/>
        </p:nvGrpSpPr>
        <p:grpSpPr>
          <a:xfrm>
            <a:off x="7407639" y="5225127"/>
            <a:ext cx="1833880" cy="789940"/>
            <a:chOff x="7407639" y="5225127"/>
            <a:chExt cx="1833880" cy="789940"/>
          </a:xfrm>
        </p:grpSpPr>
        <p:pic>
          <p:nvPicPr>
            <p:cNvPr id="99" name="object 99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07639" y="5225127"/>
              <a:ext cx="1833496" cy="789715"/>
            </a:xfrm>
            <a:prstGeom prst="rect">
              <a:avLst/>
            </a:prstGeom>
          </p:spPr>
        </p:pic>
        <p:pic>
          <p:nvPicPr>
            <p:cNvPr id="100" name="object 10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45739" y="5237827"/>
              <a:ext cx="1757296" cy="713515"/>
            </a:xfrm>
            <a:prstGeom prst="rect">
              <a:avLst/>
            </a:prstGeom>
          </p:spPr>
        </p:pic>
      </p:grpSp>
      <p:sp>
        <p:nvSpPr>
          <p:cNvPr id="101" name="object 101" descr=""/>
          <p:cNvSpPr txBox="1"/>
          <p:nvPr/>
        </p:nvSpPr>
        <p:spPr>
          <a:xfrm>
            <a:off x="7445739" y="5237827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2085" rIns="0" bIns="0" rtlCol="0" vert="horz">
            <a:spAutoFit/>
          </a:bodyPr>
          <a:lstStyle/>
          <a:p>
            <a:pPr marL="491490">
              <a:lnSpc>
                <a:spcPct val="100000"/>
              </a:lnSpc>
              <a:spcBef>
                <a:spcPts val="1355"/>
              </a:spcBef>
            </a:pP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Otixo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02" name="object 102" descr=""/>
          <p:cNvGrpSpPr/>
          <p:nvPr/>
        </p:nvGrpSpPr>
        <p:grpSpPr>
          <a:xfrm>
            <a:off x="11149905" y="5225127"/>
            <a:ext cx="1833880" cy="789940"/>
            <a:chOff x="11149905" y="5225127"/>
            <a:chExt cx="1833880" cy="789940"/>
          </a:xfrm>
        </p:grpSpPr>
        <p:pic>
          <p:nvPicPr>
            <p:cNvPr id="103" name="object 10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149905" y="5225127"/>
              <a:ext cx="1833496" cy="789715"/>
            </a:xfrm>
            <a:prstGeom prst="rect">
              <a:avLst/>
            </a:prstGeom>
          </p:spPr>
        </p:pic>
        <p:pic>
          <p:nvPicPr>
            <p:cNvPr id="104" name="object 10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188005" y="5237827"/>
              <a:ext cx="1757295" cy="713515"/>
            </a:xfrm>
            <a:prstGeom prst="rect">
              <a:avLst/>
            </a:prstGeom>
          </p:spPr>
        </p:pic>
      </p:grpSp>
      <p:sp>
        <p:nvSpPr>
          <p:cNvPr id="105" name="object 105" descr=""/>
          <p:cNvSpPr txBox="1"/>
          <p:nvPr/>
        </p:nvSpPr>
        <p:spPr>
          <a:xfrm>
            <a:off x="11188005" y="5237827"/>
            <a:ext cx="1757680" cy="713740"/>
          </a:xfrm>
          <a:prstGeom prst="rect">
            <a:avLst/>
          </a:prstGeom>
          <a:solidFill>
            <a:srgbClr val="009CFD">
              <a:alpha val="50000"/>
            </a:srgbClr>
          </a:solidFill>
        </p:spPr>
        <p:txBody>
          <a:bodyPr wrap="square" lIns="0" tIns="172085" rIns="0" bIns="0" rtlCol="0" vert="horz">
            <a:spAutoFit/>
          </a:bodyPr>
          <a:lstStyle/>
          <a:p>
            <a:pPr marL="241935">
              <a:lnSpc>
                <a:spcPct val="100000"/>
              </a:lnSpc>
              <a:spcBef>
                <a:spcPts val="1355"/>
              </a:spcBef>
            </a:pP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DropDav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06" name="object 106" descr=""/>
          <p:cNvGrpSpPr/>
          <p:nvPr/>
        </p:nvGrpSpPr>
        <p:grpSpPr>
          <a:xfrm>
            <a:off x="9840747" y="6067112"/>
            <a:ext cx="709930" cy="789940"/>
            <a:chOff x="9840747" y="6067112"/>
            <a:chExt cx="709930" cy="789940"/>
          </a:xfrm>
        </p:grpSpPr>
        <p:pic>
          <p:nvPicPr>
            <p:cNvPr id="107" name="object 10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840747" y="6067112"/>
              <a:ext cx="709546" cy="789715"/>
            </a:xfrm>
            <a:prstGeom prst="rect">
              <a:avLst/>
            </a:prstGeom>
          </p:spPr>
        </p:pic>
        <p:pic>
          <p:nvPicPr>
            <p:cNvPr id="108" name="object 10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878847" y="6079812"/>
              <a:ext cx="633346" cy="713515"/>
            </a:xfrm>
            <a:prstGeom prst="rect">
              <a:avLst/>
            </a:prstGeom>
          </p:spPr>
        </p:pic>
      </p:grpSp>
      <p:grpSp>
        <p:nvGrpSpPr>
          <p:cNvPr id="109" name="object 109" descr=""/>
          <p:cNvGrpSpPr/>
          <p:nvPr/>
        </p:nvGrpSpPr>
        <p:grpSpPr>
          <a:xfrm>
            <a:off x="6628688" y="3380369"/>
            <a:ext cx="3921760" cy="1792605"/>
            <a:chOff x="6628688" y="3380369"/>
            <a:chExt cx="3921760" cy="1792605"/>
          </a:xfrm>
        </p:grpSpPr>
        <p:pic>
          <p:nvPicPr>
            <p:cNvPr id="110" name="object 11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40747" y="3553929"/>
              <a:ext cx="709546" cy="1618927"/>
            </a:xfrm>
            <a:prstGeom prst="rect">
              <a:avLst/>
            </a:prstGeom>
          </p:spPr>
        </p:pic>
        <p:pic>
          <p:nvPicPr>
            <p:cNvPr id="111" name="object 111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878847" y="3566629"/>
              <a:ext cx="633346" cy="1542727"/>
            </a:xfrm>
            <a:prstGeom prst="rect">
              <a:avLst/>
            </a:prstGeom>
          </p:spPr>
        </p:pic>
        <p:pic>
          <p:nvPicPr>
            <p:cNvPr id="112" name="object 112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28688" y="3380369"/>
              <a:ext cx="3766673" cy="268587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66788" y="3393068"/>
              <a:ext cx="3690475" cy="192388"/>
            </a:xfrm>
            <a:prstGeom prst="rect">
              <a:avLst/>
            </a:prstGeom>
          </p:spPr>
        </p:pic>
      </p:grpSp>
      <p:sp>
        <p:nvSpPr>
          <p:cNvPr id="114" name="object 114" descr=""/>
          <p:cNvSpPr txBox="1"/>
          <p:nvPr/>
        </p:nvSpPr>
        <p:spPr>
          <a:xfrm>
            <a:off x="7962900" y="3822700"/>
            <a:ext cx="12338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>
                <a:latin typeface="Arial"/>
                <a:cs typeface="Arial"/>
              </a:rPr>
              <a:t>WebDAV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5" name="object 115" descr=""/>
          <p:cNvSpPr txBox="1"/>
          <p:nvPr/>
        </p:nvSpPr>
        <p:spPr>
          <a:xfrm>
            <a:off x="3619500" y="5740400"/>
            <a:ext cx="1358265" cy="75946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0"/>
              </a:spcBef>
            </a:pPr>
            <a:r>
              <a:rPr dirty="0" sz="2400" spc="-10">
                <a:latin typeface="Arial"/>
                <a:cs typeface="Arial"/>
              </a:rPr>
              <a:t>native </a:t>
            </a:r>
            <a:r>
              <a:rPr dirty="0" sz="2400" spc="-30">
                <a:latin typeface="Arial"/>
                <a:cs typeface="Arial"/>
              </a:rPr>
              <a:t>Protokolle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6" name="object 116" descr=""/>
          <p:cNvSpPr txBox="1"/>
          <p:nvPr/>
        </p:nvSpPr>
        <p:spPr>
          <a:xfrm>
            <a:off x="10896600" y="6045200"/>
            <a:ext cx="1358265" cy="75946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0"/>
              </a:spcBef>
            </a:pPr>
            <a:r>
              <a:rPr dirty="0" sz="2400" spc="-10">
                <a:latin typeface="Arial"/>
                <a:cs typeface="Arial"/>
              </a:rPr>
              <a:t>native </a:t>
            </a:r>
            <a:r>
              <a:rPr dirty="0" sz="2400" spc="-30">
                <a:latin typeface="Arial"/>
                <a:cs typeface="Arial"/>
              </a:rPr>
              <a:t>Protokolle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7" name="object 117" descr=""/>
          <p:cNvSpPr txBox="1"/>
          <p:nvPr/>
        </p:nvSpPr>
        <p:spPr>
          <a:xfrm>
            <a:off x="444500" y="6032500"/>
            <a:ext cx="2249170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20" b="1">
                <a:solidFill>
                  <a:srgbClr val="FA2500"/>
                </a:solidFill>
                <a:latin typeface="Arial"/>
                <a:cs typeface="Arial"/>
              </a:rPr>
              <a:t>Your</a:t>
            </a:r>
            <a:r>
              <a:rPr dirty="0" sz="3400" spc="-200" b="1">
                <a:solidFill>
                  <a:srgbClr val="FA2500"/>
                </a:solidFill>
                <a:latin typeface="Arial"/>
                <a:cs typeface="Arial"/>
              </a:rPr>
              <a:t> </a:t>
            </a:r>
            <a:r>
              <a:rPr dirty="0" sz="3400" spc="-10" b="1">
                <a:solidFill>
                  <a:srgbClr val="FA2500"/>
                </a:solidFill>
                <a:latin typeface="Arial"/>
                <a:cs typeface="Arial"/>
              </a:rPr>
              <a:t>setup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8" name="object 118" descr=""/>
          <p:cNvSpPr txBox="1"/>
          <p:nvPr/>
        </p:nvSpPr>
        <p:spPr>
          <a:xfrm>
            <a:off x="7404100" y="6146800"/>
            <a:ext cx="2353945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b="1">
                <a:solidFill>
                  <a:srgbClr val="FA2500"/>
                </a:solidFill>
                <a:latin typeface="Arial"/>
                <a:cs typeface="Arial"/>
              </a:rPr>
              <a:t>SaaS</a:t>
            </a:r>
            <a:r>
              <a:rPr dirty="0" sz="3400" spc="-5" b="1">
                <a:solidFill>
                  <a:srgbClr val="FA2500"/>
                </a:solidFill>
                <a:latin typeface="Arial"/>
                <a:cs typeface="Arial"/>
              </a:rPr>
              <a:t> </a:t>
            </a:r>
            <a:r>
              <a:rPr dirty="0" sz="3400" spc="-10" b="1">
                <a:solidFill>
                  <a:srgbClr val="FA2500"/>
                </a:solidFill>
                <a:latin typeface="Arial"/>
                <a:cs typeface="Arial"/>
              </a:rPr>
              <a:t>setup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68400" y="2536444"/>
            <a:ext cx="10786110" cy="6210300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1675"/>
              </a:spcBef>
            </a:pPr>
            <a:r>
              <a:rPr dirty="0" sz="2350" spc="-10" b="1">
                <a:latin typeface="Arial"/>
                <a:cs typeface="Arial"/>
              </a:rPr>
              <a:t>Konvertierungen</a:t>
            </a:r>
            <a:endParaRPr sz="2350">
              <a:latin typeface="Arial"/>
              <a:cs typeface="Arial"/>
            </a:endParaRPr>
          </a:p>
          <a:p>
            <a:pPr marL="570865" indent="-291465">
              <a:lnSpc>
                <a:spcPct val="100000"/>
              </a:lnSpc>
              <a:spcBef>
                <a:spcPts val="1580"/>
              </a:spcBef>
              <a:buSzPct val="74468"/>
              <a:buChar char="•"/>
              <a:tabLst>
                <a:tab pos="570865" algn="l"/>
              </a:tabLst>
            </a:pPr>
            <a:r>
              <a:rPr dirty="0" sz="2350">
                <a:latin typeface="Arial"/>
                <a:cs typeface="Arial"/>
              </a:rPr>
              <a:t>Anbindung</a:t>
            </a:r>
            <a:r>
              <a:rPr dirty="0" sz="2350" spc="7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an</a:t>
            </a:r>
            <a:r>
              <a:rPr dirty="0" sz="2350" spc="75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Produce</a:t>
            </a:r>
            <a:r>
              <a:rPr dirty="0" sz="2350" spc="70" b="1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&amp;</a:t>
            </a:r>
            <a:r>
              <a:rPr dirty="0" sz="2350" spc="75" b="1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Publish</a:t>
            </a:r>
            <a:r>
              <a:rPr dirty="0" sz="2350" spc="75" b="1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Server</a:t>
            </a:r>
            <a:r>
              <a:rPr dirty="0" sz="2350" spc="7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  <a:hlinkClick r:id="rId2"/>
              </a:rPr>
              <a:t>(www.produce-and-</a:t>
            </a:r>
            <a:r>
              <a:rPr dirty="0" sz="2350" spc="-10">
                <a:latin typeface="Arial"/>
                <a:cs typeface="Arial"/>
                <a:hlinkClick r:id="rId2"/>
              </a:rPr>
              <a:t>publish.com)</a:t>
            </a:r>
            <a:endParaRPr sz="2350">
              <a:latin typeface="Arial"/>
              <a:cs typeface="Arial"/>
            </a:endParaRPr>
          </a:p>
          <a:p>
            <a:pPr lvl="1" marL="1015365" indent="-291465">
              <a:lnSpc>
                <a:spcPct val="100000"/>
              </a:lnSpc>
              <a:spcBef>
                <a:spcPts val="1580"/>
              </a:spcBef>
              <a:buSzPct val="74468"/>
              <a:buFont typeface="Arial"/>
              <a:buChar char="•"/>
              <a:tabLst>
                <a:tab pos="1015365" algn="l"/>
              </a:tabLst>
            </a:pPr>
            <a:r>
              <a:rPr dirty="0" sz="2350" b="1">
                <a:latin typeface="Arial"/>
                <a:cs typeface="Arial"/>
              </a:rPr>
              <a:t>PDF</a:t>
            </a:r>
            <a:r>
              <a:rPr dirty="0" sz="2350" spc="-15" b="1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Generierung</a:t>
            </a:r>
            <a:r>
              <a:rPr dirty="0" sz="2350" spc="-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(Prince, </a:t>
            </a:r>
            <a:r>
              <a:rPr dirty="0" sz="2350" spc="-30">
                <a:latin typeface="Arial"/>
                <a:cs typeface="Arial"/>
              </a:rPr>
              <a:t>PDFreactor,</a:t>
            </a:r>
            <a:r>
              <a:rPr dirty="0" sz="2350" spc="-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AH, </a:t>
            </a:r>
            <a:r>
              <a:rPr dirty="0" sz="2350" spc="-10">
                <a:latin typeface="Arial"/>
                <a:cs typeface="Arial"/>
              </a:rPr>
              <a:t>Viviliostyle,</a:t>
            </a:r>
            <a:r>
              <a:rPr dirty="0" sz="235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Speedata)</a:t>
            </a:r>
            <a:endParaRPr sz="2350">
              <a:latin typeface="Arial"/>
              <a:cs typeface="Arial"/>
            </a:endParaRPr>
          </a:p>
          <a:p>
            <a:pPr lvl="1" marL="1015365" indent="-291465">
              <a:lnSpc>
                <a:spcPct val="100000"/>
              </a:lnSpc>
              <a:spcBef>
                <a:spcPts val="1680"/>
              </a:spcBef>
              <a:buSzPct val="74468"/>
              <a:buChar char="•"/>
              <a:tabLst>
                <a:tab pos="1015365" algn="l"/>
              </a:tabLst>
            </a:pPr>
            <a:r>
              <a:rPr dirty="0" sz="2350">
                <a:latin typeface="Arial"/>
                <a:cs typeface="Arial"/>
              </a:rPr>
              <a:t>Libreoffice</a:t>
            </a:r>
            <a:r>
              <a:rPr dirty="0" sz="2350" spc="6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(via</a:t>
            </a:r>
            <a:r>
              <a:rPr dirty="0" sz="2350" spc="7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unoconv)</a:t>
            </a:r>
            <a:endParaRPr sz="2350">
              <a:latin typeface="Arial"/>
              <a:cs typeface="Arial"/>
            </a:endParaRPr>
          </a:p>
          <a:p>
            <a:pPr lvl="1" marL="1015365" indent="-291465">
              <a:lnSpc>
                <a:spcPct val="100000"/>
              </a:lnSpc>
              <a:spcBef>
                <a:spcPts val="1580"/>
              </a:spcBef>
              <a:buSzPct val="74468"/>
              <a:buChar char="•"/>
              <a:tabLst>
                <a:tab pos="1015365" algn="l"/>
              </a:tabLst>
            </a:pPr>
            <a:r>
              <a:rPr dirty="0" sz="2350" spc="-40">
                <a:latin typeface="Arial"/>
                <a:cs typeface="Arial"/>
              </a:rPr>
              <a:t>EPUB </a:t>
            </a:r>
            <a:r>
              <a:rPr dirty="0" sz="2350">
                <a:latin typeface="Arial"/>
                <a:cs typeface="Arial"/>
              </a:rPr>
              <a:t>(Calibre,</a:t>
            </a:r>
            <a:r>
              <a:rPr dirty="0" sz="2350" spc="-35">
                <a:latin typeface="Arial"/>
                <a:cs typeface="Arial"/>
              </a:rPr>
              <a:t> </a:t>
            </a:r>
            <a:r>
              <a:rPr dirty="0" sz="2350" spc="-10" b="1">
                <a:latin typeface="Arial"/>
                <a:cs typeface="Arial"/>
              </a:rPr>
              <a:t>Bookalope</a:t>
            </a:r>
            <a:r>
              <a:rPr dirty="0" sz="2350" spc="-10">
                <a:latin typeface="Arial"/>
                <a:cs typeface="Arial"/>
              </a:rPr>
              <a:t>)</a:t>
            </a:r>
            <a:endParaRPr sz="2350">
              <a:latin typeface="Arial"/>
              <a:cs typeface="Arial"/>
            </a:endParaRPr>
          </a:p>
          <a:p>
            <a:pPr lvl="1" marL="1015365" indent="-291465">
              <a:lnSpc>
                <a:spcPct val="100000"/>
              </a:lnSpc>
              <a:spcBef>
                <a:spcPts val="1580"/>
              </a:spcBef>
              <a:buSzPct val="74468"/>
              <a:buChar char="•"/>
              <a:tabLst>
                <a:tab pos="1015365" algn="l"/>
              </a:tabLst>
            </a:pPr>
            <a:r>
              <a:rPr dirty="0" sz="2350" spc="-65">
                <a:latin typeface="Arial"/>
                <a:cs typeface="Arial"/>
              </a:rPr>
              <a:t>DITA</a:t>
            </a:r>
            <a:r>
              <a:rPr dirty="0" sz="2350" spc="-30">
                <a:latin typeface="Arial"/>
                <a:cs typeface="Arial"/>
              </a:rPr>
              <a:t> </a:t>
            </a:r>
            <a:r>
              <a:rPr dirty="0" sz="2350" spc="-65">
                <a:latin typeface="Arial"/>
                <a:cs typeface="Arial"/>
              </a:rPr>
              <a:t>(DITA-</a:t>
            </a:r>
            <a:r>
              <a:rPr dirty="0" sz="2350" spc="-120">
                <a:latin typeface="Arial"/>
                <a:cs typeface="Arial"/>
              </a:rPr>
              <a:t>OT,</a:t>
            </a:r>
            <a:r>
              <a:rPr dirty="0" sz="2350" spc="-3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XMLMind</a:t>
            </a:r>
            <a:r>
              <a:rPr dirty="0" sz="2350" spc="-25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DITAC)</a:t>
            </a:r>
            <a:endParaRPr sz="2350">
              <a:latin typeface="Arial"/>
              <a:cs typeface="Arial"/>
            </a:endParaRPr>
          </a:p>
          <a:p>
            <a:pPr marL="570865" indent="-291465">
              <a:lnSpc>
                <a:spcPct val="100000"/>
              </a:lnSpc>
              <a:spcBef>
                <a:spcPts val="1680"/>
              </a:spcBef>
              <a:buSzPct val="74468"/>
              <a:buFont typeface="Arial"/>
              <a:buChar char="•"/>
              <a:tabLst>
                <a:tab pos="570865" algn="l"/>
              </a:tabLst>
            </a:pPr>
            <a:r>
              <a:rPr dirty="0" sz="2350" spc="-10" b="1">
                <a:latin typeface="Arial"/>
                <a:cs typeface="Arial"/>
              </a:rPr>
              <a:t>C-</a:t>
            </a:r>
            <a:r>
              <a:rPr dirty="0" sz="2350" b="1">
                <a:latin typeface="Arial"/>
                <a:cs typeface="Arial"/>
              </a:rPr>
              <a:t>REX</a:t>
            </a:r>
            <a:r>
              <a:rPr dirty="0" sz="2350" spc="45" b="1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(Practice</a:t>
            </a:r>
            <a:r>
              <a:rPr dirty="0" sz="2350" spc="55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Innovation)</a:t>
            </a:r>
            <a:endParaRPr sz="2350">
              <a:latin typeface="Arial"/>
              <a:cs typeface="Arial"/>
            </a:endParaRPr>
          </a:p>
          <a:p>
            <a:pPr lvl="1" marL="1015365" indent="-291465">
              <a:lnSpc>
                <a:spcPct val="100000"/>
              </a:lnSpc>
              <a:spcBef>
                <a:spcPts val="1580"/>
              </a:spcBef>
              <a:buSzPct val="74468"/>
              <a:buChar char="•"/>
              <a:tabLst>
                <a:tab pos="1015365" algn="l"/>
              </a:tabLst>
            </a:pPr>
            <a:r>
              <a:rPr dirty="0" sz="2350" b="1">
                <a:latin typeface="Arial"/>
                <a:cs typeface="Arial"/>
              </a:rPr>
              <a:t>DOCX</a:t>
            </a:r>
            <a:r>
              <a:rPr dirty="0" sz="2350" spc="-5" b="1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-&gt; </a:t>
            </a:r>
            <a:r>
              <a:rPr dirty="0" sz="2350" spc="-25" b="1">
                <a:latin typeface="Arial"/>
                <a:cs typeface="Arial"/>
              </a:rPr>
              <a:t>XML</a:t>
            </a:r>
            <a:endParaRPr sz="2350">
              <a:latin typeface="Arial"/>
              <a:cs typeface="Arial"/>
            </a:endParaRPr>
          </a:p>
          <a:p>
            <a:pPr lvl="1" marL="1015365" indent="-291465">
              <a:lnSpc>
                <a:spcPct val="100000"/>
              </a:lnSpc>
              <a:spcBef>
                <a:spcPts val="1680"/>
              </a:spcBef>
              <a:buSzPct val="74468"/>
              <a:buChar char="•"/>
              <a:tabLst>
                <a:tab pos="1015365" algn="l"/>
              </a:tabLst>
            </a:pPr>
            <a:r>
              <a:rPr dirty="0" sz="2350" b="1">
                <a:latin typeface="Arial"/>
                <a:cs typeface="Arial"/>
              </a:rPr>
              <a:t>DOCX</a:t>
            </a:r>
            <a:r>
              <a:rPr dirty="0" sz="2350" spc="-5" b="1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-&gt; </a:t>
            </a:r>
            <a:r>
              <a:rPr dirty="0" sz="2350" spc="-20" b="1">
                <a:latin typeface="Arial"/>
                <a:cs typeface="Arial"/>
              </a:rPr>
              <a:t>HTML</a:t>
            </a:r>
            <a:endParaRPr sz="2350">
              <a:latin typeface="Arial"/>
              <a:cs typeface="Arial"/>
            </a:endParaRPr>
          </a:p>
          <a:p>
            <a:pPr lvl="1" marL="1015365" indent="-291465">
              <a:lnSpc>
                <a:spcPct val="100000"/>
              </a:lnSpc>
              <a:spcBef>
                <a:spcPts val="1580"/>
              </a:spcBef>
              <a:buSzPct val="74468"/>
              <a:buChar char="•"/>
              <a:tabLst>
                <a:tab pos="1015365" algn="l"/>
              </a:tabLst>
            </a:pPr>
            <a:r>
              <a:rPr dirty="0" sz="2350">
                <a:latin typeface="Arial"/>
                <a:cs typeface="Arial"/>
              </a:rPr>
              <a:t>DOCX</a:t>
            </a:r>
            <a:r>
              <a:rPr dirty="0" sz="2350" spc="-70">
                <a:latin typeface="Arial"/>
                <a:cs typeface="Arial"/>
              </a:rPr>
              <a:t> </a:t>
            </a:r>
            <a:r>
              <a:rPr dirty="0" sz="2350" spc="60">
                <a:latin typeface="Arial"/>
                <a:cs typeface="Arial"/>
              </a:rPr>
              <a:t>-</a:t>
            </a:r>
            <a:r>
              <a:rPr dirty="0" sz="2350" spc="110">
                <a:latin typeface="Arial"/>
                <a:cs typeface="Arial"/>
              </a:rPr>
              <a:t>&gt;</a:t>
            </a:r>
            <a:r>
              <a:rPr dirty="0" sz="2350" spc="-65">
                <a:latin typeface="Arial"/>
                <a:cs typeface="Arial"/>
              </a:rPr>
              <a:t> </a:t>
            </a:r>
            <a:r>
              <a:rPr dirty="0" sz="2350" spc="-20">
                <a:latin typeface="Arial"/>
                <a:cs typeface="Arial"/>
              </a:rPr>
              <a:t>DITA</a:t>
            </a:r>
            <a:endParaRPr sz="2350">
              <a:latin typeface="Arial"/>
              <a:cs typeface="Arial"/>
            </a:endParaRPr>
          </a:p>
          <a:p>
            <a:pPr lvl="1" marL="1015365" indent="-291465">
              <a:lnSpc>
                <a:spcPct val="100000"/>
              </a:lnSpc>
              <a:spcBef>
                <a:spcPts val="1580"/>
              </a:spcBef>
              <a:buSzPct val="74468"/>
              <a:buChar char="•"/>
              <a:tabLst>
                <a:tab pos="1015365" algn="l"/>
              </a:tabLst>
            </a:pPr>
            <a:r>
              <a:rPr dirty="0" sz="2350" b="1">
                <a:latin typeface="Arial"/>
                <a:cs typeface="Arial"/>
              </a:rPr>
              <a:t>DOCX</a:t>
            </a:r>
            <a:r>
              <a:rPr dirty="0" sz="2350" spc="-15" b="1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-&gt; XML</a:t>
            </a:r>
            <a:r>
              <a:rPr dirty="0" sz="2350" spc="-45" b="1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-&gt; DOCX </a:t>
            </a:r>
            <a:r>
              <a:rPr dirty="0" sz="2350" spc="-10" b="1">
                <a:latin typeface="Arial"/>
                <a:cs typeface="Arial"/>
              </a:rPr>
              <a:t>Roundtripping</a:t>
            </a:r>
            <a:endParaRPr sz="235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8200" y="342900"/>
            <a:ext cx="8788400" cy="1587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48200" y="6172200"/>
            <a:ext cx="3832860" cy="1183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600" spc="-10" b="1">
                <a:latin typeface="Arial"/>
                <a:cs typeface="Arial"/>
              </a:rPr>
              <a:t>DEMO?!</a:t>
            </a:r>
            <a:endParaRPr sz="7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8200" y="2984500"/>
            <a:ext cx="8788400" cy="1587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200" y="9423400"/>
            <a:ext cx="2326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  <a:hlinkClick r:id="rId2"/>
              </a:rPr>
              <a:t>www.xml-director.info</a:t>
            </a:r>
            <a:endParaRPr sz="1800">
              <a:latin typeface="DejaVu Sans Condensed"/>
              <a:cs typeface="DejaVu Sans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168900" y="9423400"/>
            <a:ext cx="2915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Professional</a:t>
            </a:r>
            <a:r>
              <a:rPr dirty="0" sz="1800" spc="-5">
                <a:solidFill>
                  <a:srgbClr val="929292"/>
                </a:solidFill>
                <a:latin typeface="DejaVu Sans Condensed"/>
                <a:cs typeface="DejaVu Sans Condensed"/>
              </a:rPr>
              <a:t> </a:t>
            </a:r>
            <a:r>
              <a:rPr dirty="0" sz="1800">
                <a:solidFill>
                  <a:srgbClr val="929292"/>
                </a:solidFill>
                <a:latin typeface="DejaVu Sans Condensed"/>
                <a:cs typeface="DejaVu Sans Condensed"/>
              </a:rPr>
              <a:t>XML </a:t>
            </a:r>
            <a:r>
              <a:rPr dirty="0" sz="1800" spc="-10">
                <a:solidFill>
                  <a:srgbClr val="929292"/>
                </a:solidFill>
                <a:latin typeface="DejaVu Sans Condensed"/>
                <a:cs typeface="DejaVu Sans Condensed"/>
              </a:rPr>
              <a:t>Publishing</a:t>
            </a:r>
            <a:endParaRPr sz="1800">
              <a:latin typeface="DejaVu Sans Condensed"/>
              <a:cs typeface="DejaVu Sans Condensed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57000" y="9067800"/>
            <a:ext cx="1358900" cy="6858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00100" y="2466975"/>
            <a:ext cx="2165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44600" y="2501900"/>
            <a:ext cx="10387965" cy="1069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100"/>
              </a:spcBef>
            </a:pPr>
            <a:r>
              <a:rPr dirty="0" sz="3200" spc="-10" b="1">
                <a:latin typeface="DejaVu Sans Condensed"/>
                <a:cs typeface="DejaVu Sans Condensed"/>
              </a:rPr>
              <a:t>Plone</a:t>
            </a:r>
            <a:endParaRPr sz="3200">
              <a:latin typeface="DejaVu Sans Condensed"/>
              <a:cs typeface="DejaVu Sans Condensed"/>
            </a:endParaRPr>
          </a:p>
          <a:p>
            <a:pPr marL="520065" indent="-507365">
              <a:lnSpc>
                <a:spcPct val="100000"/>
              </a:lnSpc>
              <a:spcBef>
                <a:spcPts val="459"/>
              </a:spcBef>
              <a:buClr>
                <a:srgbClr val="A6AAA9"/>
              </a:buClr>
              <a:buSzPct val="110937"/>
              <a:buFont typeface="Microsoft Sans Serif"/>
              <a:buChar char="‣"/>
              <a:tabLst>
                <a:tab pos="520065" algn="l"/>
              </a:tabLst>
            </a:pPr>
            <a:r>
              <a:rPr dirty="0" sz="3200">
                <a:latin typeface="DejaVu Sans Condensed"/>
                <a:cs typeface="DejaVu Sans Condensed"/>
              </a:rPr>
              <a:t>Open-</a:t>
            </a:r>
            <a:r>
              <a:rPr dirty="0" sz="3200" spc="-10">
                <a:latin typeface="DejaVu Sans Condensed"/>
                <a:cs typeface="DejaVu Sans Condensed"/>
              </a:rPr>
              <a:t>Source</a:t>
            </a:r>
            <a:r>
              <a:rPr dirty="0" sz="3200" spc="-15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Enterprise</a:t>
            </a:r>
            <a:r>
              <a:rPr dirty="0" sz="3200" spc="-15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Content</a:t>
            </a:r>
            <a:r>
              <a:rPr dirty="0" sz="3200" spc="-15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Management</a:t>
            </a:r>
            <a:r>
              <a:rPr dirty="0" sz="3200" spc="-15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System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00100" y="3543934"/>
            <a:ext cx="2165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44600" y="3581400"/>
            <a:ext cx="5883275" cy="1069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100"/>
              </a:spcBef>
            </a:pPr>
            <a:r>
              <a:rPr dirty="0" sz="3200" spc="-140" b="1">
                <a:latin typeface="DejaVu Sans Condensed"/>
                <a:cs typeface="DejaVu Sans Condensed"/>
              </a:rPr>
              <a:t>eXist-</a:t>
            </a:r>
            <a:r>
              <a:rPr dirty="0" sz="3200" spc="-25" b="1">
                <a:latin typeface="DejaVu Sans Condensed"/>
                <a:cs typeface="DejaVu Sans Condensed"/>
              </a:rPr>
              <a:t>db</a:t>
            </a:r>
            <a:endParaRPr sz="3200">
              <a:latin typeface="DejaVu Sans Condensed"/>
              <a:cs typeface="DejaVu Sans Condensed"/>
            </a:endParaRPr>
          </a:p>
          <a:p>
            <a:pPr marL="520065" indent="-507365">
              <a:lnSpc>
                <a:spcPct val="100000"/>
              </a:lnSpc>
              <a:spcBef>
                <a:spcPts val="459"/>
              </a:spcBef>
              <a:buClr>
                <a:srgbClr val="A6AAA9"/>
              </a:buClr>
              <a:buSzPct val="110937"/>
              <a:buFont typeface="Microsoft Sans Serif"/>
              <a:buChar char="‣"/>
              <a:tabLst>
                <a:tab pos="520065" algn="l"/>
              </a:tabLst>
            </a:pPr>
            <a:r>
              <a:rPr dirty="0" sz="3200">
                <a:latin typeface="DejaVu Sans Condensed"/>
                <a:cs typeface="DejaVu Sans Condensed"/>
              </a:rPr>
              <a:t>Open-</a:t>
            </a:r>
            <a:r>
              <a:rPr dirty="0" sz="3200" spc="-10">
                <a:latin typeface="DejaVu Sans Condensed"/>
                <a:cs typeface="DejaVu Sans Condensed"/>
              </a:rPr>
              <a:t>Source</a:t>
            </a:r>
            <a:r>
              <a:rPr dirty="0" sz="3200" spc="-9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XML</a:t>
            </a:r>
            <a:r>
              <a:rPr dirty="0" sz="3200" spc="-9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Datenbank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00100" y="4620895"/>
            <a:ext cx="216535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320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44600" y="4660900"/>
            <a:ext cx="7940040" cy="1056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100"/>
              </a:spcBef>
            </a:pPr>
            <a:r>
              <a:rPr dirty="0" sz="3200" spc="-20" b="1">
                <a:latin typeface="DejaVu Sans Condensed"/>
                <a:cs typeface="DejaVu Sans Condensed"/>
              </a:rPr>
              <a:t>PDFreactor</a:t>
            </a:r>
            <a:endParaRPr sz="3200">
              <a:latin typeface="DejaVu Sans Condensed"/>
              <a:cs typeface="DejaVu Sans Condensed"/>
            </a:endParaRPr>
          </a:p>
          <a:p>
            <a:pPr marL="520065" indent="-507365">
              <a:lnSpc>
                <a:spcPct val="100000"/>
              </a:lnSpc>
              <a:spcBef>
                <a:spcPts val="360"/>
              </a:spcBef>
              <a:buClr>
                <a:srgbClr val="A6AAA9"/>
              </a:buClr>
              <a:buSzPct val="110937"/>
              <a:buFont typeface="Microsoft Sans Serif"/>
              <a:buChar char="‣"/>
              <a:tabLst>
                <a:tab pos="520065" algn="l"/>
              </a:tabLst>
            </a:pPr>
            <a:r>
              <a:rPr dirty="0" sz="3200" spc="50">
                <a:latin typeface="DejaVu Sans Condensed"/>
                <a:cs typeface="DejaVu Sans Condensed"/>
              </a:rPr>
              <a:t>XML/HTML</a:t>
            </a:r>
            <a:r>
              <a:rPr dirty="0" sz="3200" spc="-165">
                <a:latin typeface="DejaVu Sans Condensed"/>
                <a:cs typeface="DejaVu Sans Condensed"/>
              </a:rPr>
              <a:t> </a:t>
            </a:r>
            <a:r>
              <a:rPr dirty="0" sz="3200" spc="-260">
                <a:latin typeface="Segoe UI Symbol"/>
                <a:cs typeface="Segoe UI Symbol"/>
              </a:rPr>
              <a:t>➝</a:t>
            </a:r>
            <a:r>
              <a:rPr dirty="0" sz="3200" spc="-50">
                <a:latin typeface="Segoe UI Symbol"/>
                <a:cs typeface="Segoe UI Symbol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PDF</a:t>
            </a:r>
            <a:r>
              <a:rPr dirty="0" sz="3200" spc="-12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Konverter</a:t>
            </a:r>
            <a:r>
              <a:rPr dirty="0" sz="3200" spc="-125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(proprietär)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00100" y="5670550"/>
            <a:ext cx="239395" cy="5721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550" spc="395">
                <a:solidFill>
                  <a:srgbClr val="A6AAA9"/>
                </a:solidFill>
                <a:latin typeface="Microsoft Sans Serif"/>
                <a:cs typeface="Microsoft Sans Serif"/>
              </a:rPr>
              <a:t>‣</a:t>
            </a:r>
            <a:endParaRPr sz="355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244600" y="5740400"/>
            <a:ext cx="6887845" cy="1056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dirty="0" sz="3200" spc="-10" b="1">
                <a:latin typeface="DejaVu Sans Condensed"/>
                <a:cs typeface="DejaVu Sans Condensed"/>
              </a:rPr>
              <a:t>Python</a:t>
            </a:r>
            <a:endParaRPr sz="3200">
              <a:latin typeface="DejaVu Sans Condensed"/>
              <a:cs typeface="DejaVu Sans Condensed"/>
            </a:endParaRPr>
          </a:p>
          <a:p>
            <a:pPr marL="520065" indent="-507365">
              <a:lnSpc>
                <a:spcPct val="100000"/>
              </a:lnSpc>
              <a:spcBef>
                <a:spcPts val="360"/>
              </a:spcBef>
              <a:buClr>
                <a:srgbClr val="A6AAA9"/>
              </a:buClr>
              <a:buSzPct val="110937"/>
              <a:buFont typeface="Microsoft Sans Serif"/>
              <a:buChar char="‣"/>
              <a:tabLst>
                <a:tab pos="520065" algn="l"/>
              </a:tabLst>
            </a:pPr>
            <a:r>
              <a:rPr dirty="0" sz="3200">
                <a:latin typeface="DejaVu Sans Condensed"/>
                <a:cs typeface="DejaVu Sans Condensed"/>
              </a:rPr>
              <a:t>Open-</a:t>
            </a:r>
            <a:r>
              <a:rPr dirty="0" sz="3200" spc="-10">
                <a:latin typeface="DejaVu Sans Condensed"/>
                <a:cs typeface="DejaVu Sans Condensed"/>
              </a:rPr>
              <a:t>Source</a:t>
            </a:r>
            <a:r>
              <a:rPr dirty="0" sz="3200" spc="-100">
                <a:latin typeface="DejaVu Sans Condensed"/>
                <a:cs typeface="DejaVu Sans Condensed"/>
              </a:rPr>
              <a:t> </a:t>
            </a:r>
            <a:r>
              <a:rPr dirty="0" sz="3200" spc="-10">
                <a:latin typeface="DejaVu Sans Condensed"/>
                <a:cs typeface="DejaVu Sans Condensed"/>
              </a:rPr>
              <a:t>Programmiersprache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98500" y="7307580"/>
            <a:ext cx="10268585" cy="109220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3200" spc="-260">
                <a:latin typeface="Segoe UI Symbol"/>
                <a:cs typeface="Segoe UI Symbol"/>
              </a:rPr>
              <a:t>➝</a:t>
            </a:r>
            <a:r>
              <a:rPr dirty="0" sz="3200" spc="-40">
                <a:latin typeface="Segoe UI Symbol"/>
                <a:cs typeface="Segoe UI Symbol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offene</a:t>
            </a:r>
            <a:r>
              <a:rPr dirty="0" sz="3200" spc="-7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und</a:t>
            </a:r>
            <a:r>
              <a:rPr dirty="0" sz="3200" spc="-70">
                <a:latin typeface="DejaVu Sans Condensed"/>
                <a:cs typeface="DejaVu Sans Condensed"/>
              </a:rPr>
              <a:t> </a:t>
            </a:r>
            <a:r>
              <a:rPr dirty="0" sz="3200" spc="-35">
                <a:latin typeface="DejaVu Sans Condensed"/>
                <a:cs typeface="DejaVu Sans Condensed"/>
              </a:rPr>
              <a:t>kostengünstige</a:t>
            </a:r>
            <a:r>
              <a:rPr dirty="0" sz="3200" spc="-7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Lösung</a:t>
            </a:r>
            <a:r>
              <a:rPr dirty="0" sz="3200" spc="-7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dank</a:t>
            </a:r>
            <a:r>
              <a:rPr dirty="0" sz="3200" spc="-70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Open-</a:t>
            </a:r>
            <a:r>
              <a:rPr dirty="0" sz="3200" spc="-10">
                <a:latin typeface="DejaVu Sans Condensed"/>
                <a:cs typeface="DejaVu Sans Condensed"/>
              </a:rPr>
              <a:t>Source</a:t>
            </a:r>
            <a:endParaRPr sz="32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3200" spc="-260">
                <a:latin typeface="Segoe UI Symbol"/>
                <a:cs typeface="Segoe UI Symbol"/>
              </a:rPr>
              <a:t>➝</a:t>
            </a:r>
            <a:r>
              <a:rPr dirty="0" sz="3200" spc="-50">
                <a:latin typeface="Segoe UI Symbol"/>
                <a:cs typeface="Segoe UI Symbol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Kein</a:t>
            </a:r>
            <a:r>
              <a:rPr dirty="0" sz="3200" spc="-155">
                <a:latin typeface="DejaVu Sans Condensed"/>
                <a:cs typeface="DejaVu Sans Condensed"/>
              </a:rPr>
              <a:t> </a:t>
            </a:r>
            <a:r>
              <a:rPr dirty="0" sz="3200">
                <a:latin typeface="DejaVu Sans Condensed"/>
                <a:cs typeface="DejaVu Sans Condensed"/>
              </a:rPr>
              <a:t>Vendor</a:t>
            </a:r>
            <a:r>
              <a:rPr dirty="0" sz="3200" spc="-120">
                <a:latin typeface="DejaVu Sans Condensed"/>
                <a:cs typeface="DejaVu Sans Condensed"/>
              </a:rPr>
              <a:t> </a:t>
            </a:r>
            <a:r>
              <a:rPr dirty="0" sz="3200" spc="-25">
                <a:latin typeface="DejaVu Sans Condensed"/>
                <a:cs typeface="DejaVu Sans Condensed"/>
              </a:rPr>
              <a:t>Lock-in</a:t>
            </a:r>
            <a:endParaRPr sz="3200">
              <a:latin typeface="DejaVu Sans Condensed"/>
              <a:cs typeface="DejaVu Sans Condensed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0500" rIns="0" bIns="0" rtlCol="0" vert="horz">
            <a:spAutoFit/>
          </a:bodyPr>
          <a:lstStyle/>
          <a:p>
            <a:pPr marL="3302000">
              <a:lnSpc>
                <a:spcPct val="100000"/>
              </a:lnSpc>
              <a:spcBef>
                <a:spcPts val="100"/>
              </a:spcBef>
            </a:pPr>
            <a:r>
              <a:rPr dirty="0" spc="-95"/>
              <a:t>Eingesetzte</a:t>
            </a:r>
            <a:r>
              <a:rPr dirty="0" spc="-170"/>
              <a:t> </a:t>
            </a:r>
            <a:r>
              <a:rPr dirty="0" spc="-10"/>
              <a:t>Software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0600" y="2709538"/>
            <a:ext cx="130810" cy="3867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50" spc="-50" b="1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84300" y="2646679"/>
            <a:ext cx="1557020" cy="50736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150" spc="-10" b="1">
                <a:solidFill>
                  <a:srgbClr val="000000"/>
                </a:solidFill>
                <a:latin typeface="Arial"/>
                <a:cs typeface="Arial"/>
              </a:rPr>
              <a:t>Website</a:t>
            </a:r>
            <a:endParaRPr sz="31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71600" y="3128264"/>
            <a:ext cx="10107930" cy="5511800"/>
          </a:xfrm>
          <a:prstGeom prst="rect">
            <a:avLst/>
          </a:prstGeom>
        </p:spPr>
        <p:txBody>
          <a:bodyPr wrap="square" lIns="0" tIns="141605" rIns="0" bIns="0" rtlCol="0" vert="horz">
            <a:spAutoFit/>
          </a:bodyPr>
          <a:lstStyle/>
          <a:p>
            <a:pPr marL="469265" indent="-393065">
              <a:lnSpc>
                <a:spcPct val="100000"/>
              </a:lnSpc>
              <a:spcBef>
                <a:spcPts val="1115"/>
              </a:spcBef>
              <a:buSzPct val="74603"/>
              <a:buChar char="•"/>
              <a:tabLst>
                <a:tab pos="469265" algn="l"/>
              </a:tabLst>
            </a:pPr>
            <a:r>
              <a:rPr dirty="0" sz="3150" spc="-10">
                <a:latin typeface="Arial"/>
                <a:cs typeface="Arial"/>
                <a:hlinkClick r:id="rId2"/>
              </a:rPr>
              <a:t>www.xml-director.info</a:t>
            </a:r>
            <a:endParaRPr sz="31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019"/>
              </a:spcBef>
            </a:pPr>
            <a:r>
              <a:rPr dirty="0" sz="3150" spc="-20" b="1">
                <a:latin typeface="Arial"/>
                <a:cs typeface="Arial"/>
              </a:rPr>
              <a:t>Demo</a:t>
            </a:r>
            <a:endParaRPr sz="3150">
              <a:latin typeface="Arial"/>
              <a:cs typeface="Arial"/>
            </a:endParaRPr>
          </a:p>
          <a:p>
            <a:pPr marL="469265" indent="-393065">
              <a:lnSpc>
                <a:spcPct val="100000"/>
              </a:lnSpc>
              <a:spcBef>
                <a:spcPts val="1019"/>
              </a:spcBef>
              <a:buSzPct val="74603"/>
              <a:buChar char="•"/>
              <a:tabLst>
                <a:tab pos="469265" algn="l"/>
              </a:tabLst>
            </a:pPr>
            <a:r>
              <a:rPr dirty="0" sz="3150">
                <a:latin typeface="Arial"/>
                <a:cs typeface="Arial"/>
              </a:rPr>
              <a:t>demo.xml-</a:t>
            </a:r>
            <a:r>
              <a:rPr dirty="0" sz="3150" spc="-10">
                <a:latin typeface="Arial"/>
                <a:cs typeface="Arial"/>
              </a:rPr>
              <a:t>director.info</a:t>
            </a:r>
            <a:endParaRPr sz="31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019"/>
              </a:spcBef>
            </a:pPr>
            <a:r>
              <a:rPr dirty="0" sz="3150" spc="-10" b="1">
                <a:latin typeface="Arial"/>
                <a:cs typeface="Arial"/>
              </a:rPr>
              <a:t>Dokumentation</a:t>
            </a:r>
            <a:endParaRPr sz="3150">
              <a:latin typeface="Arial"/>
              <a:cs typeface="Arial"/>
            </a:endParaRPr>
          </a:p>
          <a:p>
            <a:pPr marL="469265" indent="-393065">
              <a:lnSpc>
                <a:spcPct val="100000"/>
              </a:lnSpc>
              <a:spcBef>
                <a:spcPts val="1019"/>
              </a:spcBef>
              <a:buSzPct val="74603"/>
              <a:buChar char="•"/>
              <a:tabLst>
                <a:tab pos="469265" algn="l"/>
              </a:tabLst>
            </a:pPr>
            <a:r>
              <a:rPr dirty="0" sz="3150" spc="-10">
                <a:latin typeface="Arial"/>
                <a:cs typeface="Arial"/>
              </a:rPr>
              <a:t>https://pythonhosted.org/xmldirector.plonecore/</a:t>
            </a:r>
            <a:endParaRPr sz="31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019"/>
              </a:spcBef>
            </a:pPr>
            <a:r>
              <a:rPr dirty="0" sz="3150" spc="-10" b="1">
                <a:latin typeface="Arial"/>
                <a:cs typeface="Arial"/>
              </a:rPr>
              <a:t>Sourcecode</a:t>
            </a:r>
            <a:endParaRPr sz="3150">
              <a:latin typeface="Arial"/>
              <a:cs typeface="Arial"/>
            </a:endParaRPr>
          </a:p>
          <a:p>
            <a:pPr marL="469265" indent="-393065">
              <a:lnSpc>
                <a:spcPct val="100000"/>
              </a:lnSpc>
              <a:spcBef>
                <a:spcPts val="1019"/>
              </a:spcBef>
              <a:buSzPct val="74603"/>
              <a:buChar char="•"/>
              <a:tabLst>
                <a:tab pos="469265" algn="l"/>
              </a:tabLst>
            </a:pPr>
            <a:r>
              <a:rPr dirty="0" sz="3150">
                <a:latin typeface="Arial"/>
                <a:cs typeface="Arial"/>
              </a:rPr>
              <a:t>https://github.com/xml-</a:t>
            </a:r>
            <a:r>
              <a:rPr dirty="0" sz="3150" spc="-10">
                <a:latin typeface="Arial"/>
                <a:cs typeface="Arial"/>
              </a:rPr>
              <a:t>director</a:t>
            </a:r>
            <a:endParaRPr sz="31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1019"/>
              </a:spcBef>
            </a:pPr>
            <a:r>
              <a:rPr dirty="0" sz="3150" spc="-10" b="1">
                <a:latin typeface="Arial"/>
                <a:cs typeface="Arial"/>
              </a:rPr>
              <a:t>Lizenz</a:t>
            </a:r>
            <a:endParaRPr sz="3150">
              <a:latin typeface="Arial"/>
              <a:cs typeface="Arial"/>
            </a:endParaRPr>
          </a:p>
          <a:p>
            <a:pPr marL="469265" indent="-393065">
              <a:lnSpc>
                <a:spcPct val="100000"/>
              </a:lnSpc>
              <a:spcBef>
                <a:spcPts val="1019"/>
              </a:spcBef>
              <a:buSzPct val="74603"/>
              <a:buChar char="•"/>
              <a:tabLst>
                <a:tab pos="469265" algn="l"/>
              </a:tabLst>
            </a:pPr>
            <a:r>
              <a:rPr dirty="0" baseline="-24691" sz="4725" spc="-2895">
                <a:latin typeface="Arial"/>
                <a:cs typeface="Arial"/>
              </a:rPr>
              <a:t>T</a:t>
            </a:r>
            <a:r>
              <a:rPr dirty="0" sz="3150" spc="-1050">
                <a:latin typeface="Arial"/>
                <a:cs typeface="Arial"/>
              </a:rPr>
              <a:t>O</a:t>
            </a:r>
            <a:r>
              <a:rPr dirty="0" baseline="-24691" sz="4725" spc="-1050">
                <a:latin typeface="Arial"/>
                <a:cs typeface="Arial"/>
              </a:rPr>
              <a:t>o</a:t>
            </a:r>
            <a:r>
              <a:rPr dirty="0" sz="3150" spc="-1115">
                <a:latin typeface="Arial"/>
                <a:cs typeface="Arial"/>
              </a:rPr>
              <a:t>p</a:t>
            </a:r>
            <a:r>
              <a:rPr dirty="0" baseline="-24691" sz="4725" spc="-794">
                <a:latin typeface="Arial"/>
                <a:cs typeface="Arial"/>
              </a:rPr>
              <a:t>o</a:t>
            </a:r>
            <a:r>
              <a:rPr dirty="0" sz="3150" spc="-1225">
                <a:latin typeface="Arial"/>
                <a:cs typeface="Arial"/>
              </a:rPr>
              <a:t>e</a:t>
            </a:r>
            <a:r>
              <a:rPr dirty="0" baseline="-24691" sz="4725" spc="7">
                <a:latin typeface="Arial"/>
                <a:cs typeface="Arial"/>
              </a:rPr>
              <a:t>l</a:t>
            </a:r>
            <a:r>
              <a:rPr dirty="0" baseline="-24691" sz="4725" spc="-1582">
                <a:latin typeface="Arial"/>
                <a:cs typeface="Arial"/>
              </a:rPr>
              <a:t>s</a:t>
            </a:r>
            <a:r>
              <a:rPr dirty="0" sz="3150" spc="-700">
                <a:latin typeface="Arial"/>
                <a:cs typeface="Arial"/>
              </a:rPr>
              <a:t>n</a:t>
            </a:r>
            <a:r>
              <a:rPr dirty="0" baseline="-24691" sz="4725" spc="-525">
                <a:latin typeface="Arial"/>
                <a:cs typeface="Arial"/>
              </a:rPr>
              <a:t>)</a:t>
            </a:r>
            <a:r>
              <a:rPr dirty="0" sz="3150" spc="5">
                <a:latin typeface="Arial"/>
                <a:cs typeface="Arial"/>
              </a:rPr>
              <a:t>-</a:t>
            </a:r>
            <a:r>
              <a:rPr dirty="0" sz="3150">
                <a:latin typeface="Arial"/>
                <a:cs typeface="Arial"/>
              </a:rPr>
              <a:t>Source</a:t>
            </a:r>
            <a:r>
              <a:rPr dirty="0" sz="3150" spc="-50">
                <a:latin typeface="Arial"/>
                <a:cs typeface="Arial"/>
              </a:rPr>
              <a:t> </a:t>
            </a:r>
            <a:r>
              <a:rPr dirty="0" sz="3150" spc="-35">
                <a:latin typeface="Arial"/>
                <a:cs typeface="Arial"/>
              </a:rPr>
              <a:t>(außer</a:t>
            </a:r>
            <a:r>
              <a:rPr dirty="0" sz="3150" spc="-50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kommerzielle</a:t>
            </a:r>
            <a:r>
              <a:rPr dirty="0" sz="3150" spc="-45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Services</a:t>
            </a:r>
            <a:r>
              <a:rPr dirty="0" sz="3150" spc="-50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&amp;</a:t>
            </a:r>
            <a:r>
              <a:rPr dirty="0" sz="3150" spc="-45">
                <a:latin typeface="Arial"/>
                <a:cs typeface="Arial"/>
              </a:rPr>
              <a:t> </a:t>
            </a:r>
            <a:r>
              <a:rPr dirty="0" sz="3150" spc="-10">
                <a:latin typeface="Arial"/>
                <a:cs typeface="Arial"/>
              </a:rPr>
              <a:t>externe</a:t>
            </a:r>
            <a:endParaRPr sz="31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0600" y="3928230"/>
            <a:ext cx="130810" cy="3867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50" spc="-50" b="1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90600" y="5146922"/>
            <a:ext cx="130810" cy="3867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50" spc="-50" b="1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90600" y="6365614"/>
            <a:ext cx="130810" cy="3867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50" spc="-50" b="1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90600" y="7584306"/>
            <a:ext cx="130810" cy="3867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50" spc="-50" b="1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08200" y="342900"/>
            <a:ext cx="8788400" cy="1587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28600" y="5883768"/>
            <a:ext cx="4585335" cy="3608704"/>
          </a:xfrm>
          <a:prstGeom prst="rect">
            <a:avLst/>
          </a:prstGeom>
        </p:spPr>
        <p:txBody>
          <a:bodyPr wrap="square" lIns="0" tIns="12318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69"/>
              </a:spcBef>
            </a:pPr>
            <a:r>
              <a:rPr dirty="0" sz="4200" spc="-150" b="1">
                <a:solidFill>
                  <a:srgbClr val="FFFFFF"/>
                </a:solidFill>
                <a:latin typeface="DejaVu Sans Condensed"/>
                <a:cs typeface="DejaVu Sans Condensed"/>
              </a:rPr>
              <a:t>Andreas</a:t>
            </a:r>
            <a:r>
              <a:rPr dirty="0" sz="4200" spc="-185" b="1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4200" spc="-20" b="1">
                <a:solidFill>
                  <a:srgbClr val="FFFFFF"/>
                </a:solidFill>
                <a:latin typeface="DejaVu Sans Condensed"/>
                <a:cs typeface="DejaVu Sans Condensed"/>
              </a:rPr>
              <a:t>Jung</a:t>
            </a:r>
            <a:endParaRPr sz="42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dirty="0" sz="2700" spc="-10">
                <a:solidFill>
                  <a:srgbClr val="FFFFFF"/>
                </a:solidFill>
                <a:latin typeface="DejaVu Sans Condensed"/>
                <a:cs typeface="DejaVu Sans Condensed"/>
                <a:hlinkClick r:id="rId3"/>
              </a:rPr>
              <a:t>info@zopyx.com</a:t>
            </a:r>
            <a:endParaRPr sz="2700">
              <a:latin typeface="DejaVu Sans Condensed"/>
              <a:cs typeface="DejaVu Sans Condensed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2700">
              <a:latin typeface="DejaVu Sans Condensed"/>
              <a:cs typeface="DejaVu Sans Condensed"/>
            </a:endParaRPr>
          </a:p>
          <a:p>
            <a:pPr marL="12700" marR="1113790">
              <a:lnSpc>
                <a:spcPct val="114199"/>
              </a:lnSpc>
            </a:pPr>
            <a:r>
              <a:rPr dirty="0" sz="2700" spc="-10">
                <a:solidFill>
                  <a:srgbClr val="FFFFFF"/>
                </a:solidFill>
                <a:latin typeface="DejaVu Sans Condensed"/>
                <a:cs typeface="DejaVu Sans Condensed"/>
                <a:hlinkClick r:id="rId4"/>
              </a:rPr>
              <a:t>www.zopyx.de</a:t>
            </a:r>
            <a:r>
              <a:rPr dirty="0" sz="2700" spc="-1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DejaVu Sans Condensed"/>
                <a:cs typeface="DejaVu Sans Condensed"/>
                <a:hlinkClick r:id="rId5"/>
              </a:rPr>
              <a:t>www.xml-director.info</a:t>
            </a:r>
            <a:r>
              <a:rPr dirty="0" sz="2700" spc="-10">
                <a:solidFill>
                  <a:srgbClr val="FFFFFF"/>
                </a:solidFill>
                <a:latin typeface="DejaVu Sans Condensed"/>
                <a:cs typeface="DejaVu Sans Condensed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DejaVu Sans Condensed"/>
                <a:cs typeface="DejaVu Sans Condensed"/>
                <a:hlinkClick r:id="rId6"/>
              </a:rPr>
              <a:t>www.print-</a:t>
            </a:r>
            <a:r>
              <a:rPr dirty="0" sz="2700" spc="-10">
                <a:solidFill>
                  <a:srgbClr val="FFFFFF"/>
                </a:solidFill>
                <a:latin typeface="DejaVu Sans Condensed"/>
                <a:cs typeface="DejaVu Sans Condensed"/>
                <a:hlinkClick r:id="rId6"/>
              </a:rPr>
              <a:t>css.rocks</a:t>
            </a:r>
            <a:endParaRPr sz="2700">
              <a:latin typeface="DejaVu Sans Condensed"/>
              <a:cs typeface="DejaVu Sans Condensed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2700" spc="-10">
                <a:solidFill>
                  <a:srgbClr val="FFFFFF"/>
                </a:solidFill>
                <a:latin typeface="DejaVu Sans Condensed"/>
                <a:cs typeface="DejaVu Sans Condensed"/>
                <a:hlinkClick r:id="rId7"/>
              </a:rPr>
              <a:t>www.produce-and-publish.de</a:t>
            </a:r>
            <a:endParaRPr sz="2700">
              <a:latin typeface="DejaVu Sans Condensed"/>
              <a:cs typeface="DejaVu Sans Condensed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92600" y="2311400"/>
            <a:ext cx="4083685" cy="1259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100" spc="-10" b="1">
                <a:latin typeface="Arial"/>
                <a:cs typeface="Arial"/>
              </a:rPr>
              <a:t>Fragen?</a:t>
            </a:r>
            <a:endParaRPr sz="8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2025-05-16T14:32:51Z</dcterms:created>
  <dcterms:modified xsi:type="dcterms:W3CDTF">2025-05-16T14:32:51Z</dcterms:modified>
</cp:coreProperties>
</file>