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004D80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1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4D80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50" b="0" i="1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4D80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1" i="0">
                <a:solidFill>
                  <a:srgbClr val="004D80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378" y="1165160"/>
            <a:ext cx="9185275" cy="967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1" i="0">
                <a:solidFill>
                  <a:srgbClr val="004D80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606" y="2551990"/>
            <a:ext cx="8193405" cy="3659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1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zopyx.com/" TargetMode="External"/><Relationship Id="rId5" Type="http://schemas.openxmlformats.org/officeDocument/2006/relationships/hyperlink" Target="http://www.andreas-jung.com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http://www.zopyx.com/" TargetMode="External"/><Relationship Id="rId5" Type="http://schemas.openxmlformats.org/officeDocument/2006/relationships/hyperlink" Target="mailto:info@zopyx.com" TargetMode="External"/><Relationship Id="rId6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zopyx.com/" TargetMode="External"/><Relationship Id="rId5" Type="http://schemas.openxmlformats.org/officeDocument/2006/relationships/hyperlink" Target="http://www.andreas-jung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8605" y="4722148"/>
            <a:ext cx="5006975" cy="692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350" spc="-114" b="1">
                <a:solidFill>
                  <a:srgbClr val="FFFFFF"/>
                </a:solidFill>
                <a:latin typeface="Noto Sans"/>
                <a:cs typeface="Noto Sans"/>
              </a:rPr>
              <a:t>zopyx-</a:t>
            </a:r>
            <a:r>
              <a:rPr dirty="0" sz="4350" spc="-75" b="1">
                <a:solidFill>
                  <a:srgbClr val="FFFFFF"/>
                </a:solidFill>
                <a:latin typeface="Noto Sans"/>
                <a:cs typeface="Noto Sans"/>
              </a:rPr>
              <a:t>fastapi-</a:t>
            </a:r>
            <a:r>
              <a:rPr dirty="0" sz="4350" spc="-30" b="1">
                <a:solidFill>
                  <a:srgbClr val="FFFFFF"/>
                </a:solidFill>
                <a:latin typeface="Noto Sans"/>
                <a:cs typeface="Noto Sans"/>
              </a:rPr>
              <a:t>auth</a:t>
            </a:r>
            <a:endParaRPr sz="435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4116" y="5524406"/>
            <a:ext cx="6789420" cy="8102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0"/>
              </a:spcBef>
            </a:pP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An opinionated security solution for </a:t>
            </a:r>
            <a:r>
              <a:rPr dirty="0" sz="2400" spc="-10" b="1">
                <a:solidFill>
                  <a:srgbClr val="73FA79"/>
                </a:solidFill>
                <a:latin typeface="Noto Sans"/>
                <a:cs typeface="Noto Sans"/>
              </a:rPr>
              <a:t>FastAPI</a:t>
            </a:r>
            <a:endParaRPr sz="24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</a:rPr>
              <a:t>Andreas</a:t>
            </a:r>
            <a:r>
              <a:rPr dirty="0" sz="1400" spc="-1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</a:rPr>
              <a:t>Jung</a:t>
            </a:r>
            <a:r>
              <a:rPr dirty="0" sz="1400" spc="-1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1400" spc="-1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  <a:hlinkClick r:id="rId3"/>
              </a:rPr>
              <a:t>info@zopyx.com</a:t>
            </a:r>
            <a:r>
              <a:rPr dirty="0" sz="1400" spc="-1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1400" spc="-1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  <a:hlinkClick r:id="rId4"/>
              </a:rPr>
              <a:t>www.zopyx.com</a:t>
            </a:r>
            <a:r>
              <a:rPr dirty="0" sz="1400" spc="-1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1400" spc="-1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Noto Sans"/>
                <a:cs typeface="Noto Sans"/>
                <a:hlinkClick r:id="rId5"/>
              </a:rPr>
              <a:t>www.andreas-jung.com</a:t>
            </a:r>
            <a:endParaRPr sz="1400">
              <a:latin typeface="Noto Sans"/>
              <a:cs typeface="Noto San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649350" y="1207237"/>
            <a:ext cx="3136900" cy="3136900"/>
            <a:chOff x="3649350" y="1207237"/>
            <a:chExt cx="3136900" cy="3136900"/>
          </a:xfrm>
        </p:grpSpPr>
        <p:sp>
          <p:nvSpPr>
            <p:cNvPr id="6" name="object 6" descr=""/>
            <p:cNvSpPr/>
            <p:nvPr/>
          </p:nvSpPr>
          <p:spPr>
            <a:xfrm>
              <a:off x="3649350" y="1207237"/>
              <a:ext cx="3136900" cy="3136900"/>
            </a:xfrm>
            <a:custGeom>
              <a:avLst/>
              <a:gdLst/>
              <a:ahLst/>
              <a:cxnLst/>
              <a:rect l="l" t="t" r="r" b="b"/>
              <a:pathLst>
                <a:path w="3136900" h="3136900">
                  <a:moveTo>
                    <a:pt x="1568410" y="0"/>
                  </a:moveTo>
                  <a:lnTo>
                    <a:pt x="1520460" y="719"/>
                  </a:lnTo>
                  <a:lnTo>
                    <a:pt x="1472867" y="2862"/>
                  </a:lnTo>
                  <a:lnTo>
                    <a:pt x="1425653" y="6409"/>
                  </a:lnTo>
                  <a:lnTo>
                    <a:pt x="1378838" y="11340"/>
                  </a:lnTo>
                  <a:lnTo>
                    <a:pt x="1332442" y="17633"/>
                  </a:lnTo>
                  <a:lnTo>
                    <a:pt x="1286487" y="25269"/>
                  </a:lnTo>
                  <a:lnTo>
                    <a:pt x="1240991" y="34226"/>
                  </a:lnTo>
                  <a:lnTo>
                    <a:pt x="1195977" y="44485"/>
                  </a:lnTo>
                  <a:lnTo>
                    <a:pt x="1151465" y="56025"/>
                  </a:lnTo>
                  <a:lnTo>
                    <a:pt x="1107474" y="68825"/>
                  </a:lnTo>
                  <a:lnTo>
                    <a:pt x="1064026" y="82864"/>
                  </a:lnTo>
                  <a:lnTo>
                    <a:pt x="1021141" y="98123"/>
                  </a:lnTo>
                  <a:lnTo>
                    <a:pt x="978840" y="114581"/>
                  </a:lnTo>
                  <a:lnTo>
                    <a:pt x="937142" y="132217"/>
                  </a:lnTo>
                  <a:lnTo>
                    <a:pt x="896070" y="151011"/>
                  </a:lnTo>
                  <a:lnTo>
                    <a:pt x="855642" y="170942"/>
                  </a:lnTo>
                  <a:lnTo>
                    <a:pt x="815880" y="191989"/>
                  </a:lnTo>
                  <a:lnTo>
                    <a:pt x="776804" y="214133"/>
                  </a:lnTo>
                  <a:lnTo>
                    <a:pt x="738434" y="237353"/>
                  </a:lnTo>
                  <a:lnTo>
                    <a:pt x="700792" y="261628"/>
                  </a:lnTo>
                  <a:lnTo>
                    <a:pt x="663897" y="286938"/>
                  </a:lnTo>
                  <a:lnTo>
                    <a:pt x="627770" y="313262"/>
                  </a:lnTo>
                  <a:lnTo>
                    <a:pt x="592432" y="340579"/>
                  </a:lnTo>
                  <a:lnTo>
                    <a:pt x="557903" y="368870"/>
                  </a:lnTo>
                  <a:lnTo>
                    <a:pt x="524204" y="398113"/>
                  </a:lnTo>
                  <a:lnTo>
                    <a:pt x="491355" y="428289"/>
                  </a:lnTo>
                  <a:lnTo>
                    <a:pt x="459377" y="459376"/>
                  </a:lnTo>
                  <a:lnTo>
                    <a:pt x="428289" y="491355"/>
                  </a:lnTo>
                  <a:lnTo>
                    <a:pt x="398114" y="524204"/>
                  </a:lnTo>
                  <a:lnTo>
                    <a:pt x="368870" y="557903"/>
                  </a:lnTo>
                  <a:lnTo>
                    <a:pt x="340579" y="592432"/>
                  </a:lnTo>
                  <a:lnTo>
                    <a:pt x="313262" y="627770"/>
                  </a:lnTo>
                  <a:lnTo>
                    <a:pt x="286938" y="663896"/>
                  </a:lnTo>
                  <a:lnTo>
                    <a:pt x="261628" y="700791"/>
                  </a:lnTo>
                  <a:lnTo>
                    <a:pt x="237353" y="738434"/>
                  </a:lnTo>
                  <a:lnTo>
                    <a:pt x="214134" y="776803"/>
                  </a:lnTo>
                  <a:lnTo>
                    <a:pt x="191990" y="815879"/>
                  </a:lnTo>
                  <a:lnTo>
                    <a:pt x="170942" y="855641"/>
                  </a:lnTo>
                  <a:lnTo>
                    <a:pt x="151011" y="896069"/>
                  </a:lnTo>
                  <a:lnTo>
                    <a:pt x="132217" y="937142"/>
                  </a:lnTo>
                  <a:lnTo>
                    <a:pt x="114581" y="978839"/>
                  </a:lnTo>
                  <a:lnTo>
                    <a:pt x="98123" y="1021141"/>
                  </a:lnTo>
                  <a:lnTo>
                    <a:pt x="82864" y="1064026"/>
                  </a:lnTo>
                  <a:lnTo>
                    <a:pt x="68825" y="1107474"/>
                  </a:lnTo>
                  <a:lnTo>
                    <a:pt x="56025" y="1151464"/>
                  </a:lnTo>
                  <a:lnTo>
                    <a:pt x="44485" y="1195977"/>
                  </a:lnTo>
                  <a:lnTo>
                    <a:pt x="34226" y="1240991"/>
                  </a:lnTo>
                  <a:lnTo>
                    <a:pt x="25269" y="1286486"/>
                  </a:lnTo>
                  <a:lnTo>
                    <a:pt x="17633" y="1332442"/>
                  </a:lnTo>
                  <a:lnTo>
                    <a:pt x="11340" y="1378838"/>
                  </a:lnTo>
                  <a:lnTo>
                    <a:pt x="6409" y="1425653"/>
                  </a:lnTo>
                  <a:lnTo>
                    <a:pt x="2862" y="1472867"/>
                  </a:lnTo>
                  <a:lnTo>
                    <a:pt x="719" y="1520460"/>
                  </a:lnTo>
                  <a:lnTo>
                    <a:pt x="0" y="1568410"/>
                  </a:lnTo>
                  <a:lnTo>
                    <a:pt x="719" y="1616361"/>
                  </a:lnTo>
                  <a:lnTo>
                    <a:pt x="2862" y="1663953"/>
                  </a:lnTo>
                  <a:lnTo>
                    <a:pt x="6409" y="1711167"/>
                  </a:lnTo>
                  <a:lnTo>
                    <a:pt x="11340" y="1757982"/>
                  </a:lnTo>
                  <a:lnTo>
                    <a:pt x="17633" y="1804378"/>
                  </a:lnTo>
                  <a:lnTo>
                    <a:pt x="25269" y="1850334"/>
                  </a:lnTo>
                  <a:lnTo>
                    <a:pt x="34226" y="1895829"/>
                  </a:lnTo>
                  <a:lnTo>
                    <a:pt x="44485" y="1940843"/>
                  </a:lnTo>
                  <a:lnTo>
                    <a:pt x="56025" y="1985356"/>
                  </a:lnTo>
                  <a:lnTo>
                    <a:pt x="68825" y="2029346"/>
                  </a:lnTo>
                  <a:lnTo>
                    <a:pt x="82864" y="2072794"/>
                  </a:lnTo>
                  <a:lnTo>
                    <a:pt x="98123" y="2115679"/>
                  </a:lnTo>
                  <a:lnTo>
                    <a:pt x="114581" y="2157981"/>
                  </a:lnTo>
                  <a:lnTo>
                    <a:pt x="132217" y="2199678"/>
                  </a:lnTo>
                  <a:lnTo>
                    <a:pt x="151011" y="2240751"/>
                  </a:lnTo>
                  <a:lnTo>
                    <a:pt x="170942" y="2281178"/>
                  </a:lnTo>
                  <a:lnTo>
                    <a:pt x="191990" y="2320941"/>
                  </a:lnTo>
                  <a:lnTo>
                    <a:pt x="214134" y="2360017"/>
                  </a:lnTo>
                  <a:lnTo>
                    <a:pt x="237353" y="2398386"/>
                  </a:lnTo>
                  <a:lnTo>
                    <a:pt x="261628" y="2436029"/>
                  </a:lnTo>
                  <a:lnTo>
                    <a:pt x="286938" y="2472923"/>
                  </a:lnTo>
                  <a:lnTo>
                    <a:pt x="313262" y="2509050"/>
                  </a:lnTo>
                  <a:lnTo>
                    <a:pt x="340579" y="2544388"/>
                  </a:lnTo>
                  <a:lnTo>
                    <a:pt x="368870" y="2578917"/>
                  </a:lnTo>
                  <a:lnTo>
                    <a:pt x="398114" y="2612616"/>
                  </a:lnTo>
                  <a:lnTo>
                    <a:pt x="428289" y="2645465"/>
                  </a:lnTo>
                  <a:lnTo>
                    <a:pt x="459377" y="2677444"/>
                  </a:lnTo>
                  <a:lnTo>
                    <a:pt x="491355" y="2708531"/>
                  </a:lnTo>
                  <a:lnTo>
                    <a:pt x="524204" y="2738707"/>
                  </a:lnTo>
                  <a:lnTo>
                    <a:pt x="557903" y="2767950"/>
                  </a:lnTo>
                  <a:lnTo>
                    <a:pt x="592432" y="2796241"/>
                  </a:lnTo>
                  <a:lnTo>
                    <a:pt x="627770" y="2823558"/>
                  </a:lnTo>
                  <a:lnTo>
                    <a:pt x="663897" y="2849882"/>
                  </a:lnTo>
                  <a:lnTo>
                    <a:pt x="700792" y="2875192"/>
                  </a:lnTo>
                  <a:lnTo>
                    <a:pt x="738434" y="2899467"/>
                  </a:lnTo>
                  <a:lnTo>
                    <a:pt x="776804" y="2922687"/>
                  </a:lnTo>
                  <a:lnTo>
                    <a:pt x="815880" y="2944831"/>
                  </a:lnTo>
                  <a:lnTo>
                    <a:pt x="855642" y="2965878"/>
                  </a:lnTo>
                  <a:lnTo>
                    <a:pt x="896070" y="2985809"/>
                  </a:lnTo>
                  <a:lnTo>
                    <a:pt x="937142" y="3004603"/>
                  </a:lnTo>
                  <a:lnTo>
                    <a:pt x="978840" y="3022239"/>
                  </a:lnTo>
                  <a:lnTo>
                    <a:pt x="1021141" y="3038697"/>
                  </a:lnTo>
                  <a:lnTo>
                    <a:pt x="1064026" y="3053956"/>
                  </a:lnTo>
                  <a:lnTo>
                    <a:pt x="1107474" y="3067996"/>
                  </a:lnTo>
                  <a:lnTo>
                    <a:pt x="1151465" y="3080796"/>
                  </a:lnTo>
                  <a:lnTo>
                    <a:pt x="1195977" y="3092335"/>
                  </a:lnTo>
                  <a:lnTo>
                    <a:pt x="1240991" y="3102594"/>
                  </a:lnTo>
                  <a:lnTo>
                    <a:pt x="1286487" y="3111552"/>
                  </a:lnTo>
                  <a:lnTo>
                    <a:pt x="1332442" y="3119187"/>
                  </a:lnTo>
                  <a:lnTo>
                    <a:pt x="1378838" y="3125481"/>
                  </a:lnTo>
                  <a:lnTo>
                    <a:pt x="1425653" y="3130411"/>
                  </a:lnTo>
                  <a:lnTo>
                    <a:pt x="1472867" y="3133958"/>
                  </a:lnTo>
                  <a:lnTo>
                    <a:pt x="1520460" y="3136102"/>
                  </a:lnTo>
                  <a:lnTo>
                    <a:pt x="1568410" y="3136821"/>
                  </a:lnTo>
                  <a:lnTo>
                    <a:pt x="1616361" y="3136102"/>
                  </a:lnTo>
                  <a:lnTo>
                    <a:pt x="1663953" y="3133958"/>
                  </a:lnTo>
                  <a:lnTo>
                    <a:pt x="1711168" y="3130411"/>
                  </a:lnTo>
                  <a:lnTo>
                    <a:pt x="1757983" y="3125481"/>
                  </a:lnTo>
                  <a:lnTo>
                    <a:pt x="1804378" y="3119187"/>
                  </a:lnTo>
                  <a:lnTo>
                    <a:pt x="1850334" y="3111552"/>
                  </a:lnTo>
                  <a:lnTo>
                    <a:pt x="1895829" y="3102594"/>
                  </a:lnTo>
                  <a:lnTo>
                    <a:pt x="1940843" y="3092335"/>
                  </a:lnTo>
                  <a:lnTo>
                    <a:pt x="1985356" y="3080796"/>
                  </a:lnTo>
                  <a:lnTo>
                    <a:pt x="2029347" y="3067996"/>
                  </a:lnTo>
                  <a:lnTo>
                    <a:pt x="2072795" y="3053956"/>
                  </a:lnTo>
                  <a:lnTo>
                    <a:pt x="2115680" y="3038697"/>
                  </a:lnTo>
                  <a:lnTo>
                    <a:pt x="2157981" y="3022239"/>
                  </a:lnTo>
                  <a:lnTo>
                    <a:pt x="2199678" y="3004603"/>
                  </a:lnTo>
                  <a:lnTo>
                    <a:pt x="2240751" y="2985809"/>
                  </a:lnTo>
                  <a:lnTo>
                    <a:pt x="2281179" y="2965878"/>
                  </a:lnTo>
                  <a:lnTo>
                    <a:pt x="2320941" y="2944831"/>
                  </a:lnTo>
                  <a:lnTo>
                    <a:pt x="2360017" y="2922687"/>
                  </a:lnTo>
                  <a:lnTo>
                    <a:pt x="2398387" y="2899467"/>
                  </a:lnTo>
                  <a:lnTo>
                    <a:pt x="2436029" y="2875192"/>
                  </a:lnTo>
                  <a:lnTo>
                    <a:pt x="2472924" y="2849882"/>
                  </a:lnTo>
                  <a:lnTo>
                    <a:pt x="2509050" y="2823558"/>
                  </a:lnTo>
                  <a:lnTo>
                    <a:pt x="2544389" y="2796241"/>
                  </a:lnTo>
                  <a:lnTo>
                    <a:pt x="2578917" y="2767950"/>
                  </a:lnTo>
                  <a:lnTo>
                    <a:pt x="2612617" y="2738707"/>
                  </a:lnTo>
                  <a:lnTo>
                    <a:pt x="2645466" y="2708531"/>
                  </a:lnTo>
                  <a:lnTo>
                    <a:pt x="2677444" y="2677444"/>
                  </a:lnTo>
                  <a:lnTo>
                    <a:pt x="2708531" y="2645465"/>
                  </a:lnTo>
                  <a:lnTo>
                    <a:pt x="2738707" y="2612616"/>
                  </a:lnTo>
                  <a:lnTo>
                    <a:pt x="2767950" y="2578917"/>
                  </a:lnTo>
                  <a:lnTo>
                    <a:pt x="2796241" y="2544388"/>
                  </a:lnTo>
                  <a:lnTo>
                    <a:pt x="2823559" y="2509050"/>
                  </a:lnTo>
                  <a:lnTo>
                    <a:pt x="2849883" y="2472923"/>
                  </a:lnTo>
                  <a:lnTo>
                    <a:pt x="2875192" y="2436029"/>
                  </a:lnTo>
                  <a:lnTo>
                    <a:pt x="2899467" y="2398386"/>
                  </a:lnTo>
                  <a:lnTo>
                    <a:pt x="2922687" y="2360017"/>
                  </a:lnTo>
                  <a:lnTo>
                    <a:pt x="2944831" y="2320941"/>
                  </a:lnTo>
                  <a:lnTo>
                    <a:pt x="2965879" y="2281178"/>
                  </a:lnTo>
                  <a:lnTo>
                    <a:pt x="2985810" y="2240751"/>
                  </a:lnTo>
                  <a:lnTo>
                    <a:pt x="3004603" y="2199678"/>
                  </a:lnTo>
                  <a:lnTo>
                    <a:pt x="3022239" y="2157981"/>
                  </a:lnTo>
                  <a:lnTo>
                    <a:pt x="3038697" y="2115679"/>
                  </a:lnTo>
                  <a:lnTo>
                    <a:pt x="3053956" y="2072794"/>
                  </a:lnTo>
                  <a:lnTo>
                    <a:pt x="3067996" y="2029346"/>
                  </a:lnTo>
                  <a:lnTo>
                    <a:pt x="3080796" y="1985356"/>
                  </a:lnTo>
                  <a:lnTo>
                    <a:pt x="3092335" y="1940843"/>
                  </a:lnTo>
                  <a:lnTo>
                    <a:pt x="3102594" y="1895829"/>
                  </a:lnTo>
                  <a:lnTo>
                    <a:pt x="3111552" y="1850334"/>
                  </a:lnTo>
                  <a:lnTo>
                    <a:pt x="3119187" y="1804378"/>
                  </a:lnTo>
                  <a:lnTo>
                    <a:pt x="3125481" y="1757982"/>
                  </a:lnTo>
                  <a:lnTo>
                    <a:pt x="3130411" y="1711167"/>
                  </a:lnTo>
                  <a:lnTo>
                    <a:pt x="3133958" y="1663953"/>
                  </a:lnTo>
                  <a:lnTo>
                    <a:pt x="3136102" y="1616361"/>
                  </a:lnTo>
                  <a:lnTo>
                    <a:pt x="3136821" y="1568410"/>
                  </a:lnTo>
                  <a:lnTo>
                    <a:pt x="3136102" y="1520460"/>
                  </a:lnTo>
                  <a:lnTo>
                    <a:pt x="3133958" y="1472867"/>
                  </a:lnTo>
                  <a:lnTo>
                    <a:pt x="3130411" y="1425653"/>
                  </a:lnTo>
                  <a:lnTo>
                    <a:pt x="3125481" y="1378838"/>
                  </a:lnTo>
                  <a:lnTo>
                    <a:pt x="3119187" y="1332442"/>
                  </a:lnTo>
                  <a:lnTo>
                    <a:pt x="3111552" y="1286486"/>
                  </a:lnTo>
                  <a:lnTo>
                    <a:pt x="3102594" y="1240991"/>
                  </a:lnTo>
                  <a:lnTo>
                    <a:pt x="3092335" y="1195977"/>
                  </a:lnTo>
                  <a:lnTo>
                    <a:pt x="3080796" y="1151464"/>
                  </a:lnTo>
                  <a:lnTo>
                    <a:pt x="3067996" y="1107474"/>
                  </a:lnTo>
                  <a:lnTo>
                    <a:pt x="3053956" y="1064026"/>
                  </a:lnTo>
                  <a:lnTo>
                    <a:pt x="3038697" y="1021141"/>
                  </a:lnTo>
                  <a:lnTo>
                    <a:pt x="3022239" y="978839"/>
                  </a:lnTo>
                  <a:lnTo>
                    <a:pt x="3004603" y="937142"/>
                  </a:lnTo>
                  <a:lnTo>
                    <a:pt x="2985810" y="896069"/>
                  </a:lnTo>
                  <a:lnTo>
                    <a:pt x="2965879" y="855641"/>
                  </a:lnTo>
                  <a:lnTo>
                    <a:pt x="2944831" y="815879"/>
                  </a:lnTo>
                  <a:lnTo>
                    <a:pt x="2922687" y="776803"/>
                  </a:lnTo>
                  <a:lnTo>
                    <a:pt x="2899467" y="738434"/>
                  </a:lnTo>
                  <a:lnTo>
                    <a:pt x="2875192" y="700791"/>
                  </a:lnTo>
                  <a:lnTo>
                    <a:pt x="2849883" y="663896"/>
                  </a:lnTo>
                  <a:lnTo>
                    <a:pt x="2823559" y="627770"/>
                  </a:lnTo>
                  <a:lnTo>
                    <a:pt x="2796241" y="592432"/>
                  </a:lnTo>
                  <a:lnTo>
                    <a:pt x="2767950" y="557903"/>
                  </a:lnTo>
                  <a:lnTo>
                    <a:pt x="2738707" y="524204"/>
                  </a:lnTo>
                  <a:lnTo>
                    <a:pt x="2708531" y="491355"/>
                  </a:lnTo>
                  <a:lnTo>
                    <a:pt x="2677444" y="459376"/>
                  </a:lnTo>
                  <a:lnTo>
                    <a:pt x="2645466" y="428289"/>
                  </a:lnTo>
                  <a:lnTo>
                    <a:pt x="2612617" y="398113"/>
                  </a:lnTo>
                  <a:lnTo>
                    <a:pt x="2578917" y="368870"/>
                  </a:lnTo>
                  <a:lnTo>
                    <a:pt x="2544389" y="340579"/>
                  </a:lnTo>
                  <a:lnTo>
                    <a:pt x="2509050" y="313262"/>
                  </a:lnTo>
                  <a:lnTo>
                    <a:pt x="2472924" y="286938"/>
                  </a:lnTo>
                  <a:lnTo>
                    <a:pt x="2436029" y="261628"/>
                  </a:lnTo>
                  <a:lnTo>
                    <a:pt x="2398387" y="237353"/>
                  </a:lnTo>
                  <a:lnTo>
                    <a:pt x="2360017" y="214133"/>
                  </a:lnTo>
                  <a:lnTo>
                    <a:pt x="2320941" y="191989"/>
                  </a:lnTo>
                  <a:lnTo>
                    <a:pt x="2281179" y="170942"/>
                  </a:lnTo>
                  <a:lnTo>
                    <a:pt x="2240751" y="151011"/>
                  </a:lnTo>
                  <a:lnTo>
                    <a:pt x="2199678" y="132217"/>
                  </a:lnTo>
                  <a:lnTo>
                    <a:pt x="2157981" y="114581"/>
                  </a:lnTo>
                  <a:lnTo>
                    <a:pt x="2115680" y="98123"/>
                  </a:lnTo>
                  <a:lnTo>
                    <a:pt x="2072795" y="82864"/>
                  </a:lnTo>
                  <a:lnTo>
                    <a:pt x="2029347" y="68825"/>
                  </a:lnTo>
                  <a:lnTo>
                    <a:pt x="1985356" y="56025"/>
                  </a:lnTo>
                  <a:lnTo>
                    <a:pt x="1940843" y="44485"/>
                  </a:lnTo>
                  <a:lnTo>
                    <a:pt x="1895829" y="34226"/>
                  </a:lnTo>
                  <a:lnTo>
                    <a:pt x="1850334" y="25269"/>
                  </a:lnTo>
                  <a:lnTo>
                    <a:pt x="1804378" y="17633"/>
                  </a:lnTo>
                  <a:lnTo>
                    <a:pt x="1757983" y="11340"/>
                  </a:lnTo>
                  <a:lnTo>
                    <a:pt x="1711168" y="6409"/>
                  </a:lnTo>
                  <a:lnTo>
                    <a:pt x="1663953" y="2862"/>
                  </a:lnTo>
                  <a:lnTo>
                    <a:pt x="1616361" y="719"/>
                  </a:lnTo>
                  <a:lnTo>
                    <a:pt x="1568410" y="0"/>
                  </a:lnTo>
                  <a:close/>
                </a:path>
              </a:pathLst>
            </a:custGeom>
            <a:solidFill>
              <a:srgbClr val="0599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17578" y="1587464"/>
              <a:ext cx="1421130" cy="2376805"/>
            </a:xfrm>
            <a:custGeom>
              <a:avLst/>
              <a:gdLst/>
              <a:ahLst/>
              <a:cxnLst/>
              <a:rect l="l" t="t" r="r" b="b"/>
              <a:pathLst>
                <a:path w="1421129" h="2376804">
                  <a:moveTo>
                    <a:pt x="789297" y="0"/>
                  </a:moveTo>
                  <a:lnTo>
                    <a:pt x="0" y="1425828"/>
                  </a:lnTo>
                  <a:lnTo>
                    <a:pt x="710366" y="1425828"/>
                  </a:lnTo>
                  <a:lnTo>
                    <a:pt x="631437" y="2376366"/>
                  </a:lnTo>
                  <a:lnTo>
                    <a:pt x="1420735" y="950539"/>
                  </a:lnTo>
                  <a:lnTo>
                    <a:pt x="710366" y="950539"/>
                  </a:lnTo>
                  <a:lnTo>
                    <a:pt x="789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1597025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Agenda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548964"/>
            <a:ext cx="5477510" cy="3634104"/>
          </a:xfrm>
          <a:prstGeom prst="rect">
            <a:avLst/>
          </a:prstGeom>
        </p:spPr>
        <p:txBody>
          <a:bodyPr wrap="square" lIns="0" tIns="127635" rIns="0" bIns="0" rtlCol="0" vert="horz">
            <a:spAutoFit/>
          </a:bodyPr>
          <a:lstStyle/>
          <a:p>
            <a:pPr marL="236220" indent="-223520">
              <a:lnSpc>
                <a:spcPct val="100000"/>
              </a:lnSpc>
              <a:spcBef>
                <a:spcPts val="1005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Introduction</a:t>
            </a:r>
            <a:r>
              <a:rPr dirty="0" sz="1750" spc="-2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to</a:t>
            </a:r>
            <a:r>
              <a:rPr dirty="0" sz="1750" spc="-20">
                <a:latin typeface="Noto Sans"/>
                <a:cs typeface="Noto Sans"/>
              </a:rPr>
              <a:t> </a:t>
            </a:r>
            <a:r>
              <a:rPr dirty="0" sz="1750" spc="-10">
                <a:latin typeface="Noto Sans"/>
                <a:cs typeface="Noto Sans"/>
              </a:rPr>
              <a:t>FastAPI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15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Quick</a:t>
            </a:r>
            <a:r>
              <a:rPr dirty="0" sz="1750" spc="-3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intro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intro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authentication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and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 spc="-10">
                <a:latin typeface="Noto Sans"/>
                <a:cs typeface="Noto Sans"/>
              </a:rPr>
              <a:t>authorization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20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Key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concepts</a:t>
            </a:r>
            <a:r>
              <a:rPr dirty="0" sz="1750" spc="-1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of</a:t>
            </a:r>
            <a:r>
              <a:rPr dirty="0" sz="1750" spc="-1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fastapi-</a:t>
            </a:r>
            <a:r>
              <a:rPr dirty="0" sz="1750" spc="-20">
                <a:latin typeface="Noto Sans"/>
                <a:cs typeface="Noto Sans"/>
              </a:rPr>
              <a:t>auth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15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Integration</a:t>
            </a:r>
            <a:r>
              <a:rPr dirty="0" sz="1750" spc="-2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and</a:t>
            </a:r>
            <a:r>
              <a:rPr dirty="0" sz="1750" spc="-1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usage</a:t>
            </a:r>
            <a:r>
              <a:rPr dirty="0" sz="1750" spc="-10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in</a:t>
            </a:r>
            <a:r>
              <a:rPr dirty="0" sz="1750" spc="-10">
                <a:latin typeface="Noto Sans"/>
                <a:cs typeface="Noto Sans"/>
              </a:rPr>
              <a:t> FastAPI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20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Pluggable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user</a:t>
            </a:r>
            <a:r>
              <a:rPr dirty="0" sz="1750" spc="-1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source</a:t>
            </a:r>
            <a:r>
              <a:rPr dirty="0" sz="1750" spc="-10">
                <a:latin typeface="Noto Sans"/>
                <a:cs typeface="Noto Sans"/>
              </a:rPr>
              <a:t> architecture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15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User </a:t>
            </a:r>
            <a:r>
              <a:rPr dirty="0" sz="1750" spc="-10">
                <a:latin typeface="Noto Sans"/>
                <a:cs typeface="Noto Sans"/>
              </a:rPr>
              <a:t>management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20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Demo </a:t>
            </a:r>
            <a:r>
              <a:rPr dirty="0" sz="1750" spc="-20">
                <a:latin typeface="Noto Sans"/>
                <a:cs typeface="Noto Sans"/>
              </a:rPr>
              <a:t>time</a:t>
            </a:r>
            <a:endParaRPr sz="1750">
              <a:latin typeface="Noto Sans"/>
              <a:cs typeface="Noto Sans"/>
            </a:endParaRPr>
          </a:p>
          <a:p>
            <a:pPr marL="236220" indent="-223520">
              <a:lnSpc>
                <a:spcPct val="100000"/>
              </a:lnSpc>
              <a:spcBef>
                <a:spcPts val="1515"/>
              </a:spcBef>
              <a:buSzPct val="122857"/>
              <a:buChar char="•"/>
              <a:tabLst>
                <a:tab pos="236220" algn="l"/>
              </a:tabLst>
            </a:pPr>
            <a:r>
              <a:rPr dirty="0" sz="1750">
                <a:latin typeface="Noto Sans"/>
                <a:cs typeface="Noto Sans"/>
              </a:rPr>
              <a:t>Q</a:t>
            </a:r>
            <a:r>
              <a:rPr dirty="0" sz="1750" spc="5">
                <a:latin typeface="Noto Sans"/>
                <a:cs typeface="Noto Sans"/>
              </a:rPr>
              <a:t> </a:t>
            </a:r>
            <a:r>
              <a:rPr dirty="0" sz="1750">
                <a:latin typeface="Noto Sans"/>
                <a:cs typeface="Noto Sans"/>
              </a:rPr>
              <a:t>&amp;</a:t>
            </a:r>
            <a:r>
              <a:rPr dirty="0" sz="1750" spc="5">
                <a:latin typeface="Noto Sans"/>
                <a:cs typeface="Noto Sans"/>
              </a:rPr>
              <a:t> </a:t>
            </a:r>
            <a:r>
              <a:rPr dirty="0" sz="1750" spc="-50">
                <a:latin typeface="Noto Sans"/>
                <a:cs typeface="Noto Sans"/>
              </a:rPr>
              <a:t>A</a:t>
            </a:r>
            <a:endParaRPr sz="17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772874"/>
            <a:ext cx="10692130" cy="6014720"/>
            <a:chOff x="0" y="772874"/>
            <a:chExt cx="10692130" cy="60147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2874"/>
              <a:ext cx="10692000" cy="601425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67296" y="2187340"/>
              <a:ext cx="10157460" cy="3634104"/>
            </a:xfrm>
            <a:custGeom>
              <a:avLst/>
              <a:gdLst/>
              <a:ahLst/>
              <a:cxnLst/>
              <a:rect l="l" t="t" r="r" b="b"/>
              <a:pathLst>
                <a:path w="10157460" h="3634104">
                  <a:moveTo>
                    <a:pt x="4722292" y="2500490"/>
                  </a:moveTo>
                  <a:lnTo>
                    <a:pt x="0" y="2500490"/>
                  </a:lnTo>
                  <a:lnTo>
                    <a:pt x="0" y="3633546"/>
                  </a:lnTo>
                  <a:lnTo>
                    <a:pt x="4722292" y="3633546"/>
                  </a:lnTo>
                  <a:lnTo>
                    <a:pt x="4722292" y="2500490"/>
                  </a:lnTo>
                  <a:close/>
                </a:path>
                <a:path w="10157460" h="3634104">
                  <a:moveTo>
                    <a:pt x="4722292" y="1250251"/>
                  </a:moveTo>
                  <a:lnTo>
                    <a:pt x="0" y="1250251"/>
                  </a:lnTo>
                  <a:lnTo>
                    <a:pt x="0" y="2383307"/>
                  </a:lnTo>
                  <a:lnTo>
                    <a:pt x="4722292" y="2383307"/>
                  </a:lnTo>
                  <a:lnTo>
                    <a:pt x="4722292" y="1250251"/>
                  </a:lnTo>
                  <a:close/>
                </a:path>
                <a:path w="10157460" h="3634104">
                  <a:moveTo>
                    <a:pt x="4722292" y="0"/>
                  </a:moveTo>
                  <a:lnTo>
                    <a:pt x="0" y="0"/>
                  </a:lnTo>
                  <a:lnTo>
                    <a:pt x="0" y="1133055"/>
                  </a:lnTo>
                  <a:lnTo>
                    <a:pt x="4722292" y="1133055"/>
                  </a:lnTo>
                  <a:lnTo>
                    <a:pt x="4722292" y="0"/>
                  </a:lnTo>
                  <a:close/>
                </a:path>
                <a:path w="10157460" h="3634104">
                  <a:moveTo>
                    <a:pt x="10157396" y="2500490"/>
                  </a:moveTo>
                  <a:lnTo>
                    <a:pt x="5435092" y="2500490"/>
                  </a:lnTo>
                  <a:lnTo>
                    <a:pt x="5435092" y="3633546"/>
                  </a:lnTo>
                  <a:lnTo>
                    <a:pt x="10157396" y="3633546"/>
                  </a:lnTo>
                  <a:lnTo>
                    <a:pt x="10157396" y="2500490"/>
                  </a:lnTo>
                  <a:close/>
                </a:path>
                <a:path w="10157460" h="3634104">
                  <a:moveTo>
                    <a:pt x="10157396" y="1250251"/>
                  </a:moveTo>
                  <a:lnTo>
                    <a:pt x="5435092" y="1250251"/>
                  </a:lnTo>
                  <a:lnTo>
                    <a:pt x="5435092" y="2383307"/>
                  </a:lnTo>
                  <a:lnTo>
                    <a:pt x="10157396" y="2383307"/>
                  </a:lnTo>
                  <a:lnTo>
                    <a:pt x="10157396" y="1250251"/>
                  </a:lnTo>
                  <a:close/>
                </a:path>
                <a:path w="10157460" h="3634104">
                  <a:moveTo>
                    <a:pt x="10157396" y="0"/>
                  </a:moveTo>
                  <a:lnTo>
                    <a:pt x="5435092" y="0"/>
                  </a:lnTo>
                  <a:lnTo>
                    <a:pt x="5435092" y="1133055"/>
                  </a:lnTo>
                  <a:lnTo>
                    <a:pt x="10157396" y="1133055"/>
                  </a:lnTo>
                  <a:lnTo>
                    <a:pt x="1015739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293319" y="1961205"/>
              <a:ext cx="4105910" cy="4105910"/>
            </a:xfrm>
            <a:custGeom>
              <a:avLst/>
              <a:gdLst/>
              <a:ahLst/>
              <a:cxnLst/>
              <a:rect l="l" t="t" r="r" b="b"/>
              <a:pathLst>
                <a:path w="4105909" h="4105910">
                  <a:moveTo>
                    <a:pt x="2052680" y="0"/>
                  </a:moveTo>
                  <a:lnTo>
                    <a:pt x="2006985" y="1938"/>
                  </a:lnTo>
                  <a:lnTo>
                    <a:pt x="1961557" y="7755"/>
                  </a:lnTo>
                  <a:lnTo>
                    <a:pt x="1916664" y="17449"/>
                  </a:lnTo>
                  <a:lnTo>
                    <a:pt x="1872575" y="31020"/>
                  </a:lnTo>
                  <a:lnTo>
                    <a:pt x="1829556" y="48470"/>
                  </a:lnTo>
                  <a:lnTo>
                    <a:pt x="1787876" y="69797"/>
                  </a:lnTo>
                  <a:lnTo>
                    <a:pt x="1747802" y="95001"/>
                  </a:lnTo>
                  <a:lnTo>
                    <a:pt x="1709602" y="124083"/>
                  </a:lnTo>
                  <a:lnTo>
                    <a:pt x="1673543" y="157043"/>
                  </a:lnTo>
                  <a:lnTo>
                    <a:pt x="157044" y="1673544"/>
                  </a:lnTo>
                  <a:lnTo>
                    <a:pt x="124084" y="1709602"/>
                  </a:lnTo>
                  <a:lnTo>
                    <a:pt x="95002" y="1747802"/>
                  </a:lnTo>
                  <a:lnTo>
                    <a:pt x="69797" y="1787876"/>
                  </a:lnTo>
                  <a:lnTo>
                    <a:pt x="48470" y="1829556"/>
                  </a:lnTo>
                  <a:lnTo>
                    <a:pt x="31021" y="1872575"/>
                  </a:lnTo>
                  <a:lnTo>
                    <a:pt x="17449" y="1916664"/>
                  </a:lnTo>
                  <a:lnTo>
                    <a:pt x="7755" y="1961557"/>
                  </a:lnTo>
                  <a:lnTo>
                    <a:pt x="1938" y="2006984"/>
                  </a:lnTo>
                  <a:lnTo>
                    <a:pt x="0" y="2052680"/>
                  </a:lnTo>
                  <a:lnTo>
                    <a:pt x="1938" y="2098376"/>
                  </a:lnTo>
                  <a:lnTo>
                    <a:pt x="7755" y="2143803"/>
                  </a:lnTo>
                  <a:lnTo>
                    <a:pt x="17449" y="2188696"/>
                  </a:lnTo>
                  <a:lnTo>
                    <a:pt x="31021" y="2232785"/>
                  </a:lnTo>
                  <a:lnTo>
                    <a:pt x="48470" y="2275804"/>
                  </a:lnTo>
                  <a:lnTo>
                    <a:pt x="69797" y="2317484"/>
                  </a:lnTo>
                  <a:lnTo>
                    <a:pt x="95002" y="2357558"/>
                  </a:lnTo>
                  <a:lnTo>
                    <a:pt x="124084" y="2395759"/>
                  </a:lnTo>
                  <a:lnTo>
                    <a:pt x="157044" y="2431817"/>
                  </a:lnTo>
                  <a:lnTo>
                    <a:pt x="1673543" y="3948317"/>
                  </a:lnTo>
                  <a:lnTo>
                    <a:pt x="1709602" y="3981277"/>
                  </a:lnTo>
                  <a:lnTo>
                    <a:pt x="1747802" y="4010359"/>
                  </a:lnTo>
                  <a:lnTo>
                    <a:pt x="1787876" y="4035563"/>
                  </a:lnTo>
                  <a:lnTo>
                    <a:pt x="1829556" y="4056890"/>
                  </a:lnTo>
                  <a:lnTo>
                    <a:pt x="1872575" y="4074339"/>
                  </a:lnTo>
                  <a:lnTo>
                    <a:pt x="1916664" y="4087911"/>
                  </a:lnTo>
                  <a:lnTo>
                    <a:pt x="1961557" y="4097605"/>
                  </a:lnTo>
                  <a:lnTo>
                    <a:pt x="2006985" y="4103421"/>
                  </a:lnTo>
                  <a:lnTo>
                    <a:pt x="2052680" y="4105360"/>
                  </a:lnTo>
                  <a:lnTo>
                    <a:pt x="2098376" y="4103421"/>
                  </a:lnTo>
                  <a:lnTo>
                    <a:pt x="2143804" y="4097605"/>
                  </a:lnTo>
                  <a:lnTo>
                    <a:pt x="2188696" y="4087911"/>
                  </a:lnTo>
                  <a:lnTo>
                    <a:pt x="2232786" y="4074339"/>
                  </a:lnTo>
                  <a:lnTo>
                    <a:pt x="2275804" y="4056890"/>
                  </a:lnTo>
                  <a:lnTo>
                    <a:pt x="2317484" y="4035563"/>
                  </a:lnTo>
                  <a:lnTo>
                    <a:pt x="2357558" y="4010359"/>
                  </a:lnTo>
                  <a:lnTo>
                    <a:pt x="2395759" y="3981277"/>
                  </a:lnTo>
                  <a:lnTo>
                    <a:pt x="2431817" y="3948317"/>
                  </a:lnTo>
                  <a:lnTo>
                    <a:pt x="3948316" y="2431817"/>
                  </a:lnTo>
                  <a:lnTo>
                    <a:pt x="3981276" y="2395759"/>
                  </a:lnTo>
                  <a:lnTo>
                    <a:pt x="4010358" y="2357558"/>
                  </a:lnTo>
                  <a:lnTo>
                    <a:pt x="4035563" y="2317484"/>
                  </a:lnTo>
                  <a:lnTo>
                    <a:pt x="4056890" y="2275804"/>
                  </a:lnTo>
                  <a:lnTo>
                    <a:pt x="4074339" y="2232785"/>
                  </a:lnTo>
                  <a:lnTo>
                    <a:pt x="4087911" y="2188696"/>
                  </a:lnTo>
                  <a:lnTo>
                    <a:pt x="4097605" y="2143803"/>
                  </a:lnTo>
                  <a:lnTo>
                    <a:pt x="4103421" y="2098376"/>
                  </a:lnTo>
                  <a:lnTo>
                    <a:pt x="4105360" y="2052680"/>
                  </a:lnTo>
                  <a:lnTo>
                    <a:pt x="4103421" y="2006984"/>
                  </a:lnTo>
                  <a:lnTo>
                    <a:pt x="4097605" y="1961557"/>
                  </a:lnTo>
                  <a:lnTo>
                    <a:pt x="4087911" y="1916664"/>
                  </a:lnTo>
                  <a:lnTo>
                    <a:pt x="4074339" y="1872575"/>
                  </a:lnTo>
                  <a:lnTo>
                    <a:pt x="4056890" y="1829556"/>
                  </a:lnTo>
                  <a:lnTo>
                    <a:pt x="4035563" y="1787876"/>
                  </a:lnTo>
                  <a:lnTo>
                    <a:pt x="4010358" y="1747802"/>
                  </a:lnTo>
                  <a:lnTo>
                    <a:pt x="3981276" y="1709602"/>
                  </a:lnTo>
                  <a:lnTo>
                    <a:pt x="3948316" y="1673544"/>
                  </a:lnTo>
                  <a:lnTo>
                    <a:pt x="2431817" y="157043"/>
                  </a:lnTo>
                  <a:lnTo>
                    <a:pt x="2395759" y="124083"/>
                  </a:lnTo>
                  <a:lnTo>
                    <a:pt x="2357558" y="95001"/>
                  </a:lnTo>
                  <a:lnTo>
                    <a:pt x="2317484" y="69797"/>
                  </a:lnTo>
                  <a:lnTo>
                    <a:pt x="2275804" y="48470"/>
                  </a:lnTo>
                  <a:lnTo>
                    <a:pt x="2232786" y="31020"/>
                  </a:lnTo>
                  <a:lnTo>
                    <a:pt x="2188696" y="17449"/>
                  </a:lnTo>
                  <a:lnTo>
                    <a:pt x="2143804" y="7755"/>
                  </a:lnTo>
                  <a:lnTo>
                    <a:pt x="2098376" y="1938"/>
                  </a:lnTo>
                  <a:lnTo>
                    <a:pt x="2052680" y="0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93319" y="1961206"/>
              <a:ext cx="4105910" cy="4105910"/>
            </a:xfrm>
            <a:custGeom>
              <a:avLst/>
              <a:gdLst/>
              <a:ahLst/>
              <a:cxnLst/>
              <a:rect l="l" t="t" r="r" b="b"/>
              <a:pathLst>
                <a:path w="4105909" h="4105910">
                  <a:moveTo>
                    <a:pt x="2431816" y="157043"/>
                  </a:moveTo>
                  <a:lnTo>
                    <a:pt x="3948317" y="1673543"/>
                  </a:lnTo>
                  <a:lnTo>
                    <a:pt x="3981276" y="1709602"/>
                  </a:lnTo>
                  <a:lnTo>
                    <a:pt x="4010358" y="1747802"/>
                  </a:lnTo>
                  <a:lnTo>
                    <a:pt x="4035563" y="1787876"/>
                  </a:lnTo>
                  <a:lnTo>
                    <a:pt x="4056890" y="1829556"/>
                  </a:lnTo>
                  <a:lnTo>
                    <a:pt x="4074339" y="1872575"/>
                  </a:lnTo>
                  <a:lnTo>
                    <a:pt x="4087911" y="1916664"/>
                  </a:lnTo>
                  <a:lnTo>
                    <a:pt x="4097605" y="1961556"/>
                  </a:lnTo>
                  <a:lnTo>
                    <a:pt x="4103421" y="2006984"/>
                  </a:lnTo>
                  <a:lnTo>
                    <a:pt x="4105360" y="2052680"/>
                  </a:lnTo>
                  <a:lnTo>
                    <a:pt x="4103421" y="2098375"/>
                  </a:lnTo>
                  <a:lnTo>
                    <a:pt x="4097605" y="2143803"/>
                  </a:lnTo>
                  <a:lnTo>
                    <a:pt x="4087911" y="2188696"/>
                  </a:lnTo>
                  <a:lnTo>
                    <a:pt x="4074339" y="2232785"/>
                  </a:lnTo>
                  <a:lnTo>
                    <a:pt x="4056890" y="2275803"/>
                  </a:lnTo>
                  <a:lnTo>
                    <a:pt x="4035563" y="2317484"/>
                  </a:lnTo>
                  <a:lnTo>
                    <a:pt x="4010358" y="2357558"/>
                  </a:lnTo>
                  <a:lnTo>
                    <a:pt x="3981276" y="2395758"/>
                  </a:lnTo>
                  <a:lnTo>
                    <a:pt x="3948317" y="2431816"/>
                  </a:lnTo>
                  <a:lnTo>
                    <a:pt x="2431816" y="3948317"/>
                  </a:lnTo>
                  <a:lnTo>
                    <a:pt x="2395758" y="3981276"/>
                  </a:lnTo>
                  <a:lnTo>
                    <a:pt x="2357558" y="4010358"/>
                  </a:lnTo>
                  <a:lnTo>
                    <a:pt x="2317484" y="4035563"/>
                  </a:lnTo>
                  <a:lnTo>
                    <a:pt x="2275803" y="4056890"/>
                  </a:lnTo>
                  <a:lnTo>
                    <a:pt x="2232785" y="4074339"/>
                  </a:lnTo>
                  <a:lnTo>
                    <a:pt x="2188696" y="4087911"/>
                  </a:lnTo>
                  <a:lnTo>
                    <a:pt x="2143803" y="4097605"/>
                  </a:lnTo>
                  <a:lnTo>
                    <a:pt x="2098375" y="4103421"/>
                  </a:lnTo>
                  <a:lnTo>
                    <a:pt x="2052680" y="4105360"/>
                  </a:lnTo>
                  <a:lnTo>
                    <a:pt x="2006984" y="4103421"/>
                  </a:lnTo>
                  <a:lnTo>
                    <a:pt x="1961556" y="4097605"/>
                  </a:lnTo>
                  <a:lnTo>
                    <a:pt x="1916664" y="4087911"/>
                  </a:lnTo>
                  <a:lnTo>
                    <a:pt x="1872575" y="4074339"/>
                  </a:lnTo>
                  <a:lnTo>
                    <a:pt x="1829556" y="4056890"/>
                  </a:lnTo>
                  <a:lnTo>
                    <a:pt x="1787876" y="4035563"/>
                  </a:lnTo>
                  <a:lnTo>
                    <a:pt x="1747802" y="4010358"/>
                  </a:lnTo>
                  <a:lnTo>
                    <a:pt x="1709602" y="3981276"/>
                  </a:lnTo>
                  <a:lnTo>
                    <a:pt x="1673543" y="3948317"/>
                  </a:lnTo>
                  <a:lnTo>
                    <a:pt x="157043" y="2431816"/>
                  </a:lnTo>
                  <a:lnTo>
                    <a:pt x="124083" y="2395758"/>
                  </a:lnTo>
                  <a:lnTo>
                    <a:pt x="95001" y="2357558"/>
                  </a:lnTo>
                  <a:lnTo>
                    <a:pt x="69797" y="2317484"/>
                  </a:lnTo>
                  <a:lnTo>
                    <a:pt x="48470" y="2275803"/>
                  </a:lnTo>
                  <a:lnTo>
                    <a:pt x="31020" y="2232785"/>
                  </a:lnTo>
                  <a:lnTo>
                    <a:pt x="17449" y="2188696"/>
                  </a:lnTo>
                  <a:lnTo>
                    <a:pt x="7755" y="2143803"/>
                  </a:lnTo>
                  <a:lnTo>
                    <a:pt x="1938" y="2098375"/>
                  </a:lnTo>
                  <a:lnTo>
                    <a:pt x="0" y="2052680"/>
                  </a:lnTo>
                  <a:lnTo>
                    <a:pt x="1938" y="2006984"/>
                  </a:lnTo>
                  <a:lnTo>
                    <a:pt x="7755" y="1961556"/>
                  </a:lnTo>
                  <a:lnTo>
                    <a:pt x="17449" y="1916664"/>
                  </a:lnTo>
                  <a:lnTo>
                    <a:pt x="31020" y="1872575"/>
                  </a:lnTo>
                  <a:lnTo>
                    <a:pt x="48470" y="1829556"/>
                  </a:lnTo>
                  <a:lnTo>
                    <a:pt x="69797" y="1787876"/>
                  </a:lnTo>
                  <a:lnTo>
                    <a:pt x="95001" y="1747802"/>
                  </a:lnTo>
                  <a:lnTo>
                    <a:pt x="124083" y="1709602"/>
                  </a:lnTo>
                  <a:lnTo>
                    <a:pt x="157043" y="1673543"/>
                  </a:lnTo>
                  <a:lnTo>
                    <a:pt x="1673543" y="157043"/>
                  </a:lnTo>
                  <a:lnTo>
                    <a:pt x="1709602" y="124083"/>
                  </a:lnTo>
                  <a:lnTo>
                    <a:pt x="1747802" y="95001"/>
                  </a:lnTo>
                  <a:lnTo>
                    <a:pt x="1787876" y="69797"/>
                  </a:lnTo>
                  <a:lnTo>
                    <a:pt x="1829556" y="48470"/>
                  </a:lnTo>
                  <a:lnTo>
                    <a:pt x="1872575" y="31020"/>
                  </a:lnTo>
                  <a:lnTo>
                    <a:pt x="1916664" y="17449"/>
                  </a:lnTo>
                  <a:lnTo>
                    <a:pt x="1961556" y="7755"/>
                  </a:lnTo>
                  <a:lnTo>
                    <a:pt x="2006984" y="1938"/>
                  </a:lnTo>
                  <a:lnTo>
                    <a:pt x="2052680" y="0"/>
                  </a:lnTo>
                  <a:lnTo>
                    <a:pt x="2098375" y="1938"/>
                  </a:lnTo>
                  <a:lnTo>
                    <a:pt x="2143803" y="7755"/>
                  </a:lnTo>
                  <a:lnTo>
                    <a:pt x="2188696" y="17449"/>
                  </a:lnTo>
                  <a:lnTo>
                    <a:pt x="2232785" y="31020"/>
                  </a:lnTo>
                  <a:lnTo>
                    <a:pt x="2275803" y="48470"/>
                  </a:lnTo>
                  <a:lnTo>
                    <a:pt x="2317484" y="69797"/>
                  </a:lnTo>
                  <a:lnTo>
                    <a:pt x="2357558" y="95001"/>
                  </a:lnTo>
                  <a:lnTo>
                    <a:pt x="2395758" y="124083"/>
                  </a:lnTo>
                  <a:lnTo>
                    <a:pt x="2431816" y="157043"/>
                  </a:lnTo>
                  <a:close/>
                </a:path>
              </a:pathLst>
            </a:custGeom>
            <a:ln w="22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435213" y="2515053"/>
            <a:ext cx="2576195" cy="448945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20"/>
              </a:spcBef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Publishing</a:t>
            </a:r>
            <a:r>
              <a:rPr dirty="0" sz="1200" spc="6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developer</a:t>
            </a:r>
            <a:r>
              <a:rPr dirty="0" sz="1200" spc="6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&amp;</a:t>
            </a:r>
            <a:r>
              <a:rPr dirty="0" sz="1200" spc="43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consultant</a:t>
            </a:r>
            <a:endParaRPr sz="1200">
              <a:latin typeface="Noto Sans"/>
              <a:cs typeface="Noto Sans"/>
            </a:endParaRPr>
          </a:p>
          <a:p>
            <a:pPr algn="r" marR="5080">
              <a:lnSpc>
                <a:spcPct val="100000"/>
              </a:lnSpc>
              <a:spcBef>
                <a:spcPts val="225"/>
              </a:spcBef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since</a:t>
            </a:r>
            <a:r>
              <a:rPr dirty="0" sz="1200" spc="11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mid-</a:t>
            </a:r>
            <a:r>
              <a:rPr dirty="0" sz="1200" spc="-25">
                <a:solidFill>
                  <a:srgbClr val="404040"/>
                </a:solidFill>
                <a:latin typeface="Noto Sans"/>
                <a:cs typeface="Noto Sans"/>
              </a:rPr>
              <a:t>90s</a:t>
            </a:r>
            <a:endParaRPr sz="1200">
              <a:latin typeface="Noto Sans"/>
              <a:cs typeface="Noto San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98327" y="5397568"/>
            <a:ext cx="152400" cy="1524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121751" y="4908215"/>
            <a:ext cx="1889760" cy="660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144145">
              <a:lnSpc>
                <a:spcPct val="115700"/>
              </a:lnSpc>
              <a:spcBef>
                <a:spcPts val="95"/>
              </a:spcBef>
            </a:pP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  <a:hlinkClick r:id="rId4"/>
              </a:rPr>
              <a:t>https://www.zopyx.com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https://andreas-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jung.com</a:t>
            </a:r>
            <a:endParaRPr sz="1200">
              <a:latin typeface="Noto Sans"/>
              <a:cs typeface="Noto Sans"/>
            </a:endParaRPr>
          </a:p>
          <a:p>
            <a:pPr algn="r" marR="5080">
              <a:lnSpc>
                <a:spcPct val="100000"/>
              </a:lnSpc>
              <a:spcBef>
                <a:spcPts val="225"/>
              </a:spcBef>
            </a:pP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  <a:hlinkClick r:id="rId5"/>
              </a:rPr>
              <a:t>info@zopyx.com</a:t>
            </a:r>
            <a:endParaRPr sz="1200">
              <a:latin typeface="Noto Sans"/>
              <a:cs typeface="Noto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568217" y="3765298"/>
            <a:ext cx="2443480" cy="448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145">
              <a:lnSpc>
                <a:spcPct val="115700"/>
              </a:lnSpc>
              <a:spcBef>
                <a:spcPts val="95"/>
              </a:spcBef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Funder</a:t>
            </a:r>
            <a:r>
              <a:rPr dirty="0" sz="1200" spc="6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of</a:t>
            </a:r>
            <a:r>
              <a:rPr dirty="0" sz="1200" spc="6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print-css.rocks</a:t>
            </a:r>
            <a:r>
              <a:rPr dirty="0" sz="1200" spc="44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project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Independent</a:t>
            </a:r>
            <a:r>
              <a:rPr dirty="0" sz="1200" spc="10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PrintCSS</a:t>
            </a:r>
            <a:r>
              <a:rPr dirty="0" sz="1200" spc="10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consulting</a:t>
            </a:r>
            <a:endParaRPr sz="1200">
              <a:latin typeface="Noto Sans"/>
              <a:cs typeface="Noto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7101" y="2409247"/>
            <a:ext cx="3046095" cy="66040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02870" indent="-90170">
              <a:lnSpc>
                <a:spcPct val="100000"/>
              </a:lnSpc>
              <a:spcBef>
                <a:spcPts val="320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Software</a:t>
            </a:r>
            <a:r>
              <a:rPr dirty="0" sz="1200" spc="6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developer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&amp;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software</a:t>
            </a:r>
            <a:r>
              <a:rPr dirty="0" sz="1200" spc="6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architect</a:t>
            </a:r>
            <a:endParaRPr sz="1200">
              <a:latin typeface="Noto Sans"/>
              <a:cs typeface="Noto Sans"/>
            </a:endParaRPr>
          </a:p>
          <a:p>
            <a:pPr marL="102870" indent="-90170">
              <a:lnSpc>
                <a:spcPct val="100000"/>
              </a:lnSpc>
              <a:spcBef>
                <a:spcPts val="225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Requirements</a:t>
            </a:r>
            <a:r>
              <a:rPr dirty="0" sz="1200" spc="13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engineering</a:t>
            </a:r>
            <a:endParaRPr sz="1200">
              <a:latin typeface="Noto Sans"/>
              <a:cs typeface="Noto Sans"/>
            </a:endParaRPr>
          </a:p>
          <a:p>
            <a:pPr marL="102870" indent="-90170">
              <a:lnSpc>
                <a:spcPct val="100000"/>
              </a:lnSpc>
              <a:spcBef>
                <a:spcPts val="225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Python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developer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&amp;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Python</a:t>
            </a:r>
            <a:r>
              <a:rPr dirty="0" sz="1200" spc="7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expert</a:t>
            </a:r>
            <a:endParaRPr sz="1200">
              <a:latin typeface="Noto Sans"/>
              <a:cs typeface="Noto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07101" y="4828432"/>
            <a:ext cx="3507740" cy="854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7640" indent="-154940">
              <a:lnSpc>
                <a:spcPts val="1560"/>
              </a:lnSpc>
              <a:buSzPct val="125000"/>
              <a:buChar char="-"/>
              <a:tabLst>
                <a:tab pos="16764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NGOs,</a:t>
            </a:r>
            <a:r>
              <a:rPr dirty="0" sz="1200" spc="7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25">
                <a:solidFill>
                  <a:srgbClr val="404040"/>
                </a:solidFill>
                <a:latin typeface="Noto Sans"/>
                <a:cs typeface="Noto Sans"/>
              </a:rPr>
              <a:t>EDU</a:t>
            </a:r>
            <a:endParaRPr sz="1200">
              <a:latin typeface="Noto Sans"/>
              <a:cs typeface="Noto Sans"/>
            </a:endParaRPr>
          </a:p>
          <a:p>
            <a:pPr marL="167640" indent="-154940">
              <a:lnSpc>
                <a:spcPts val="1664"/>
              </a:lnSpc>
              <a:buSzPct val="125000"/>
              <a:buChar char="-"/>
              <a:tabLst>
                <a:tab pos="16764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medical</a:t>
            </a:r>
            <a:r>
              <a:rPr dirty="0" sz="1200" spc="5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&amp;</a:t>
            </a:r>
            <a:r>
              <a:rPr dirty="0" sz="1200" spc="6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pharmaceutical</a:t>
            </a:r>
            <a:endParaRPr sz="1200">
              <a:latin typeface="Noto Sans"/>
              <a:cs typeface="Noto Sans"/>
            </a:endParaRPr>
          </a:p>
          <a:p>
            <a:pPr marL="167640" indent="-154940">
              <a:lnSpc>
                <a:spcPts val="1664"/>
              </a:lnSpc>
              <a:buSzPct val="125000"/>
              <a:buChar char="-"/>
              <a:tabLst>
                <a:tab pos="167640" algn="l"/>
              </a:tabLst>
            </a:pP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energy</a:t>
            </a:r>
            <a:endParaRPr sz="1200">
              <a:latin typeface="Noto Sans"/>
              <a:cs typeface="Noto Sans"/>
            </a:endParaRPr>
          </a:p>
          <a:p>
            <a:pPr marL="167640" indent="-154940">
              <a:lnSpc>
                <a:spcPts val="1735"/>
              </a:lnSpc>
              <a:buSzPct val="125000"/>
              <a:buChar char="-"/>
              <a:tabLst>
                <a:tab pos="16764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research</a:t>
            </a:r>
            <a:r>
              <a:rPr dirty="0" sz="1200" spc="7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&amp;</a:t>
            </a:r>
            <a:r>
              <a:rPr dirty="0" sz="1200" spc="7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development</a:t>
            </a:r>
            <a:r>
              <a:rPr dirty="0" sz="1200" spc="8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quantum</a:t>
            </a:r>
            <a:r>
              <a:rPr dirty="0" sz="1200" spc="7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mechanics</a:t>
            </a:r>
            <a:endParaRPr sz="1200">
              <a:latin typeface="Noto Sans"/>
              <a:cs typeface="Noto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7101" y="3659491"/>
            <a:ext cx="2228215" cy="66040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02870" indent="-90170">
              <a:lnSpc>
                <a:spcPct val="100000"/>
              </a:lnSpc>
              <a:spcBef>
                <a:spcPts val="320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CMS</a:t>
            </a:r>
            <a:r>
              <a:rPr dirty="0" sz="1200" spc="5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Solutions</a:t>
            </a:r>
            <a:endParaRPr sz="1200">
              <a:latin typeface="Noto Sans"/>
              <a:cs typeface="Noto Sans"/>
            </a:endParaRPr>
          </a:p>
          <a:p>
            <a:pPr marL="102870" indent="-90170">
              <a:lnSpc>
                <a:spcPct val="100000"/>
              </a:lnSpc>
              <a:spcBef>
                <a:spcPts val="225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Publishing</a:t>
            </a:r>
            <a:r>
              <a:rPr dirty="0" sz="1200" spc="12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Solutions</a:t>
            </a:r>
            <a:endParaRPr sz="1200">
              <a:latin typeface="Noto Sans"/>
              <a:cs typeface="Noto Sans"/>
            </a:endParaRPr>
          </a:p>
          <a:p>
            <a:pPr marL="102870" indent="-90170">
              <a:lnSpc>
                <a:spcPct val="100000"/>
              </a:lnSpc>
              <a:spcBef>
                <a:spcPts val="225"/>
              </a:spcBef>
              <a:buChar char="-"/>
              <a:tabLst>
                <a:tab pos="102870" algn="l"/>
              </a:tabLst>
            </a:pP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Individual</a:t>
            </a:r>
            <a:r>
              <a:rPr dirty="0" sz="1200" spc="95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>
                <a:solidFill>
                  <a:srgbClr val="404040"/>
                </a:solidFill>
                <a:latin typeface="Noto Sans"/>
                <a:cs typeface="Noto Sans"/>
              </a:rPr>
              <a:t>software</a:t>
            </a:r>
            <a:r>
              <a:rPr dirty="0" sz="1200" spc="100">
                <a:solidFill>
                  <a:srgbClr val="404040"/>
                </a:solidFill>
                <a:latin typeface="Noto Sans"/>
                <a:cs typeface="Noto Sans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Noto Sans"/>
                <a:cs typeface="Noto Sans"/>
              </a:rPr>
              <a:t>solutions</a:t>
            </a:r>
            <a:endParaRPr sz="1200">
              <a:latin typeface="Noto Sans"/>
              <a:cs typeface="Noto San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51807" y="2754893"/>
            <a:ext cx="3082874" cy="2050211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2030730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5"/>
              <a:t>About</a:t>
            </a:r>
            <a:r>
              <a:rPr dirty="0" spc="-140"/>
              <a:t> </a:t>
            </a:r>
            <a:r>
              <a:rPr dirty="0" spc="-25"/>
              <a:t>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604" y="3371986"/>
            <a:ext cx="6909434" cy="8007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 spc="-40" b="0">
                <a:solidFill>
                  <a:srgbClr val="FFFFFF"/>
                </a:solidFill>
                <a:latin typeface="Noto Sans Lisu"/>
                <a:cs typeface="Noto Sans Lisu"/>
              </a:rPr>
              <a:t>Introduction</a:t>
            </a:r>
            <a:r>
              <a:rPr dirty="0" sz="5050" spc="-204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b="0">
                <a:solidFill>
                  <a:srgbClr val="FFFFFF"/>
                </a:solidFill>
                <a:latin typeface="Noto Sans Lisu"/>
                <a:cs typeface="Noto Sans Lisu"/>
              </a:rPr>
              <a:t>to</a:t>
            </a:r>
            <a:r>
              <a:rPr dirty="0" sz="5050" spc="-204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spc="-10" b="0">
                <a:solidFill>
                  <a:srgbClr val="FFFFFF"/>
                </a:solidFill>
                <a:latin typeface="Noto Sans Lisu"/>
                <a:cs typeface="Noto Sans Lisu"/>
              </a:rPr>
              <a:t>FastAPI</a:t>
            </a:r>
            <a:endParaRPr sz="5050">
              <a:latin typeface="Noto Sans Lisu"/>
              <a:cs typeface="Noto Sans Lisu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299159" y="1064279"/>
            <a:ext cx="2094230" cy="2094230"/>
            <a:chOff x="4299159" y="1064279"/>
            <a:chExt cx="2094230" cy="2094230"/>
          </a:xfrm>
        </p:grpSpPr>
        <p:sp>
          <p:nvSpPr>
            <p:cNvPr id="5" name="object 5" descr=""/>
            <p:cNvSpPr/>
            <p:nvPr/>
          </p:nvSpPr>
          <p:spPr>
            <a:xfrm>
              <a:off x="4299159" y="1064279"/>
              <a:ext cx="2094230" cy="2094230"/>
            </a:xfrm>
            <a:custGeom>
              <a:avLst/>
              <a:gdLst/>
              <a:ahLst/>
              <a:cxnLst/>
              <a:rect l="l" t="t" r="r" b="b"/>
              <a:pathLst>
                <a:path w="2094229" h="2094230">
                  <a:moveTo>
                    <a:pt x="1046840" y="0"/>
                  </a:moveTo>
                  <a:lnTo>
                    <a:pt x="998922" y="1077"/>
                  </a:lnTo>
                  <a:lnTo>
                    <a:pt x="951556" y="4278"/>
                  </a:lnTo>
                  <a:lnTo>
                    <a:pt x="904790" y="9556"/>
                  </a:lnTo>
                  <a:lnTo>
                    <a:pt x="858669" y="16866"/>
                  </a:lnTo>
                  <a:lnTo>
                    <a:pt x="813240" y="26160"/>
                  </a:lnTo>
                  <a:lnTo>
                    <a:pt x="768549" y="37394"/>
                  </a:lnTo>
                  <a:lnTo>
                    <a:pt x="724641" y="50520"/>
                  </a:lnTo>
                  <a:lnTo>
                    <a:pt x="681564" y="65493"/>
                  </a:lnTo>
                  <a:lnTo>
                    <a:pt x="639363" y="82266"/>
                  </a:lnTo>
                  <a:lnTo>
                    <a:pt x="598084" y="100793"/>
                  </a:lnTo>
                  <a:lnTo>
                    <a:pt x="557775" y="121027"/>
                  </a:lnTo>
                  <a:lnTo>
                    <a:pt x="518480" y="142924"/>
                  </a:lnTo>
                  <a:lnTo>
                    <a:pt x="480246" y="166436"/>
                  </a:lnTo>
                  <a:lnTo>
                    <a:pt x="443120" y="191518"/>
                  </a:lnTo>
                  <a:lnTo>
                    <a:pt x="407147" y="218122"/>
                  </a:lnTo>
                  <a:lnTo>
                    <a:pt x="372374" y="246204"/>
                  </a:lnTo>
                  <a:lnTo>
                    <a:pt x="338847" y="275716"/>
                  </a:lnTo>
                  <a:lnTo>
                    <a:pt x="306612" y="306612"/>
                  </a:lnTo>
                  <a:lnTo>
                    <a:pt x="275716" y="338847"/>
                  </a:lnTo>
                  <a:lnTo>
                    <a:pt x="246204" y="372374"/>
                  </a:lnTo>
                  <a:lnTo>
                    <a:pt x="218122" y="407147"/>
                  </a:lnTo>
                  <a:lnTo>
                    <a:pt x="191518" y="443120"/>
                  </a:lnTo>
                  <a:lnTo>
                    <a:pt x="166436" y="480246"/>
                  </a:lnTo>
                  <a:lnTo>
                    <a:pt x="142924" y="518480"/>
                  </a:lnTo>
                  <a:lnTo>
                    <a:pt x="121027" y="557775"/>
                  </a:lnTo>
                  <a:lnTo>
                    <a:pt x="100793" y="598084"/>
                  </a:lnTo>
                  <a:lnTo>
                    <a:pt x="82266" y="639363"/>
                  </a:lnTo>
                  <a:lnTo>
                    <a:pt x="65493" y="681564"/>
                  </a:lnTo>
                  <a:lnTo>
                    <a:pt x="50520" y="724641"/>
                  </a:lnTo>
                  <a:lnTo>
                    <a:pt x="37394" y="768549"/>
                  </a:lnTo>
                  <a:lnTo>
                    <a:pt x="26160" y="813240"/>
                  </a:lnTo>
                  <a:lnTo>
                    <a:pt x="16866" y="858669"/>
                  </a:lnTo>
                  <a:lnTo>
                    <a:pt x="9556" y="904790"/>
                  </a:lnTo>
                  <a:lnTo>
                    <a:pt x="4278" y="951556"/>
                  </a:lnTo>
                  <a:lnTo>
                    <a:pt x="1077" y="998922"/>
                  </a:lnTo>
                  <a:lnTo>
                    <a:pt x="0" y="1046840"/>
                  </a:lnTo>
                  <a:lnTo>
                    <a:pt x="1077" y="1094759"/>
                  </a:lnTo>
                  <a:lnTo>
                    <a:pt x="4278" y="1142124"/>
                  </a:lnTo>
                  <a:lnTo>
                    <a:pt x="9556" y="1188890"/>
                  </a:lnTo>
                  <a:lnTo>
                    <a:pt x="16866" y="1235011"/>
                  </a:lnTo>
                  <a:lnTo>
                    <a:pt x="26160" y="1280440"/>
                  </a:lnTo>
                  <a:lnTo>
                    <a:pt x="37394" y="1325132"/>
                  </a:lnTo>
                  <a:lnTo>
                    <a:pt x="50520" y="1369039"/>
                  </a:lnTo>
                  <a:lnTo>
                    <a:pt x="65493" y="1412116"/>
                  </a:lnTo>
                  <a:lnTo>
                    <a:pt x="82266" y="1454317"/>
                  </a:lnTo>
                  <a:lnTo>
                    <a:pt x="100793" y="1495596"/>
                  </a:lnTo>
                  <a:lnTo>
                    <a:pt x="121027" y="1535905"/>
                  </a:lnTo>
                  <a:lnTo>
                    <a:pt x="142924" y="1575200"/>
                  </a:lnTo>
                  <a:lnTo>
                    <a:pt x="166436" y="1613434"/>
                  </a:lnTo>
                  <a:lnTo>
                    <a:pt x="191518" y="1650560"/>
                  </a:lnTo>
                  <a:lnTo>
                    <a:pt x="218122" y="1686533"/>
                  </a:lnTo>
                  <a:lnTo>
                    <a:pt x="246204" y="1721306"/>
                  </a:lnTo>
                  <a:lnTo>
                    <a:pt x="275716" y="1754833"/>
                  </a:lnTo>
                  <a:lnTo>
                    <a:pt x="306612" y="1787067"/>
                  </a:lnTo>
                  <a:lnTo>
                    <a:pt x="338847" y="1817964"/>
                  </a:lnTo>
                  <a:lnTo>
                    <a:pt x="372374" y="1847476"/>
                  </a:lnTo>
                  <a:lnTo>
                    <a:pt x="407147" y="1875557"/>
                  </a:lnTo>
                  <a:lnTo>
                    <a:pt x="443120" y="1902162"/>
                  </a:lnTo>
                  <a:lnTo>
                    <a:pt x="480246" y="1927243"/>
                  </a:lnTo>
                  <a:lnTo>
                    <a:pt x="518480" y="1950755"/>
                  </a:lnTo>
                  <a:lnTo>
                    <a:pt x="557775" y="1972652"/>
                  </a:lnTo>
                  <a:lnTo>
                    <a:pt x="598084" y="1992887"/>
                  </a:lnTo>
                  <a:lnTo>
                    <a:pt x="639363" y="2011414"/>
                  </a:lnTo>
                  <a:lnTo>
                    <a:pt x="681564" y="2028187"/>
                  </a:lnTo>
                  <a:lnTo>
                    <a:pt x="724641" y="2043159"/>
                  </a:lnTo>
                  <a:lnTo>
                    <a:pt x="768549" y="2056285"/>
                  </a:lnTo>
                  <a:lnTo>
                    <a:pt x="813240" y="2067519"/>
                  </a:lnTo>
                  <a:lnTo>
                    <a:pt x="858669" y="2076814"/>
                  </a:lnTo>
                  <a:lnTo>
                    <a:pt x="904790" y="2084123"/>
                  </a:lnTo>
                  <a:lnTo>
                    <a:pt x="951556" y="2089402"/>
                  </a:lnTo>
                  <a:lnTo>
                    <a:pt x="998922" y="2092602"/>
                  </a:lnTo>
                  <a:lnTo>
                    <a:pt x="1046840" y="2093680"/>
                  </a:lnTo>
                  <a:lnTo>
                    <a:pt x="1094759" y="2092602"/>
                  </a:lnTo>
                  <a:lnTo>
                    <a:pt x="1142124" y="2089402"/>
                  </a:lnTo>
                  <a:lnTo>
                    <a:pt x="1188890" y="2084123"/>
                  </a:lnTo>
                  <a:lnTo>
                    <a:pt x="1235011" y="2076814"/>
                  </a:lnTo>
                  <a:lnTo>
                    <a:pt x="1280440" y="2067519"/>
                  </a:lnTo>
                  <a:lnTo>
                    <a:pt x="1325132" y="2056285"/>
                  </a:lnTo>
                  <a:lnTo>
                    <a:pt x="1369039" y="2043159"/>
                  </a:lnTo>
                  <a:lnTo>
                    <a:pt x="1412116" y="2028187"/>
                  </a:lnTo>
                  <a:lnTo>
                    <a:pt x="1454317" y="2011414"/>
                  </a:lnTo>
                  <a:lnTo>
                    <a:pt x="1495596" y="1992887"/>
                  </a:lnTo>
                  <a:lnTo>
                    <a:pt x="1535905" y="1972652"/>
                  </a:lnTo>
                  <a:lnTo>
                    <a:pt x="1575200" y="1950755"/>
                  </a:lnTo>
                  <a:lnTo>
                    <a:pt x="1613434" y="1927243"/>
                  </a:lnTo>
                  <a:lnTo>
                    <a:pt x="1650560" y="1902162"/>
                  </a:lnTo>
                  <a:lnTo>
                    <a:pt x="1686533" y="1875557"/>
                  </a:lnTo>
                  <a:lnTo>
                    <a:pt x="1721306" y="1847476"/>
                  </a:lnTo>
                  <a:lnTo>
                    <a:pt x="1754833" y="1817964"/>
                  </a:lnTo>
                  <a:lnTo>
                    <a:pt x="1787067" y="1787067"/>
                  </a:lnTo>
                  <a:lnTo>
                    <a:pt x="1817964" y="1754833"/>
                  </a:lnTo>
                  <a:lnTo>
                    <a:pt x="1847476" y="1721306"/>
                  </a:lnTo>
                  <a:lnTo>
                    <a:pt x="1875557" y="1686533"/>
                  </a:lnTo>
                  <a:lnTo>
                    <a:pt x="1902162" y="1650560"/>
                  </a:lnTo>
                  <a:lnTo>
                    <a:pt x="1927243" y="1613434"/>
                  </a:lnTo>
                  <a:lnTo>
                    <a:pt x="1950755" y="1575200"/>
                  </a:lnTo>
                  <a:lnTo>
                    <a:pt x="1972652" y="1535905"/>
                  </a:lnTo>
                  <a:lnTo>
                    <a:pt x="1992887" y="1495596"/>
                  </a:lnTo>
                  <a:lnTo>
                    <a:pt x="2011414" y="1454317"/>
                  </a:lnTo>
                  <a:lnTo>
                    <a:pt x="2028187" y="1412116"/>
                  </a:lnTo>
                  <a:lnTo>
                    <a:pt x="2043159" y="1369039"/>
                  </a:lnTo>
                  <a:lnTo>
                    <a:pt x="2056285" y="1325132"/>
                  </a:lnTo>
                  <a:lnTo>
                    <a:pt x="2067519" y="1280440"/>
                  </a:lnTo>
                  <a:lnTo>
                    <a:pt x="2076814" y="1235011"/>
                  </a:lnTo>
                  <a:lnTo>
                    <a:pt x="2084123" y="1188890"/>
                  </a:lnTo>
                  <a:lnTo>
                    <a:pt x="2089402" y="1142124"/>
                  </a:lnTo>
                  <a:lnTo>
                    <a:pt x="2092602" y="1094759"/>
                  </a:lnTo>
                  <a:lnTo>
                    <a:pt x="2093680" y="1046840"/>
                  </a:lnTo>
                  <a:lnTo>
                    <a:pt x="2092602" y="998922"/>
                  </a:lnTo>
                  <a:lnTo>
                    <a:pt x="2089402" y="951556"/>
                  </a:lnTo>
                  <a:lnTo>
                    <a:pt x="2084123" y="904790"/>
                  </a:lnTo>
                  <a:lnTo>
                    <a:pt x="2076814" y="858669"/>
                  </a:lnTo>
                  <a:lnTo>
                    <a:pt x="2067519" y="813240"/>
                  </a:lnTo>
                  <a:lnTo>
                    <a:pt x="2056285" y="768549"/>
                  </a:lnTo>
                  <a:lnTo>
                    <a:pt x="2043159" y="724641"/>
                  </a:lnTo>
                  <a:lnTo>
                    <a:pt x="2028187" y="681564"/>
                  </a:lnTo>
                  <a:lnTo>
                    <a:pt x="2011414" y="639363"/>
                  </a:lnTo>
                  <a:lnTo>
                    <a:pt x="1992887" y="598084"/>
                  </a:lnTo>
                  <a:lnTo>
                    <a:pt x="1972652" y="557775"/>
                  </a:lnTo>
                  <a:lnTo>
                    <a:pt x="1950755" y="518480"/>
                  </a:lnTo>
                  <a:lnTo>
                    <a:pt x="1927243" y="480246"/>
                  </a:lnTo>
                  <a:lnTo>
                    <a:pt x="1902162" y="443120"/>
                  </a:lnTo>
                  <a:lnTo>
                    <a:pt x="1875557" y="407147"/>
                  </a:lnTo>
                  <a:lnTo>
                    <a:pt x="1847476" y="372374"/>
                  </a:lnTo>
                  <a:lnTo>
                    <a:pt x="1817964" y="338847"/>
                  </a:lnTo>
                  <a:lnTo>
                    <a:pt x="1787067" y="306612"/>
                  </a:lnTo>
                  <a:lnTo>
                    <a:pt x="1754833" y="275716"/>
                  </a:lnTo>
                  <a:lnTo>
                    <a:pt x="1721306" y="246204"/>
                  </a:lnTo>
                  <a:lnTo>
                    <a:pt x="1686533" y="218122"/>
                  </a:lnTo>
                  <a:lnTo>
                    <a:pt x="1650560" y="191518"/>
                  </a:lnTo>
                  <a:lnTo>
                    <a:pt x="1613434" y="166436"/>
                  </a:lnTo>
                  <a:lnTo>
                    <a:pt x="1575200" y="142924"/>
                  </a:lnTo>
                  <a:lnTo>
                    <a:pt x="1535905" y="121027"/>
                  </a:lnTo>
                  <a:lnTo>
                    <a:pt x="1495596" y="100793"/>
                  </a:lnTo>
                  <a:lnTo>
                    <a:pt x="1454317" y="82266"/>
                  </a:lnTo>
                  <a:lnTo>
                    <a:pt x="1412116" y="65493"/>
                  </a:lnTo>
                  <a:lnTo>
                    <a:pt x="1369039" y="50520"/>
                  </a:lnTo>
                  <a:lnTo>
                    <a:pt x="1325132" y="37394"/>
                  </a:lnTo>
                  <a:lnTo>
                    <a:pt x="1280440" y="26160"/>
                  </a:lnTo>
                  <a:lnTo>
                    <a:pt x="1235011" y="16866"/>
                  </a:lnTo>
                  <a:lnTo>
                    <a:pt x="1188890" y="9556"/>
                  </a:lnTo>
                  <a:lnTo>
                    <a:pt x="1142124" y="4278"/>
                  </a:lnTo>
                  <a:lnTo>
                    <a:pt x="1094759" y="1077"/>
                  </a:lnTo>
                  <a:lnTo>
                    <a:pt x="1046840" y="0"/>
                  </a:lnTo>
                  <a:close/>
                </a:path>
              </a:pathLst>
            </a:custGeom>
            <a:solidFill>
              <a:srgbClr val="05998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78660" y="1318064"/>
              <a:ext cx="948690" cy="1586230"/>
            </a:xfrm>
            <a:custGeom>
              <a:avLst/>
              <a:gdLst/>
              <a:ahLst/>
              <a:cxnLst/>
              <a:rect l="l" t="t" r="r" b="b"/>
              <a:pathLst>
                <a:path w="948689" h="1586230">
                  <a:moveTo>
                    <a:pt x="526818" y="0"/>
                  </a:moveTo>
                  <a:lnTo>
                    <a:pt x="0" y="951673"/>
                  </a:lnTo>
                  <a:lnTo>
                    <a:pt x="474136" y="951673"/>
                  </a:lnTo>
                  <a:lnTo>
                    <a:pt x="421454" y="1586113"/>
                  </a:lnTo>
                  <a:lnTo>
                    <a:pt x="948274" y="634439"/>
                  </a:lnTo>
                  <a:lnTo>
                    <a:pt x="474136" y="634439"/>
                  </a:lnTo>
                  <a:lnTo>
                    <a:pt x="526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3404870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What</a:t>
            </a:r>
            <a:r>
              <a:rPr dirty="0" spc="-180"/>
              <a:t> </a:t>
            </a:r>
            <a:r>
              <a:rPr dirty="0"/>
              <a:t>is</a:t>
            </a:r>
            <a:r>
              <a:rPr dirty="0" spc="-180"/>
              <a:t> </a:t>
            </a:r>
            <a:r>
              <a:rPr dirty="0" spc="-55"/>
              <a:t>FastAPI?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378" y="1737413"/>
            <a:ext cx="9324975" cy="12452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0"/>
              </a:spcBef>
            </a:pPr>
            <a:r>
              <a:rPr dirty="0" sz="2300" b="1">
                <a:latin typeface="Noto Sans"/>
                <a:cs typeface="Noto Sans"/>
              </a:rPr>
              <a:t>FastAPI</a:t>
            </a:r>
            <a:r>
              <a:rPr dirty="0" sz="2300" spc="13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is</a:t>
            </a:r>
            <a:r>
              <a:rPr dirty="0" sz="2300" spc="14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a</a:t>
            </a:r>
            <a:r>
              <a:rPr dirty="0" sz="2300" spc="13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modern,</a:t>
            </a:r>
            <a:r>
              <a:rPr dirty="0" sz="2300" spc="14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fast</a:t>
            </a:r>
            <a:r>
              <a:rPr dirty="0" sz="2300" spc="13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(high-performance),</a:t>
            </a:r>
            <a:r>
              <a:rPr dirty="0" sz="2300" spc="14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web</a:t>
            </a:r>
            <a:r>
              <a:rPr dirty="0" sz="2300" spc="140" b="1">
                <a:latin typeface="Noto Sans"/>
                <a:cs typeface="Noto Sans"/>
              </a:rPr>
              <a:t> </a:t>
            </a:r>
            <a:r>
              <a:rPr dirty="0" sz="2300" spc="-10" b="1">
                <a:latin typeface="Noto Sans"/>
                <a:cs typeface="Noto Sans"/>
              </a:rPr>
              <a:t>framework </a:t>
            </a:r>
            <a:r>
              <a:rPr dirty="0" sz="2300" b="1">
                <a:latin typeface="Noto Sans"/>
                <a:cs typeface="Noto Sans"/>
              </a:rPr>
              <a:t>for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building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APIs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with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Python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3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based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on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standard</a:t>
            </a:r>
            <a:r>
              <a:rPr dirty="0" sz="2300" spc="9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Python</a:t>
            </a:r>
            <a:r>
              <a:rPr dirty="0" sz="2300" spc="90" b="1">
                <a:latin typeface="Noto Sans"/>
                <a:cs typeface="Noto Sans"/>
              </a:rPr>
              <a:t> </a:t>
            </a:r>
            <a:r>
              <a:rPr dirty="0" sz="2300" spc="-20" b="1">
                <a:latin typeface="Noto Sans"/>
                <a:cs typeface="Noto Sans"/>
              </a:rPr>
              <a:t>type </a:t>
            </a:r>
            <a:r>
              <a:rPr dirty="0" sz="2300" b="1">
                <a:latin typeface="Noto Sans"/>
                <a:cs typeface="Noto Sans"/>
              </a:rPr>
              <a:t>hints</a:t>
            </a:r>
            <a:r>
              <a:rPr dirty="0" sz="2300" spc="14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and</a:t>
            </a:r>
            <a:r>
              <a:rPr dirty="0" sz="2300" spc="15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the</a:t>
            </a:r>
            <a:r>
              <a:rPr dirty="0" sz="2300" spc="145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data-validation</a:t>
            </a:r>
            <a:r>
              <a:rPr dirty="0" sz="2300" spc="150" b="1">
                <a:latin typeface="Noto Sans"/>
                <a:cs typeface="Noto Sans"/>
              </a:rPr>
              <a:t> </a:t>
            </a:r>
            <a:r>
              <a:rPr dirty="0" sz="2300" b="1">
                <a:latin typeface="Noto Sans"/>
                <a:cs typeface="Noto Sans"/>
              </a:rPr>
              <a:t>framework</a:t>
            </a:r>
            <a:r>
              <a:rPr dirty="0" sz="2300" spc="145" b="1">
                <a:latin typeface="Noto Sans"/>
                <a:cs typeface="Noto Sans"/>
              </a:rPr>
              <a:t> </a:t>
            </a:r>
            <a:r>
              <a:rPr dirty="0" sz="2300" spc="-10" b="1">
                <a:latin typeface="Noto Sans"/>
                <a:cs typeface="Noto Sans"/>
              </a:rPr>
              <a:t>Pydantic.</a:t>
            </a:r>
            <a:endParaRPr sz="23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06426" y="3252845"/>
            <a:ext cx="5473065" cy="330644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FastAPI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app</a:t>
            </a:r>
            <a:r>
              <a:rPr dirty="0" sz="1200" spc="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FastAPI()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200">
              <a:latin typeface="Courier New"/>
              <a:cs typeface="Courier New"/>
            </a:endParaRPr>
          </a:p>
          <a:p>
            <a:pPr marL="36195" marR="3931285">
              <a:lnSpc>
                <a:spcPct val="118800"/>
              </a:lnSpc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@app.get("/")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read_root():</a:t>
            </a:r>
            <a:endParaRPr sz="1200">
              <a:latin typeface="Courier New"/>
              <a:cs typeface="Courier New"/>
            </a:endParaRPr>
          </a:p>
          <a:p>
            <a:pPr marL="410209">
              <a:lnSpc>
                <a:spcPct val="100000"/>
              </a:lnSpc>
              <a:spcBef>
                <a:spcPts val="270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{"Hello":</a:t>
            </a:r>
            <a:r>
              <a:rPr dirty="0" sz="1200" spc="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"World"}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@app.get("/items/{item_id}")</a:t>
            </a:r>
            <a:endParaRPr sz="1200">
              <a:latin typeface="Courier New"/>
              <a:cs typeface="Courier New"/>
            </a:endParaRPr>
          </a:p>
          <a:p>
            <a:pPr marL="410209" marR="1405255" indent="-374650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read_item(item_id: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int,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q: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str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None):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{"item_id":</a:t>
            </a:r>
            <a:r>
              <a:rPr dirty="0" sz="1200" spc="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item_id,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"q":</a:t>
            </a:r>
            <a:r>
              <a:rPr dirty="0" sz="1200" spc="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25">
                <a:solidFill>
                  <a:srgbClr val="5E5E5E"/>
                </a:solidFill>
                <a:latin typeface="Courier New"/>
                <a:cs typeface="Courier New"/>
              </a:rPr>
              <a:t>q}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200">
              <a:latin typeface="Courier New"/>
              <a:cs typeface="Courier New"/>
            </a:endParaRPr>
          </a:p>
          <a:p>
            <a:pPr marL="410209" marR="2995930" indent="-374650">
              <a:lnSpc>
                <a:spcPct val="118800"/>
              </a:lnSpc>
              <a:spcBef>
                <a:spcPts val="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if</a:t>
            </a:r>
            <a:r>
              <a:rPr dirty="0" sz="1200" spc="2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u="sng" sz="1200" spc="20">
                <a:solidFill>
                  <a:srgbClr val="5E5E5E"/>
                </a:solidFill>
                <a:uFill>
                  <a:solidFill>
                    <a:srgbClr val="5D5D5D"/>
                  </a:solidFill>
                </a:uFill>
                <a:latin typeface="Courier New"/>
                <a:cs typeface="Courier New"/>
              </a:rPr>
              <a:t>  </a:t>
            </a:r>
            <a:r>
              <a:rPr dirty="0" u="none" sz="1200">
                <a:solidFill>
                  <a:srgbClr val="5E5E5E"/>
                </a:solidFill>
                <a:latin typeface="Courier New"/>
                <a:cs typeface="Courier New"/>
              </a:rPr>
              <a:t>name</a:t>
            </a:r>
            <a:r>
              <a:rPr dirty="0" u="sng" sz="1200" spc="15">
                <a:solidFill>
                  <a:srgbClr val="5E5E5E"/>
                </a:solidFill>
                <a:uFill>
                  <a:solidFill>
                    <a:srgbClr val="5D5D5D"/>
                  </a:solidFill>
                </a:uFill>
                <a:latin typeface="Courier New"/>
                <a:cs typeface="Courier New"/>
              </a:rPr>
              <a:t>  </a:t>
            </a:r>
            <a:r>
              <a:rPr dirty="0" u="none" sz="120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u="none" sz="1200">
                <a:solidFill>
                  <a:srgbClr val="5E5E5E"/>
                </a:solidFill>
                <a:latin typeface="Courier New"/>
                <a:cs typeface="Courier New"/>
              </a:rPr>
              <a:t>==</a:t>
            </a:r>
            <a:r>
              <a:rPr dirty="0" u="none" sz="1200" spc="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u="none" sz="1200">
                <a:solidFill>
                  <a:srgbClr val="5E5E5E"/>
                </a:solidFill>
                <a:latin typeface="Courier New"/>
                <a:cs typeface="Courier New"/>
              </a:rPr>
              <a:t>"</a:t>
            </a:r>
            <a:r>
              <a:rPr dirty="0" u="sng" sz="1200" spc="15">
                <a:solidFill>
                  <a:srgbClr val="5E5E5E"/>
                </a:solidFill>
                <a:uFill>
                  <a:solidFill>
                    <a:srgbClr val="5D5D5D"/>
                  </a:solidFill>
                </a:uFill>
                <a:latin typeface="Courier New"/>
                <a:cs typeface="Courier New"/>
              </a:rPr>
              <a:t>  </a:t>
            </a:r>
            <a:r>
              <a:rPr dirty="0" u="none" sz="1200">
                <a:solidFill>
                  <a:srgbClr val="5E5E5E"/>
                </a:solidFill>
                <a:latin typeface="Courier New"/>
                <a:cs typeface="Courier New"/>
              </a:rPr>
              <a:t>main</a:t>
            </a:r>
            <a:r>
              <a:rPr dirty="0" u="sng" sz="1200" spc="20">
                <a:solidFill>
                  <a:srgbClr val="5E5E5E"/>
                </a:solidFill>
                <a:uFill>
                  <a:solidFill>
                    <a:srgbClr val="5D5D5D"/>
                  </a:solidFill>
                </a:uFill>
                <a:latin typeface="Courier New"/>
                <a:cs typeface="Courier New"/>
              </a:rPr>
              <a:t>  </a:t>
            </a:r>
            <a:r>
              <a:rPr dirty="0" u="none" sz="1200" spc="-25">
                <a:solidFill>
                  <a:srgbClr val="5E5E5E"/>
                </a:solidFill>
                <a:latin typeface="Courier New"/>
                <a:cs typeface="Courier New"/>
              </a:rPr>
              <a:t>": </a:t>
            </a:r>
            <a:r>
              <a:rPr dirty="0" u="none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u="none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u="none" sz="1200" spc="-10">
                <a:solidFill>
                  <a:srgbClr val="5E5E5E"/>
                </a:solidFill>
                <a:latin typeface="Courier New"/>
                <a:cs typeface="Courier New"/>
              </a:rPr>
              <a:t>uvicorn</a:t>
            </a:r>
            <a:endParaRPr sz="1200">
              <a:latin typeface="Courier New"/>
              <a:cs typeface="Courier New"/>
            </a:endParaRPr>
          </a:p>
          <a:p>
            <a:pPr marL="410209">
              <a:lnSpc>
                <a:spcPct val="100000"/>
              </a:lnSpc>
              <a:spcBef>
                <a:spcPts val="270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uvicorn.run(app,</a:t>
            </a:r>
            <a:r>
              <a:rPr dirty="0" sz="1200" spc="1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host="0.0.0.0",</a:t>
            </a:r>
            <a:r>
              <a:rPr dirty="0" sz="1200" spc="1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port=8000)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85"/>
              <a:t>Reasons</a:t>
            </a:r>
            <a:r>
              <a:rPr dirty="0" spc="-135"/>
              <a:t> </a:t>
            </a:r>
            <a:r>
              <a:rPr dirty="0" spc="-55"/>
              <a:t>for</a:t>
            </a:r>
            <a:r>
              <a:rPr dirty="0" spc="-135"/>
              <a:t> </a:t>
            </a:r>
            <a:r>
              <a:rPr dirty="0" spc="-55"/>
              <a:t>using</a:t>
            </a:r>
            <a:r>
              <a:rPr dirty="0" spc="-130"/>
              <a:t> </a:t>
            </a:r>
            <a:r>
              <a:rPr dirty="0" spc="-25"/>
              <a:t>FastAPI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59007"/>
            <a:ext cx="9599295" cy="3814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13995" indent="-201295">
              <a:lnSpc>
                <a:spcPct val="100000"/>
              </a:lnSpc>
              <a:spcBef>
                <a:spcPts val="125"/>
              </a:spcBef>
              <a:buSzPct val="125806"/>
              <a:buFont typeface="Noto Sans"/>
              <a:buChar char="•"/>
              <a:tabLst>
                <a:tab pos="213995" algn="l"/>
              </a:tabLst>
            </a:pPr>
            <a:r>
              <a:rPr dirty="0" sz="1550" b="1">
                <a:latin typeface="Noto Sans"/>
                <a:cs typeface="Noto Sans"/>
              </a:rPr>
              <a:t>Use</a:t>
            </a:r>
            <a:r>
              <a:rPr dirty="0" sz="1550" spc="15" b="1">
                <a:latin typeface="Noto Sans"/>
                <a:cs typeface="Noto Sans"/>
              </a:rPr>
              <a:t> </a:t>
            </a:r>
            <a:r>
              <a:rPr dirty="0" sz="1550" b="1">
                <a:latin typeface="Noto Sans"/>
                <a:cs typeface="Noto Sans"/>
              </a:rPr>
              <a:t>of</a:t>
            </a:r>
            <a:r>
              <a:rPr dirty="0" sz="1550" spc="20" b="1">
                <a:latin typeface="Noto Sans"/>
                <a:cs typeface="Noto Sans"/>
              </a:rPr>
              <a:t> </a:t>
            </a:r>
            <a:r>
              <a:rPr dirty="0" sz="1550" spc="-10" b="1">
                <a:latin typeface="Noto Sans"/>
                <a:cs typeface="Noto Sans"/>
              </a:rPr>
              <a:t>Pydantic</a:t>
            </a:r>
            <a:endParaRPr sz="1550">
              <a:latin typeface="Noto Sans"/>
              <a:cs typeface="Noto Sans"/>
            </a:endParaRPr>
          </a:p>
          <a:p>
            <a:pPr marL="212725" marR="706120">
              <a:lnSpc>
                <a:spcPct val="104000"/>
              </a:lnSpc>
            </a:pPr>
            <a:r>
              <a:rPr dirty="0" sz="1550">
                <a:latin typeface="Noto Sans"/>
                <a:cs typeface="Noto Sans"/>
              </a:rPr>
              <a:t>FastAPI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uses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Pydantic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for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data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validation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and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serialization,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ensuring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robust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input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and</a:t>
            </a:r>
            <a:r>
              <a:rPr dirty="0" sz="1550" spc="55">
                <a:latin typeface="Noto Sans"/>
                <a:cs typeface="Noto Sans"/>
              </a:rPr>
              <a:t> </a:t>
            </a:r>
            <a:r>
              <a:rPr dirty="0" sz="1550" spc="-10">
                <a:latin typeface="Noto Sans"/>
                <a:cs typeface="Noto Sans"/>
              </a:rPr>
              <a:t>output handling.</a:t>
            </a:r>
            <a:endParaRPr sz="1550">
              <a:latin typeface="Noto Sans"/>
              <a:cs typeface="Noto Sans"/>
            </a:endParaRPr>
          </a:p>
          <a:p>
            <a:pPr marL="213995" indent="-201295">
              <a:lnSpc>
                <a:spcPct val="100000"/>
              </a:lnSpc>
              <a:spcBef>
                <a:spcPts val="1260"/>
              </a:spcBef>
              <a:buSzPct val="125806"/>
              <a:buFont typeface="Noto Sans"/>
              <a:buChar char="•"/>
              <a:tabLst>
                <a:tab pos="213995" algn="l"/>
              </a:tabLst>
            </a:pPr>
            <a:r>
              <a:rPr dirty="0" sz="1550" b="1">
                <a:latin typeface="Noto Sans"/>
                <a:cs typeface="Noto Sans"/>
              </a:rPr>
              <a:t>Full</a:t>
            </a:r>
            <a:r>
              <a:rPr dirty="0" sz="1550" spc="55" b="1">
                <a:latin typeface="Noto Sans"/>
                <a:cs typeface="Noto Sans"/>
              </a:rPr>
              <a:t> </a:t>
            </a:r>
            <a:r>
              <a:rPr dirty="0" sz="1550" b="1">
                <a:latin typeface="Noto Sans"/>
                <a:cs typeface="Noto Sans"/>
              </a:rPr>
              <a:t>Async</a:t>
            </a:r>
            <a:r>
              <a:rPr dirty="0" sz="1550" spc="55" b="1">
                <a:latin typeface="Noto Sans"/>
                <a:cs typeface="Noto Sans"/>
              </a:rPr>
              <a:t> </a:t>
            </a:r>
            <a:r>
              <a:rPr dirty="0" sz="1550" spc="-10" b="1">
                <a:latin typeface="Noto Sans"/>
                <a:cs typeface="Noto Sans"/>
              </a:rPr>
              <a:t>Support</a:t>
            </a:r>
            <a:endParaRPr sz="1550">
              <a:latin typeface="Noto Sans"/>
              <a:cs typeface="Noto Sans"/>
            </a:endParaRPr>
          </a:p>
          <a:p>
            <a:pPr marL="212725" marR="357505">
              <a:lnSpc>
                <a:spcPct val="104000"/>
              </a:lnSpc>
            </a:pPr>
            <a:r>
              <a:rPr dirty="0" sz="1550">
                <a:latin typeface="Noto Sans"/>
                <a:cs typeface="Noto Sans"/>
              </a:rPr>
              <a:t>FastAPI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supports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asynchronous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programming,</a:t>
            </a:r>
            <a:r>
              <a:rPr dirty="0" sz="1550" spc="8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enabling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high-performance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and</a:t>
            </a:r>
            <a:r>
              <a:rPr dirty="0" sz="1550" spc="8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efficient</a:t>
            </a:r>
            <a:r>
              <a:rPr dirty="0" sz="1550" spc="80">
                <a:latin typeface="Noto Sans"/>
                <a:cs typeface="Noto Sans"/>
              </a:rPr>
              <a:t> </a:t>
            </a:r>
            <a:r>
              <a:rPr dirty="0" sz="1550" spc="-10">
                <a:latin typeface="Noto Sans"/>
                <a:cs typeface="Noto Sans"/>
              </a:rPr>
              <a:t>request handling.</a:t>
            </a:r>
            <a:endParaRPr sz="1550">
              <a:latin typeface="Noto Sans"/>
              <a:cs typeface="Noto Sans"/>
            </a:endParaRPr>
          </a:p>
          <a:p>
            <a:pPr marL="213995" indent="-201295">
              <a:lnSpc>
                <a:spcPct val="100000"/>
              </a:lnSpc>
              <a:spcBef>
                <a:spcPts val="1255"/>
              </a:spcBef>
              <a:buSzPct val="125806"/>
              <a:buFont typeface="Noto Sans"/>
              <a:buChar char="•"/>
              <a:tabLst>
                <a:tab pos="213995" algn="l"/>
              </a:tabLst>
            </a:pPr>
            <a:r>
              <a:rPr dirty="0" sz="1550" b="1">
                <a:latin typeface="Noto Sans"/>
                <a:cs typeface="Noto Sans"/>
              </a:rPr>
              <a:t>Automatic</a:t>
            </a:r>
            <a:r>
              <a:rPr dirty="0" sz="1550" spc="110" b="1">
                <a:latin typeface="Noto Sans"/>
                <a:cs typeface="Noto Sans"/>
              </a:rPr>
              <a:t> </a:t>
            </a:r>
            <a:r>
              <a:rPr dirty="0" sz="1550" b="1">
                <a:latin typeface="Noto Sans"/>
                <a:cs typeface="Noto Sans"/>
              </a:rPr>
              <a:t>OpenAPI</a:t>
            </a:r>
            <a:r>
              <a:rPr dirty="0" sz="1550" spc="114" b="1">
                <a:latin typeface="Noto Sans"/>
                <a:cs typeface="Noto Sans"/>
              </a:rPr>
              <a:t> </a:t>
            </a:r>
            <a:r>
              <a:rPr dirty="0" sz="1550" spc="-10" b="1">
                <a:latin typeface="Noto Sans"/>
                <a:cs typeface="Noto Sans"/>
              </a:rPr>
              <a:t>Generation</a:t>
            </a:r>
            <a:endParaRPr sz="1550">
              <a:latin typeface="Noto Sans"/>
              <a:cs typeface="Noto Sans"/>
            </a:endParaRPr>
          </a:p>
          <a:p>
            <a:pPr marL="212725">
              <a:lnSpc>
                <a:spcPct val="100000"/>
              </a:lnSpc>
              <a:spcBef>
                <a:spcPts val="75"/>
              </a:spcBef>
            </a:pPr>
            <a:r>
              <a:rPr dirty="0" sz="1550">
                <a:latin typeface="Noto Sans"/>
                <a:cs typeface="Noto Sans"/>
              </a:rPr>
              <a:t>FastAPI</a:t>
            </a:r>
            <a:r>
              <a:rPr dirty="0" sz="1550" spc="5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automatically</a:t>
            </a:r>
            <a:r>
              <a:rPr dirty="0" sz="1550" spc="7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generates</a:t>
            </a:r>
            <a:r>
              <a:rPr dirty="0" sz="1550" spc="6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OpenAPI</a:t>
            </a:r>
            <a:r>
              <a:rPr dirty="0" sz="1550" spc="7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documentation,</a:t>
            </a:r>
            <a:r>
              <a:rPr dirty="0" sz="1550" spc="6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simplifying</a:t>
            </a:r>
            <a:r>
              <a:rPr dirty="0" sz="1550" spc="7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API</a:t>
            </a:r>
            <a:r>
              <a:rPr dirty="0" sz="1550" spc="6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development</a:t>
            </a:r>
            <a:r>
              <a:rPr dirty="0" sz="1550" spc="7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and</a:t>
            </a:r>
            <a:r>
              <a:rPr dirty="0" sz="1550" spc="70">
                <a:latin typeface="Noto Sans"/>
                <a:cs typeface="Noto Sans"/>
              </a:rPr>
              <a:t> </a:t>
            </a:r>
            <a:r>
              <a:rPr dirty="0" sz="1550" spc="-10">
                <a:latin typeface="Noto Sans"/>
                <a:cs typeface="Noto Sans"/>
              </a:rPr>
              <a:t>testing.</a:t>
            </a:r>
            <a:endParaRPr sz="1550">
              <a:latin typeface="Noto Sans"/>
              <a:cs typeface="Noto Sans"/>
            </a:endParaRPr>
          </a:p>
          <a:p>
            <a:pPr marL="213995" indent="-201295">
              <a:lnSpc>
                <a:spcPct val="100000"/>
              </a:lnSpc>
              <a:spcBef>
                <a:spcPts val="1255"/>
              </a:spcBef>
              <a:buSzPct val="125806"/>
              <a:buFont typeface="Noto Sans"/>
              <a:buChar char="•"/>
              <a:tabLst>
                <a:tab pos="213995" algn="l"/>
              </a:tabLst>
            </a:pPr>
            <a:r>
              <a:rPr dirty="0" sz="1550" b="1">
                <a:latin typeface="Noto Sans"/>
                <a:cs typeface="Noto Sans"/>
              </a:rPr>
              <a:t>It</a:t>
            </a:r>
            <a:r>
              <a:rPr dirty="0" sz="1550" spc="20" b="1">
                <a:latin typeface="Noto Sans"/>
                <a:cs typeface="Noto Sans"/>
              </a:rPr>
              <a:t> </a:t>
            </a:r>
            <a:r>
              <a:rPr dirty="0" sz="1550" b="1">
                <a:latin typeface="Noto Sans"/>
                <a:cs typeface="Noto Sans"/>
              </a:rPr>
              <a:t>is</a:t>
            </a:r>
            <a:r>
              <a:rPr dirty="0" sz="1550" spc="25" b="1">
                <a:latin typeface="Noto Sans"/>
                <a:cs typeface="Noto Sans"/>
              </a:rPr>
              <a:t> </a:t>
            </a:r>
            <a:r>
              <a:rPr dirty="0" sz="1550" spc="-20" b="1">
                <a:latin typeface="Noto Sans"/>
                <a:cs typeface="Noto Sans"/>
              </a:rPr>
              <a:t>Fast</a:t>
            </a:r>
            <a:endParaRPr sz="1550">
              <a:latin typeface="Noto Sans"/>
              <a:cs typeface="Noto Sans"/>
            </a:endParaRPr>
          </a:p>
          <a:p>
            <a:pPr marL="212725">
              <a:lnSpc>
                <a:spcPct val="100000"/>
              </a:lnSpc>
              <a:spcBef>
                <a:spcPts val="75"/>
              </a:spcBef>
            </a:pPr>
            <a:r>
              <a:rPr dirty="0" sz="1550">
                <a:latin typeface="Noto Sans"/>
                <a:cs typeface="Noto Sans"/>
              </a:rPr>
              <a:t>FastAPI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is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optimized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for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speed,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making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it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one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of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the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fastest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web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frameworks</a:t>
            </a:r>
            <a:r>
              <a:rPr dirty="0" sz="1550" spc="50">
                <a:latin typeface="Noto Sans"/>
                <a:cs typeface="Noto Sans"/>
              </a:rPr>
              <a:t> </a:t>
            </a:r>
            <a:r>
              <a:rPr dirty="0" sz="1550" spc="-10">
                <a:latin typeface="Noto Sans"/>
                <a:cs typeface="Noto Sans"/>
              </a:rPr>
              <a:t>available.</a:t>
            </a:r>
            <a:endParaRPr sz="1550">
              <a:latin typeface="Noto Sans"/>
              <a:cs typeface="Noto Sans"/>
            </a:endParaRPr>
          </a:p>
          <a:p>
            <a:pPr marL="213995" indent="-201295">
              <a:lnSpc>
                <a:spcPct val="100000"/>
              </a:lnSpc>
              <a:spcBef>
                <a:spcPts val="1260"/>
              </a:spcBef>
              <a:buSzPct val="125806"/>
              <a:buFont typeface="Noto Sans"/>
              <a:buChar char="•"/>
              <a:tabLst>
                <a:tab pos="213995" algn="l"/>
              </a:tabLst>
            </a:pPr>
            <a:r>
              <a:rPr dirty="0" sz="1550" b="1">
                <a:latin typeface="Noto Sans"/>
                <a:cs typeface="Noto Sans"/>
              </a:rPr>
              <a:t>High</a:t>
            </a:r>
            <a:r>
              <a:rPr dirty="0" sz="1550" spc="75" b="1">
                <a:latin typeface="Noto Sans"/>
                <a:cs typeface="Noto Sans"/>
              </a:rPr>
              <a:t> </a:t>
            </a:r>
            <a:r>
              <a:rPr dirty="0" sz="1550" b="1">
                <a:latin typeface="Noto Sans"/>
                <a:cs typeface="Noto Sans"/>
              </a:rPr>
              <a:t>Adoption</a:t>
            </a:r>
            <a:r>
              <a:rPr dirty="0" sz="1550" spc="75" b="1">
                <a:latin typeface="Noto Sans"/>
                <a:cs typeface="Noto Sans"/>
              </a:rPr>
              <a:t> </a:t>
            </a:r>
            <a:r>
              <a:rPr dirty="0" sz="1550" spc="-20" b="1">
                <a:latin typeface="Noto Sans"/>
                <a:cs typeface="Noto Sans"/>
              </a:rPr>
              <a:t>Rate</a:t>
            </a:r>
            <a:endParaRPr sz="1550">
              <a:latin typeface="Noto Sans"/>
              <a:cs typeface="Noto Sans"/>
            </a:endParaRPr>
          </a:p>
          <a:p>
            <a:pPr marL="212725" marR="488950">
              <a:lnSpc>
                <a:spcPct val="104000"/>
              </a:lnSpc>
            </a:pPr>
            <a:r>
              <a:rPr dirty="0" sz="1550">
                <a:latin typeface="Noto Sans"/>
                <a:cs typeface="Noto Sans"/>
              </a:rPr>
              <a:t>FastAPI’s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growing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popularity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and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community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support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make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it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a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reliable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choice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for</a:t>
            </a:r>
            <a:r>
              <a:rPr dirty="0" sz="1550" spc="40">
                <a:latin typeface="Noto Sans"/>
                <a:cs typeface="Noto Sans"/>
              </a:rPr>
              <a:t> </a:t>
            </a:r>
            <a:r>
              <a:rPr dirty="0" sz="1550">
                <a:latin typeface="Noto Sans"/>
                <a:cs typeface="Noto Sans"/>
              </a:rPr>
              <a:t>modern</a:t>
            </a:r>
            <a:r>
              <a:rPr dirty="0" sz="1550" spc="45">
                <a:latin typeface="Noto Sans"/>
                <a:cs typeface="Noto Sans"/>
              </a:rPr>
              <a:t> </a:t>
            </a:r>
            <a:r>
              <a:rPr dirty="0" sz="1550" spc="-25">
                <a:latin typeface="Noto Sans"/>
                <a:cs typeface="Noto Sans"/>
              </a:rPr>
              <a:t>web </a:t>
            </a:r>
            <a:r>
              <a:rPr dirty="0" sz="1550" spc="-10">
                <a:latin typeface="Noto Sans"/>
                <a:cs typeface="Noto Sans"/>
              </a:rPr>
              <a:t>development.</a:t>
            </a:r>
            <a:endParaRPr sz="15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8604" y="3371986"/>
            <a:ext cx="9398635" cy="8007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 spc="-20" b="0">
                <a:solidFill>
                  <a:srgbClr val="FFFFFF"/>
                </a:solidFill>
                <a:latin typeface="Noto Sans Lisu"/>
                <a:cs typeface="Noto Sans Lisu"/>
              </a:rPr>
              <a:t>Authentication</a:t>
            </a:r>
            <a:r>
              <a:rPr dirty="0" sz="5050" spc="-229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spc="-355" b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5050" spc="-28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050" spc="-10" b="0">
                <a:solidFill>
                  <a:srgbClr val="FFFFFF"/>
                </a:solidFill>
                <a:latin typeface="Noto Sans Lisu"/>
                <a:cs typeface="Noto Sans Lisu"/>
              </a:rPr>
              <a:t>Authorization</a:t>
            </a:r>
            <a:endParaRPr sz="5050">
              <a:latin typeface="Noto Sans Lisu"/>
              <a:cs typeface="Noto Sans Lis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What</a:t>
            </a:r>
            <a:r>
              <a:rPr dirty="0" spc="-170"/>
              <a:t> </a:t>
            </a:r>
            <a:r>
              <a:rPr dirty="0"/>
              <a:t>is</a:t>
            </a:r>
            <a:r>
              <a:rPr dirty="0" spc="-180"/>
              <a:t> </a:t>
            </a:r>
            <a:r>
              <a:rPr dirty="0" spc="-55"/>
              <a:t>authentication?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9966"/>
            <a:ext cx="8460740" cy="298259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346710" marR="5080" indent="-334645">
              <a:lnSpc>
                <a:spcPct val="103699"/>
              </a:lnSpc>
              <a:spcBef>
                <a:spcPts val="1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Authentication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verifies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the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identity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of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user,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device, </a:t>
            </a:r>
            <a:r>
              <a:rPr dirty="0" sz="2600">
                <a:latin typeface="Noto Sans"/>
                <a:cs typeface="Noto Sans"/>
              </a:rPr>
              <a:t>or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entity.</a:t>
            </a:r>
            <a:endParaRPr sz="2600">
              <a:latin typeface="Noto Sans"/>
              <a:cs typeface="Noto Sans"/>
            </a:endParaRPr>
          </a:p>
          <a:p>
            <a:pPr marL="346710" marR="652145" indent="-334645">
              <a:lnSpc>
                <a:spcPct val="103699"/>
              </a:lnSpc>
              <a:spcBef>
                <a:spcPts val="197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It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uses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credentials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like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 b="1">
                <a:latin typeface="Noto Sans"/>
                <a:cs typeface="Noto Sans"/>
              </a:rPr>
              <a:t>username</a:t>
            </a:r>
            <a:r>
              <a:rPr dirty="0" sz="2600" spc="50" b="1">
                <a:latin typeface="Noto Sans"/>
                <a:cs typeface="Noto Sans"/>
              </a:rPr>
              <a:t> </a:t>
            </a:r>
            <a:r>
              <a:rPr dirty="0" sz="2600" b="1">
                <a:latin typeface="Noto Sans"/>
                <a:cs typeface="Noto Sans"/>
              </a:rPr>
              <a:t>+</a:t>
            </a:r>
            <a:r>
              <a:rPr dirty="0" sz="2600" spc="50" b="1">
                <a:latin typeface="Noto Sans"/>
                <a:cs typeface="Noto Sans"/>
              </a:rPr>
              <a:t> </a:t>
            </a:r>
            <a:r>
              <a:rPr dirty="0" sz="2600" spc="-10" b="1">
                <a:latin typeface="Noto Sans"/>
                <a:cs typeface="Noto Sans"/>
              </a:rPr>
              <a:t>passwords</a:t>
            </a:r>
            <a:r>
              <a:rPr dirty="0" sz="2600" spc="-10">
                <a:latin typeface="Noto Sans"/>
                <a:cs typeface="Noto Sans"/>
              </a:rPr>
              <a:t>, </a:t>
            </a:r>
            <a:r>
              <a:rPr dirty="0" sz="2600">
                <a:latin typeface="Noto Sans"/>
                <a:cs typeface="Noto Sans"/>
              </a:rPr>
              <a:t>biometrics,</a:t>
            </a:r>
            <a:r>
              <a:rPr dirty="0" sz="2600" spc="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or</a:t>
            </a:r>
            <a:r>
              <a:rPr dirty="0" sz="2600" spc="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security</a:t>
            </a:r>
            <a:r>
              <a:rPr dirty="0" sz="2600" spc="9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tokens.</a:t>
            </a:r>
            <a:endParaRPr sz="2600">
              <a:latin typeface="Noto Sans"/>
              <a:cs typeface="Noto Sans"/>
            </a:endParaRPr>
          </a:p>
          <a:p>
            <a:pPr marL="346710" marR="2088514" indent="-334645">
              <a:lnSpc>
                <a:spcPct val="103699"/>
              </a:lnSpc>
              <a:spcBef>
                <a:spcPts val="1970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This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ensures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only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authorized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access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to </a:t>
            </a:r>
            <a:r>
              <a:rPr dirty="0" sz="2600">
                <a:latin typeface="Noto Sans"/>
                <a:cs typeface="Noto Sans"/>
              </a:rPr>
              <a:t>sensitive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information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or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resources.</a:t>
            </a:r>
            <a:endParaRPr sz="2600">
              <a:latin typeface="Noto Sans"/>
              <a:cs typeface="Noto San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8994" y="773345"/>
            <a:ext cx="2700136" cy="16875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50"/>
              <a:t>What</a:t>
            </a:r>
            <a:r>
              <a:rPr dirty="0" spc="-180"/>
              <a:t> </a:t>
            </a:r>
            <a:r>
              <a:rPr dirty="0"/>
              <a:t>is</a:t>
            </a:r>
            <a:r>
              <a:rPr dirty="0" spc="-180"/>
              <a:t> </a:t>
            </a:r>
            <a:r>
              <a:rPr dirty="0" spc="-55"/>
              <a:t>authorization?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7369"/>
            <a:ext cx="5113655" cy="3389629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algn="just" marL="307975" marR="452755" indent="-295910">
              <a:lnSpc>
                <a:spcPct val="102200"/>
              </a:lnSpc>
              <a:spcBef>
                <a:spcPts val="30"/>
              </a:spcBef>
              <a:buSzPct val="121276"/>
              <a:buChar char="•"/>
              <a:tabLst>
                <a:tab pos="309880" algn="l"/>
              </a:tabLst>
            </a:pPr>
            <a:r>
              <a:rPr dirty="0" sz="2350" spc="-10">
                <a:latin typeface="Noto Sans"/>
                <a:cs typeface="Noto Sans"/>
              </a:rPr>
              <a:t>Authorization</a:t>
            </a:r>
            <a:r>
              <a:rPr dirty="0" sz="2350" spc="-8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determines</a:t>
            </a:r>
            <a:r>
              <a:rPr dirty="0" sz="2350" spc="-80">
                <a:latin typeface="Noto Sans"/>
                <a:cs typeface="Noto Sans"/>
              </a:rPr>
              <a:t> </a:t>
            </a:r>
            <a:r>
              <a:rPr dirty="0" sz="2350" spc="-20">
                <a:latin typeface="Noto Sans"/>
                <a:cs typeface="Noto Sans"/>
              </a:rPr>
              <a:t>what </a:t>
            </a:r>
            <a:r>
              <a:rPr dirty="0" sz="2350" spc="-20">
                <a:latin typeface="Noto Sans"/>
                <a:cs typeface="Noto Sans"/>
              </a:rPr>
              <a:t>	</a:t>
            </a:r>
            <a:r>
              <a:rPr dirty="0" sz="2350" spc="-10">
                <a:latin typeface="Noto Sans"/>
                <a:cs typeface="Noto Sans"/>
              </a:rPr>
              <a:t>resources</a:t>
            </a:r>
            <a:r>
              <a:rPr dirty="0" sz="2350" spc="-6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a</a:t>
            </a:r>
            <a:r>
              <a:rPr dirty="0" sz="2350" spc="-6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user</a:t>
            </a:r>
            <a:r>
              <a:rPr dirty="0" sz="2350" spc="-6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or</a:t>
            </a:r>
            <a:r>
              <a:rPr dirty="0" sz="2350" spc="-6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system</a:t>
            </a:r>
            <a:r>
              <a:rPr dirty="0" sz="2350" spc="-55">
                <a:latin typeface="Noto Sans"/>
                <a:cs typeface="Noto Sans"/>
              </a:rPr>
              <a:t> </a:t>
            </a:r>
            <a:r>
              <a:rPr dirty="0" sz="2350" spc="-25">
                <a:latin typeface="Noto Sans"/>
                <a:cs typeface="Noto Sans"/>
              </a:rPr>
              <a:t>can </a:t>
            </a:r>
            <a:r>
              <a:rPr dirty="0" sz="2350" spc="-25">
                <a:latin typeface="Noto Sans"/>
                <a:cs typeface="Noto Sans"/>
              </a:rPr>
              <a:t>	</a:t>
            </a:r>
            <a:r>
              <a:rPr dirty="0" sz="2350" spc="-10">
                <a:latin typeface="Noto Sans"/>
                <a:cs typeface="Noto Sans"/>
              </a:rPr>
              <a:t>access.</a:t>
            </a:r>
            <a:endParaRPr sz="2350">
              <a:latin typeface="Noto Sans"/>
              <a:cs typeface="Noto Sans"/>
            </a:endParaRPr>
          </a:p>
          <a:p>
            <a:pPr marL="309880" marR="5080" indent="-297815">
              <a:lnSpc>
                <a:spcPct val="102200"/>
              </a:lnSpc>
              <a:spcBef>
                <a:spcPts val="1755"/>
              </a:spcBef>
              <a:buSzPct val="121276"/>
              <a:buChar char="•"/>
              <a:tabLst>
                <a:tab pos="309880" algn="l"/>
              </a:tabLst>
            </a:pPr>
            <a:r>
              <a:rPr dirty="0" sz="2350">
                <a:latin typeface="Noto Sans"/>
                <a:cs typeface="Noto Sans"/>
              </a:rPr>
              <a:t>It</a:t>
            </a:r>
            <a:r>
              <a:rPr dirty="0" sz="2350" spc="-5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occurs</a:t>
            </a:r>
            <a:r>
              <a:rPr dirty="0" sz="2350" spc="-45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after</a:t>
            </a:r>
            <a:r>
              <a:rPr dirty="0" sz="2350" spc="-45">
                <a:latin typeface="Noto Sans"/>
                <a:cs typeface="Noto Sans"/>
              </a:rPr>
              <a:t> </a:t>
            </a:r>
            <a:r>
              <a:rPr dirty="0" sz="2350" spc="-10">
                <a:latin typeface="Noto Sans"/>
                <a:cs typeface="Noto Sans"/>
              </a:rPr>
              <a:t>authentication</a:t>
            </a:r>
            <a:r>
              <a:rPr dirty="0" sz="2350" spc="-45">
                <a:latin typeface="Noto Sans"/>
                <a:cs typeface="Noto Sans"/>
              </a:rPr>
              <a:t> </a:t>
            </a:r>
            <a:r>
              <a:rPr dirty="0" sz="2350" spc="-25">
                <a:latin typeface="Noto Sans"/>
                <a:cs typeface="Noto Sans"/>
              </a:rPr>
              <a:t>and </a:t>
            </a:r>
            <a:r>
              <a:rPr dirty="0" sz="2350">
                <a:latin typeface="Noto Sans"/>
                <a:cs typeface="Noto Sans"/>
              </a:rPr>
              <a:t>enforces</a:t>
            </a:r>
            <a:r>
              <a:rPr dirty="0" sz="2350" spc="-114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permissions</a:t>
            </a:r>
            <a:r>
              <a:rPr dirty="0" sz="2350" spc="-11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and</a:t>
            </a:r>
            <a:r>
              <a:rPr dirty="0" sz="2350" spc="-114">
                <a:latin typeface="Noto Sans"/>
                <a:cs typeface="Noto Sans"/>
              </a:rPr>
              <a:t> </a:t>
            </a:r>
            <a:r>
              <a:rPr dirty="0" sz="2350" spc="-10">
                <a:latin typeface="Noto Sans"/>
                <a:cs typeface="Noto Sans"/>
              </a:rPr>
              <a:t>policies.</a:t>
            </a:r>
            <a:endParaRPr sz="2350">
              <a:latin typeface="Noto Sans"/>
              <a:cs typeface="Noto Sans"/>
            </a:endParaRPr>
          </a:p>
          <a:p>
            <a:pPr marL="309880" marR="968375" indent="-297815">
              <a:lnSpc>
                <a:spcPct val="102200"/>
              </a:lnSpc>
              <a:spcBef>
                <a:spcPts val="1755"/>
              </a:spcBef>
              <a:buSzPct val="121276"/>
              <a:buChar char="•"/>
              <a:tabLst>
                <a:tab pos="309880" algn="l"/>
              </a:tabLst>
            </a:pPr>
            <a:r>
              <a:rPr dirty="0" sz="2350">
                <a:latin typeface="Noto Sans"/>
                <a:cs typeface="Noto Sans"/>
              </a:rPr>
              <a:t>This</a:t>
            </a:r>
            <a:r>
              <a:rPr dirty="0" sz="2350" spc="-80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ensures</a:t>
            </a:r>
            <a:r>
              <a:rPr dirty="0" sz="2350" spc="-75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users</a:t>
            </a:r>
            <a:r>
              <a:rPr dirty="0" sz="2350" spc="-75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can</a:t>
            </a:r>
            <a:r>
              <a:rPr dirty="0" sz="2350" spc="-75">
                <a:latin typeface="Noto Sans"/>
                <a:cs typeface="Noto Sans"/>
              </a:rPr>
              <a:t> </a:t>
            </a:r>
            <a:r>
              <a:rPr dirty="0" sz="2350" spc="-20">
                <a:latin typeface="Noto Sans"/>
                <a:cs typeface="Noto Sans"/>
              </a:rPr>
              <a:t>only </a:t>
            </a:r>
            <a:r>
              <a:rPr dirty="0" sz="2350">
                <a:latin typeface="Noto Sans"/>
                <a:cs typeface="Noto Sans"/>
              </a:rPr>
              <a:t>perform</a:t>
            </a:r>
            <a:r>
              <a:rPr dirty="0" sz="2350" spc="-95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actions</a:t>
            </a:r>
            <a:r>
              <a:rPr dirty="0" sz="2350" spc="-95">
                <a:latin typeface="Noto Sans"/>
                <a:cs typeface="Noto Sans"/>
              </a:rPr>
              <a:t> </a:t>
            </a:r>
            <a:r>
              <a:rPr dirty="0" sz="2350">
                <a:latin typeface="Noto Sans"/>
                <a:cs typeface="Noto Sans"/>
              </a:rPr>
              <a:t>they</a:t>
            </a:r>
            <a:r>
              <a:rPr dirty="0" sz="2350" spc="-95">
                <a:latin typeface="Noto Sans"/>
                <a:cs typeface="Noto Sans"/>
              </a:rPr>
              <a:t> </a:t>
            </a:r>
            <a:r>
              <a:rPr dirty="0" sz="2350" spc="-25">
                <a:latin typeface="Noto Sans"/>
                <a:cs typeface="Noto Sans"/>
              </a:rPr>
              <a:t>are </a:t>
            </a:r>
            <a:r>
              <a:rPr dirty="0" sz="2350">
                <a:latin typeface="Noto Sans"/>
                <a:cs typeface="Noto Sans"/>
              </a:rPr>
              <a:t>permitted</a:t>
            </a:r>
            <a:r>
              <a:rPr dirty="0" sz="2350" spc="-120">
                <a:latin typeface="Noto Sans"/>
                <a:cs typeface="Noto Sans"/>
              </a:rPr>
              <a:t> </a:t>
            </a:r>
            <a:r>
              <a:rPr dirty="0" sz="2350" spc="-25">
                <a:latin typeface="Noto Sans"/>
                <a:cs typeface="Noto Sans"/>
              </a:rPr>
              <a:t>to.</a:t>
            </a:r>
            <a:endParaRPr sz="2350">
              <a:latin typeface="Noto Sans"/>
              <a:cs typeface="Noto San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5966" y="3200925"/>
            <a:ext cx="4817129" cy="24085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8604" y="3371986"/>
            <a:ext cx="5528945" cy="8007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 spc="-75">
                <a:solidFill>
                  <a:srgbClr val="FFFFFF"/>
                </a:solidFill>
                <a:latin typeface="Noto Sans Lisu"/>
                <a:cs typeface="Noto Sans Lisu"/>
              </a:rPr>
              <a:t>zopyx-</a:t>
            </a:r>
            <a:r>
              <a:rPr dirty="0" sz="5050" spc="-45">
                <a:solidFill>
                  <a:srgbClr val="FFFFFF"/>
                </a:solidFill>
                <a:latin typeface="Noto Sans Lisu"/>
                <a:cs typeface="Noto Sans Lisu"/>
              </a:rPr>
              <a:t>fastapi-</a:t>
            </a:r>
            <a:r>
              <a:rPr dirty="0" sz="5050" spc="-20">
                <a:solidFill>
                  <a:srgbClr val="FFFFFF"/>
                </a:solidFill>
                <a:latin typeface="Noto Sans Lisu"/>
                <a:cs typeface="Noto Sans Lisu"/>
              </a:rPr>
              <a:t>auth</a:t>
            </a:r>
            <a:endParaRPr sz="5050">
              <a:latin typeface="Noto Sans Lisu"/>
              <a:cs typeface="Noto Sans Lisu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8606" y="5524406"/>
            <a:ext cx="7842250" cy="3930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An</a:t>
            </a:r>
            <a:r>
              <a:rPr dirty="0" sz="2400" spc="35" b="1">
                <a:solidFill>
                  <a:srgbClr val="73FA79"/>
                </a:solidFill>
                <a:latin typeface="Noto Sans"/>
                <a:cs typeface="Noto Sans"/>
              </a:rPr>
              <a:t> </a:t>
            </a: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opinionated</a:t>
            </a:r>
            <a:r>
              <a:rPr dirty="0" sz="2400" spc="35" b="1">
                <a:solidFill>
                  <a:srgbClr val="73FA79"/>
                </a:solidFill>
                <a:latin typeface="Noto Sans"/>
                <a:cs typeface="Noto Sans"/>
              </a:rPr>
              <a:t> </a:t>
            </a: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authentication</a:t>
            </a:r>
            <a:r>
              <a:rPr dirty="0" sz="2400" spc="35" b="1">
                <a:solidFill>
                  <a:srgbClr val="73FA79"/>
                </a:solidFill>
                <a:latin typeface="Noto Sans"/>
                <a:cs typeface="Noto Sans"/>
              </a:rPr>
              <a:t> </a:t>
            </a: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solution</a:t>
            </a:r>
            <a:r>
              <a:rPr dirty="0" sz="2400" spc="35" b="1">
                <a:solidFill>
                  <a:srgbClr val="73FA79"/>
                </a:solidFill>
                <a:latin typeface="Noto Sans"/>
                <a:cs typeface="Noto Sans"/>
              </a:rPr>
              <a:t> </a:t>
            </a:r>
            <a:r>
              <a:rPr dirty="0" sz="2400" b="1">
                <a:solidFill>
                  <a:srgbClr val="73FA79"/>
                </a:solidFill>
                <a:latin typeface="Noto Sans"/>
                <a:cs typeface="Noto Sans"/>
              </a:rPr>
              <a:t>for</a:t>
            </a:r>
            <a:r>
              <a:rPr dirty="0" sz="2400" spc="35" b="1">
                <a:solidFill>
                  <a:srgbClr val="73FA79"/>
                </a:solidFill>
                <a:latin typeface="Noto Sans"/>
                <a:cs typeface="Noto Sans"/>
              </a:rPr>
              <a:t> </a:t>
            </a:r>
            <a:r>
              <a:rPr dirty="0" sz="2400" spc="-10" b="1">
                <a:solidFill>
                  <a:srgbClr val="73FA79"/>
                </a:solidFill>
                <a:latin typeface="Noto Sans"/>
                <a:cs typeface="Noto Sans"/>
              </a:rPr>
              <a:t>FastAPI</a:t>
            </a:r>
            <a:endParaRPr sz="24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600"/>
              </a:spcBef>
            </a:pPr>
            <a:r>
              <a:rPr dirty="0" spc="-35"/>
              <a:t>Why</a:t>
            </a:r>
            <a:r>
              <a:rPr dirty="0" spc="-114"/>
              <a:t> </a:t>
            </a:r>
            <a:r>
              <a:rPr dirty="0" spc="-100"/>
              <a:t>zopyx-</a:t>
            </a:r>
            <a:r>
              <a:rPr dirty="0" spc="-70"/>
              <a:t>fastapi-</a:t>
            </a:r>
            <a:r>
              <a:rPr dirty="0" spc="-20"/>
              <a:t>auth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150">
                <a:solidFill>
                  <a:srgbClr val="000000"/>
                </a:solidFill>
              </a:rPr>
              <a:t>…when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there</a:t>
            </a:r>
            <a:r>
              <a:rPr dirty="0" sz="2150" spc="-70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are</a:t>
            </a:r>
            <a:r>
              <a:rPr dirty="0" sz="2150" spc="-70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already</a:t>
            </a:r>
            <a:r>
              <a:rPr dirty="0" sz="2150" spc="-70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many</a:t>
            </a:r>
            <a:r>
              <a:rPr dirty="0" sz="2150" spc="-70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other</a:t>
            </a:r>
            <a:r>
              <a:rPr dirty="0" sz="2150" spc="-70">
                <a:solidFill>
                  <a:srgbClr val="000000"/>
                </a:solidFill>
              </a:rPr>
              <a:t> </a:t>
            </a:r>
            <a:r>
              <a:rPr dirty="0" sz="2150" spc="-10">
                <a:solidFill>
                  <a:srgbClr val="000000"/>
                </a:solidFill>
              </a:rPr>
              <a:t>solutions!?</a:t>
            </a:r>
            <a:endParaRPr sz="2150"/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1028"/>
            <a:ext cx="9554845" cy="3524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120"/>
              </a:spcBef>
              <a:buSzPct val="123076"/>
              <a:buFont typeface="Noto Sans"/>
              <a:buChar char="•"/>
              <a:tabLst>
                <a:tab pos="262890" algn="l"/>
              </a:tabLst>
            </a:pPr>
            <a:r>
              <a:rPr dirty="0" sz="1950" spc="-10" b="1">
                <a:latin typeface="Noto Sans"/>
                <a:cs typeface="Noto Sans"/>
              </a:rPr>
              <a:t>Usecase</a:t>
            </a:r>
            <a:endParaRPr sz="1950">
              <a:latin typeface="Noto Sans"/>
              <a:cs typeface="Noto Sans"/>
            </a:endParaRPr>
          </a:p>
          <a:p>
            <a:pPr marL="262890" marR="2788285">
              <a:lnSpc>
                <a:spcPct val="102899"/>
              </a:lnSpc>
            </a:pPr>
            <a:r>
              <a:rPr dirty="0" sz="1950">
                <a:latin typeface="Noto Sans"/>
                <a:cs typeface="Noto Sans"/>
              </a:rPr>
              <a:t>Migration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of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a</a:t>
            </a:r>
            <a:r>
              <a:rPr dirty="0" sz="1950" spc="5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CMS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Plone-based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application</a:t>
            </a:r>
            <a:r>
              <a:rPr dirty="0" sz="1950" spc="5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from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Plone </a:t>
            </a:r>
            <a:r>
              <a:rPr dirty="0" sz="1950">
                <a:latin typeface="Noto Sans"/>
                <a:cs typeface="Noto Sans"/>
              </a:rPr>
              <a:t>to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FastAPI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for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the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University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of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Saarbrücken.</a:t>
            </a:r>
            <a:endParaRPr sz="1950">
              <a:latin typeface="Noto Sans"/>
              <a:cs typeface="Noto Sans"/>
            </a:endParaRPr>
          </a:p>
          <a:p>
            <a:pPr marL="262890" indent="-250190">
              <a:lnSpc>
                <a:spcPct val="100000"/>
              </a:lnSpc>
              <a:spcBef>
                <a:spcPts val="1550"/>
              </a:spcBef>
              <a:buSzPct val="123076"/>
              <a:buFont typeface="Noto Sans"/>
              <a:buChar char="•"/>
              <a:tabLst>
                <a:tab pos="262890" algn="l"/>
              </a:tabLst>
            </a:pPr>
            <a:r>
              <a:rPr dirty="0" sz="1950" spc="-10" b="1">
                <a:latin typeface="Noto Sans"/>
                <a:cs typeface="Noto Sans"/>
              </a:rPr>
              <a:t>Problem</a:t>
            </a:r>
            <a:endParaRPr sz="1950">
              <a:latin typeface="Noto Sans"/>
              <a:cs typeface="Noto Sans"/>
            </a:endParaRPr>
          </a:p>
          <a:p>
            <a:pPr lvl="1" marL="530225" indent="-250825">
              <a:lnSpc>
                <a:spcPct val="100000"/>
              </a:lnSpc>
              <a:spcBef>
                <a:spcPts val="1545"/>
              </a:spcBef>
              <a:buSzPct val="123076"/>
              <a:buChar char="•"/>
              <a:tabLst>
                <a:tab pos="530225" algn="l"/>
              </a:tabLst>
            </a:pPr>
            <a:r>
              <a:rPr dirty="0" sz="1950">
                <a:latin typeface="Noto Sans"/>
                <a:cs typeface="Noto Sans"/>
              </a:rPr>
              <a:t>None</a:t>
            </a:r>
            <a:r>
              <a:rPr dirty="0" sz="1950" spc="4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of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the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existing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authentication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frameworks</a:t>
            </a:r>
            <a:r>
              <a:rPr dirty="0" sz="1950" spc="4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for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FastAPI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has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fit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our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needs</a:t>
            </a:r>
            <a:endParaRPr sz="1950">
              <a:latin typeface="Noto Sans"/>
              <a:cs typeface="Noto Sans"/>
            </a:endParaRPr>
          </a:p>
          <a:p>
            <a:pPr lvl="1" marL="530225" marR="1725930" indent="-250825">
              <a:lnSpc>
                <a:spcPct val="102899"/>
              </a:lnSpc>
              <a:spcBef>
                <a:spcPts val="1480"/>
              </a:spcBef>
              <a:buSzPct val="123076"/>
              <a:buChar char="•"/>
              <a:tabLst>
                <a:tab pos="530225" algn="l"/>
              </a:tabLst>
            </a:pPr>
            <a:r>
              <a:rPr dirty="0" sz="1950">
                <a:latin typeface="Noto Sans"/>
                <a:cs typeface="Noto Sans"/>
              </a:rPr>
              <a:t>No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direct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translation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of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security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concepts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of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the</a:t>
            </a:r>
            <a:r>
              <a:rPr dirty="0" sz="1950" spc="5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legacy</a:t>
            </a:r>
            <a:r>
              <a:rPr dirty="0" sz="1950" spc="45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system </a:t>
            </a:r>
            <a:r>
              <a:rPr dirty="0" sz="1950">
                <a:latin typeface="Noto Sans"/>
                <a:cs typeface="Noto Sans"/>
              </a:rPr>
              <a:t>available</a:t>
            </a:r>
            <a:r>
              <a:rPr dirty="0" sz="1950" spc="5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for</a:t>
            </a:r>
            <a:r>
              <a:rPr dirty="0" sz="1950" spc="60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FastAPI</a:t>
            </a:r>
            <a:endParaRPr sz="1950">
              <a:latin typeface="Noto Sans"/>
              <a:cs typeface="Noto Sans"/>
            </a:endParaRPr>
          </a:p>
          <a:p>
            <a:pPr lvl="1" marL="530225" marR="3110865" indent="-250825">
              <a:lnSpc>
                <a:spcPct val="102899"/>
              </a:lnSpc>
              <a:spcBef>
                <a:spcPts val="1480"/>
              </a:spcBef>
              <a:buSzPct val="123076"/>
              <a:buChar char="•"/>
              <a:tabLst>
                <a:tab pos="530225" algn="l"/>
              </a:tabLst>
            </a:pPr>
            <a:r>
              <a:rPr dirty="0" sz="1950">
                <a:latin typeface="Noto Sans"/>
                <a:cs typeface="Noto Sans"/>
              </a:rPr>
              <a:t>Transparent</a:t>
            </a:r>
            <a:r>
              <a:rPr dirty="0" sz="1950" spc="3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authentication</a:t>
            </a:r>
            <a:r>
              <a:rPr dirty="0" sz="1950" spc="4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against</a:t>
            </a:r>
            <a:r>
              <a:rPr dirty="0" sz="1950" spc="3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three</a:t>
            </a:r>
            <a:r>
              <a:rPr dirty="0" sz="1950" spc="40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different </a:t>
            </a:r>
            <a:r>
              <a:rPr dirty="0" sz="1950">
                <a:latin typeface="Noto Sans"/>
                <a:cs typeface="Noto Sans"/>
              </a:rPr>
              <a:t>user</a:t>
            </a:r>
            <a:r>
              <a:rPr dirty="0" sz="1950" spc="15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sources</a:t>
            </a:r>
            <a:r>
              <a:rPr dirty="0" sz="1950" spc="20">
                <a:latin typeface="Noto Sans"/>
                <a:cs typeface="Noto Sans"/>
              </a:rPr>
              <a:t> </a:t>
            </a:r>
            <a:r>
              <a:rPr dirty="0" sz="1950">
                <a:latin typeface="Noto Sans"/>
                <a:cs typeface="Noto Sans"/>
              </a:rPr>
              <a:t>(local,</a:t>
            </a:r>
            <a:r>
              <a:rPr dirty="0" sz="1950" spc="20">
                <a:latin typeface="Noto Sans"/>
                <a:cs typeface="Noto Sans"/>
              </a:rPr>
              <a:t> </a:t>
            </a:r>
            <a:r>
              <a:rPr dirty="0" sz="1950" spc="-45">
                <a:latin typeface="Noto Sans"/>
                <a:cs typeface="Noto Sans"/>
              </a:rPr>
              <a:t>SAP,</a:t>
            </a:r>
            <a:r>
              <a:rPr dirty="0" sz="1950" spc="20">
                <a:latin typeface="Noto Sans"/>
                <a:cs typeface="Noto Sans"/>
              </a:rPr>
              <a:t> </a:t>
            </a:r>
            <a:r>
              <a:rPr dirty="0" sz="1950" spc="-10">
                <a:latin typeface="Noto Sans"/>
                <a:cs typeface="Noto Sans"/>
              </a:rPr>
              <a:t>LDAP)</a:t>
            </a:r>
            <a:endParaRPr sz="19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Concepts:</a:t>
            </a:r>
            <a:r>
              <a:rPr dirty="0" spc="-140"/>
              <a:t> </a:t>
            </a:r>
            <a:r>
              <a:rPr dirty="0" spc="-50"/>
              <a:t>Permissions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9966"/>
            <a:ext cx="9243695" cy="1910080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15"/>
              </a:spcBef>
            </a:pPr>
            <a:r>
              <a:rPr dirty="0" sz="2600">
                <a:latin typeface="Noto Sans"/>
                <a:cs typeface="Noto Sans"/>
              </a:rPr>
              <a:t>An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access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right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that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defines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what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actions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or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role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can </a:t>
            </a:r>
            <a:r>
              <a:rPr dirty="0" sz="2600">
                <a:latin typeface="Noto Sans"/>
                <a:cs typeface="Noto Sans"/>
              </a:rPr>
              <a:t>perform,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such</a:t>
            </a:r>
            <a:r>
              <a:rPr dirty="0" sz="2600" spc="6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as</a:t>
            </a:r>
            <a:r>
              <a:rPr dirty="0" sz="2600" spc="6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viewing,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editing,</a:t>
            </a:r>
            <a:r>
              <a:rPr dirty="0" sz="2600" spc="6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or</a:t>
            </a:r>
            <a:r>
              <a:rPr dirty="0" sz="2600" spc="6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deleting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resources </a:t>
            </a:r>
            <a:r>
              <a:rPr dirty="0" sz="2600">
                <a:latin typeface="Noto Sans"/>
                <a:cs typeface="Noto Sans"/>
              </a:rPr>
              <a:t>within</a:t>
            </a:r>
            <a:r>
              <a:rPr dirty="0" sz="2600" spc="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an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application.</a:t>
            </a:r>
            <a:endParaRPr sz="26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dirty="0" sz="2600">
                <a:latin typeface="Noto Sans"/>
                <a:cs typeface="Noto Sans"/>
              </a:rPr>
              <a:t>Permissions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are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defined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as</a:t>
            </a:r>
            <a:r>
              <a:rPr dirty="0" sz="2600" spc="5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code.</a:t>
            </a:r>
            <a:endParaRPr sz="26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36459" y="4950633"/>
            <a:ext cx="7376795" cy="113474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fastapi_auth.permissions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Permission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200">
              <a:latin typeface="Courier New"/>
              <a:cs typeface="Courier New"/>
            </a:endParaRPr>
          </a:p>
          <a:p>
            <a:pPr marL="36195" marR="33655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VIEW_PERMISSION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EE220C"/>
                </a:solidFill>
                <a:latin typeface="Courier New"/>
                <a:cs typeface="Courier New"/>
              </a:rPr>
              <a:t>Permission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(name="view",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description="View</a:t>
            </a:r>
            <a:r>
              <a:rPr dirty="0" sz="1200" spc="12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permission")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EDIT_PERMISSION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EE220C"/>
                </a:solidFill>
                <a:latin typeface="Courier New"/>
                <a:cs typeface="Courier New"/>
              </a:rPr>
              <a:t>Permission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(name="edit",</a:t>
            </a:r>
            <a:r>
              <a:rPr dirty="0" sz="120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description="Edit</a:t>
            </a:r>
            <a:r>
              <a:rPr dirty="0" sz="1200" spc="12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permission")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DELETE_PERMISSION</a:t>
            </a:r>
            <a:r>
              <a:rPr dirty="0" sz="1200" spc="1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1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EE220C"/>
                </a:solidFill>
                <a:latin typeface="Courier New"/>
                <a:cs typeface="Courier New"/>
              </a:rPr>
              <a:t>Permission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(name="delete",</a:t>
            </a:r>
            <a:r>
              <a:rPr dirty="0" sz="1200" spc="1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description="Delete</a:t>
            </a:r>
            <a:r>
              <a:rPr dirty="0" sz="1200" spc="1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permission")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3220085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Concepts:</a:t>
            </a:r>
            <a:r>
              <a:rPr dirty="0" spc="-140"/>
              <a:t> </a:t>
            </a:r>
            <a:r>
              <a:rPr dirty="0" spc="-35"/>
              <a:t>Roles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2276"/>
            <a:ext cx="3902075" cy="353060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85470">
              <a:lnSpc>
                <a:spcPct val="101899"/>
              </a:lnSpc>
              <a:spcBef>
                <a:spcPts val="50"/>
              </a:spcBef>
            </a:pPr>
            <a:r>
              <a:rPr dirty="0" sz="2000">
                <a:latin typeface="Noto Sans"/>
                <a:cs typeface="Noto Sans"/>
              </a:rPr>
              <a:t>A</a:t>
            </a:r>
            <a:r>
              <a:rPr dirty="0" sz="2000" spc="-4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collection</a:t>
            </a:r>
            <a:r>
              <a:rPr dirty="0" sz="2000" spc="-4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of</a:t>
            </a:r>
            <a:r>
              <a:rPr dirty="0" sz="2000" spc="-40">
                <a:latin typeface="Noto Sans"/>
                <a:cs typeface="Noto Sans"/>
              </a:rPr>
              <a:t> </a:t>
            </a:r>
            <a:r>
              <a:rPr dirty="0" sz="2000" spc="-10">
                <a:latin typeface="Noto Sans"/>
                <a:cs typeface="Noto Sans"/>
              </a:rPr>
              <a:t>permissions </a:t>
            </a:r>
            <a:r>
              <a:rPr dirty="0" sz="2000">
                <a:latin typeface="Noto Sans"/>
                <a:cs typeface="Noto Sans"/>
              </a:rPr>
              <a:t>wrapped</a:t>
            </a:r>
            <a:r>
              <a:rPr dirty="0" sz="2000" spc="-3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together</a:t>
            </a:r>
            <a:r>
              <a:rPr dirty="0" sz="2000" spc="-3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as</a:t>
            </a:r>
            <a:r>
              <a:rPr dirty="0" sz="2000" spc="-3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</a:t>
            </a:r>
            <a:r>
              <a:rPr dirty="0" sz="2000" spc="-30">
                <a:latin typeface="Noto Sans"/>
                <a:cs typeface="Noto Sans"/>
              </a:rPr>
              <a:t> </a:t>
            </a:r>
            <a:r>
              <a:rPr dirty="0" sz="2000" spc="-10">
                <a:latin typeface="Noto Sans"/>
                <a:cs typeface="Noto Sans"/>
              </a:rPr>
              <a:t>role.</a:t>
            </a:r>
            <a:endParaRPr sz="2000">
              <a:latin typeface="Noto Sans"/>
              <a:cs typeface="Noto Sans"/>
            </a:endParaRPr>
          </a:p>
          <a:p>
            <a:pPr marL="12700" marR="5080">
              <a:lnSpc>
                <a:spcPct val="101899"/>
              </a:lnSpc>
              <a:spcBef>
                <a:spcPts val="1880"/>
              </a:spcBef>
            </a:pPr>
            <a:r>
              <a:rPr dirty="0" sz="2000">
                <a:latin typeface="Noto Sans"/>
                <a:cs typeface="Noto Sans"/>
              </a:rPr>
              <a:t>Roles</a:t>
            </a:r>
            <a:r>
              <a:rPr dirty="0" sz="2000" spc="-4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define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user’s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access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 spc="-10">
                <a:latin typeface="Noto Sans"/>
                <a:cs typeface="Noto Sans"/>
              </a:rPr>
              <a:t>level </a:t>
            </a:r>
            <a:r>
              <a:rPr dirty="0" sz="2000">
                <a:latin typeface="Noto Sans"/>
                <a:cs typeface="Noto Sans"/>
              </a:rPr>
              <a:t>and</a:t>
            </a:r>
            <a:r>
              <a:rPr dirty="0" sz="2000" spc="-4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responsibilities</a:t>
            </a:r>
            <a:r>
              <a:rPr dirty="0" sz="2000" spc="-4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within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 spc="-25">
                <a:latin typeface="Noto Sans"/>
                <a:cs typeface="Noto Sans"/>
              </a:rPr>
              <a:t>an </a:t>
            </a:r>
            <a:r>
              <a:rPr dirty="0" sz="2000" spc="-10">
                <a:latin typeface="Noto Sans"/>
                <a:cs typeface="Noto Sans"/>
              </a:rPr>
              <a:t>application.</a:t>
            </a:r>
            <a:endParaRPr sz="2000">
              <a:latin typeface="Noto Sans"/>
              <a:cs typeface="Noto Sans"/>
            </a:endParaRPr>
          </a:p>
          <a:p>
            <a:pPr algn="just" marL="12700" marR="189865">
              <a:lnSpc>
                <a:spcPct val="101899"/>
              </a:lnSpc>
              <a:spcBef>
                <a:spcPts val="1875"/>
              </a:spcBef>
            </a:pPr>
            <a:r>
              <a:rPr dirty="0" sz="2000">
                <a:latin typeface="Noto Sans"/>
                <a:cs typeface="Noto Sans"/>
              </a:rPr>
              <a:t>A</a:t>
            </a:r>
            <a:r>
              <a:rPr dirty="0" sz="2000" spc="-2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user</a:t>
            </a:r>
            <a:r>
              <a:rPr dirty="0" sz="2000" spc="-2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can</a:t>
            </a:r>
            <a:r>
              <a:rPr dirty="0" sz="2000" spc="-2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have</a:t>
            </a:r>
            <a:r>
              <a:rPr dirty="0" sz="2000" spc="-2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multiple</a:t>
            </a:r>
            <a:r>
              <a:rPr dirty="0" sz="2000" spc="-20">
                <a:latin typeface="Noto Sans"/>
                <a:cs typeface="Noto Sans"/>
              </a:rPr>
              <a:t> </a:t>
            </a:r>
            <a:r>
              <a:rPr dirty="0" sz="2000" spc="-10">
                <a:latin typeface="Noto Sans"/>
                <a:cs typeface="Noto Sans"/>
              </a:rPr>
              <a:t>roles, </a:t>
            </a:r>
            <a:r>
              <a:rPr dirty="0" sz="2000">
                <a:latin typeface="Noto Sans"/>
                <a:cs typeface="Noto Sans"/>
              </a:rPr>
              <a:t>each</a:t>
            </a:r>
            <a:r>
              <a:rPr dirty="0" sz="2000" spc="-6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granting</a:t>
            </a:r>
            <a:r>
              <a:rPr dirty="0" sz="2000" spc="-6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</a:t>
            </a:r>
            <a:r>
              <a:rPr dirty="0" sz="2000" spc="-5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different</a:t>
            </a:r>
            <a:r>
              <a:rPr dirty="0" sz="2000" spc="-6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set</a:t>
            </a:r>
            <a:r>
              <a:rPr dirty="0" sz="2000" spc="-55">
                <a:latin typeface="Noto Sans"/>
                <a:cs typeface="Noto Sans"/>
              </a:rPr>
              <a:t> </a:t>
            </a:r>
            <a:r>
              <a:rPr dirty="0" sz="2000" spc="-25">
                <a:latin typeface="Noto Sans"/>
                <a:cs typeface="Noto Sans"/>
              </a:rPr>
              <a:t>of </a:t>
            </a:r>
            <a:r>
              <a:rPr dirty="0" sz="2000" spc="-10">
                <a:latin typeface="Noto Sans"/>
                <a:cs typeface="Noto Sans"/>
              </a:rPr>
              <a:t>permissions.</a:t>
            </a:r>
            <a:endParaRPr sz="2000">
              <a:latin typeface="Noto Sans"/>
              <a:cs typeface="Noto Sans"/>
            </a:endParaRPr>
          </a:p>
          <a:p>
            <a:pPr algn="just" marL="12700">
              <a:lnSpc>
                <a:spcPct val="100000"/>
              </a:lnSpc>
              <a:spcBef>
                <a:spcPts val="1920"/>
              </a:spcBef>
            </a:pPr>
            <a:r>
              <a:rPr dirty="0" sz="2000">
                <a:latin typeface="Noto Sans"/>
                <a:cs typeface="Noto Sans"/>
              </a:rPr>
              <a:t>Roles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are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defined</a:t>
            </a:r>
            <a:r>
              <a:rPr dirty="0" sz="2000" spc="-30">
                <a:latin typeface="Noto Sans"/>
                <a:cs typeface="Noto Sans"/>
              </a:rPr>
              <a:t> </a:t>
            </a:r>
            <a:r>
              <a:rPr dirty="0" sz="2000">
                <a:latin typeface="Noto Sans"/>
                <a:cs typeface="Noto Sans"/>
              </a:rPr>
              <a:t>in</a:t>
            </a:r>
            <a:r>
              <a:rPr dirty="0" sz="2000" spc="-35">
                <a:latin typeface="Noto Sans"/>
                <a:cs typeface="Noto Sans"/>
              </a:rPr>
              <a:t> </a:t>
            </a:r>
            <a:r>
              <a:rPr dirty="0" sz="2000" spc="-10">
                <a:latin typeface="Noto Sans"/>
                <a:cs typeface="Noto Sans"/>
              </a:rPr>
              <a:t>code.</a:t>
            </a:r>
            <a:endParaRPr sz="20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900329" y="2487778"/>
            <a:ext cx="5692775" cy="364807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619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85"/>
              </a:spcBef>
              <a:tabLst>
                <a:tab pos="3083560" algn="l"/>
              </a:tabLst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050" spc="8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fastapi_auth.permissions</a:t>
            </a:r>
            <a:r>
              <a:rPr dirty="0" sz="1050" spc="9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	</a:t>
            </a:r>
            <a:r>
              <a:rPr dirty="0" sz="1050" spc="-20">
                <a:solidFill>
                  <a:srgbClr val="5E5E5E"/>
                </a:solidFill>
                <a:latin typeface="Courier New"/>
                <a:cs typeface="Courier New"/>
              </a:rPr>
              <a:t>Role</a:t>
            </a:r>
            <a:endParaRPr sz="10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ADMIN_ROLE</a:t>
            </a:r>
            <a:r>
              <a:rPr dirty="0" sz="105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05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EE220C"/>
                </a:solidFill>
                <a:latin typeface="Courier New"/>
                <a:cs typeface="Courier New"/>
              </a:rPr>
              <a:t>Role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(</a:t>
            </a:r>
            <a:endParaRPr sz="1050">
              <a:latin typeface="Courier New"/>
              <a:cs typeface="Courier New"/>
            </a:endParaRPr>
          </a:p>
          <a:p>
            <a:pPr marL="356870" marR="3322320">
              <a:lnSpc>
                <a:spcPct val="118300"/>
              </a:lnSpc>
            </a:pP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name="Administrator",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description="Admin</a:t>
            </a:r>
            <a:r>
              <a:rPr dirty="0" sz="1050" spc="11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role",</a:t>
            </a:r>
            <a:endParaRPr sz="1050">
              <a:latin typeface="Courier New"/>
              <a:cs typeface="Courier New"/>
            </a:endParaRPr>
          </a:p>
          <a:p>
            <a:pPr marL="356870">
              <a:lnSpc>
                <a:spcPct val="100000"/>
              </a:lnSpc>
              <a:spcBef>
                <a:spcPts val="229"/>
              </a:spcBef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permissions=[VIEW_PERMISSION,</a:t>
            </a:r>
            <a:r>
              <a:rPr dirty="0" sz="1050" spc="1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EDIT_PERMISSION,</a:t>
            </a:r>
            <a:r>
              <a:rPr dirty="0" sz="1050" spc="1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DELETE_PERMISSION],</a:t>
            </a: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229"/>
              </a:spcBef>
            </a:pPr>
            <a:r>
              <a:rPr dirty="0" sz="1050" spc="-50">
                <a:solidFill>
                  <a:srgbClr val="5E5E5E"/>
                </a:solidFill>
                <a:latin typeface="Courier New"/>
                <a:cs typeface="Courier New"/>
              </a:rPr>
              <a:t>)</a:t>
            </a:r>
            <a:endParaRPr sz="10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USER_ROLE</a:t>
            </a:r>
            <a:r>
              <a:rPr dirty="0" sz="105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05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EE220C"/>
                </a:solidFill>
                <a:latin typeface="Courier New"/>
                <a:cs typeface="Courier New"/>
              </a:rPr>
              <a:t>Role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(</a:t>
            </a:r>
            <a:endParaRPr sz="1050">
              <a:latin typeface="Courier New"/>
              <a:cs typeface="Courier New"/>
            </a:endParaRPr>
          </a:p>
          <a:p>
            <a:pPr marL="356870" marR="3402329">
              <a:lnSpc>
                <a:spcPct val="118300"/>
              </a:lnSpc>
            </a:pP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name="User",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description="User</a:t>
            </a:r>
            <a:r>
              <a:rPr dirty="0" sz="1050" spc="10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role",</a:t>
            </a:r>
            <a:endParaRPr sz="1050">
              <a:latin typeface="Courier New"/>
              <a:cs typeface="Courier New"/>
            </a:endParaRPr>
          </a:p>
          <a:p>
            <a:pPr marL="356870">
              <a:lnSpc>
                <a:spcPct val="100000"/>
              </a:lnSpc>
              <a:spcBef>
                <a:spcPts val="234"/>
              </a:spcBef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permissions=[VIEW_PERMISSION,</a:t>
            </a:r>
            <a:r>
              <a:rPr dirty="0" sz="10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EDIT_PERMISSION],</a:t>
            </a: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229"/>
              </a:spcBef>
            </a:pPr>
            <a:r>
              <a:rPr dirty="0" sz="1050" spc="-50">
                <a:solidFill>
                  <a:srgbClr val="5E5E5E"/>
                </a:solidFill>
                <a:latin typeface="Courier New"/>
                <a:cs typeface="Courier New"/>
              </a:rPr>
              <a:t>)</a:t>
            </a:r>
            <a:endParaRPr sz="10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</a:pP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VIEWER_ROLE</a:t>
            </a:r>
            <a:r>
              <a:rPr dirty="0" sz="105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05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EE220C"/>
                </a:solidFill>
                <a:latin typeface="Courier New"/>
                <a:cs typeface="Courier New"/>
              </a:rPr>
              <a:t>Role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(</a:t>
            </a:r>
            <a:endParaRPr sz="1050">
              <a:latin typeface="Courier New"/>
              <a:cs typeface="Courier New"/>
            </a:endParaRPr>
          </a:p>
          <a:p>
            <a:pPr marL="356870" marR="2921000">
              <a:lnSpc>
                <a:spcPct val="118300"/>
              </a:lnSpc>
            </a:pP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name="Viewer", </a:t>
            </a:r>
            <a:r>
              <a:rPr dirty="0" sz="1050">
                <a:solidFill>
                  <a:srgbClr val="5E5E5E"/>
                </a:solidFill>
                <a:latin typeface="Courier New"/>
                <a:cs typeface="Courier New"/>
              </a:rPr>
              <a:t>description="Viewer</a:t>
            </a:r>
            <a:r>
              <a:rPr dirty="0" sz="105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050" spc="-10">
                <a:solidFill>
                  <a:srgbClr val="5E5E5E"/>
                </a:solidFill>
                <a:latin typeface="Courier New"/>
                <a:cs typeface="Courier New"/>
              </a:rPr>
              <a:t>role", permissions=[VIEW_PERMISSION],</a:t>
            </a:r>
            <a:endParaRPr sz="10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229"/>
              </a:spcBef>
            </a:pPr>
            <a:r>
              <a:rPr dirty="0" sz="1050" spc="-50">
                <a:solidFill>
                  <a:srgbClr val="5E5E5E"/>
                </a:solidFill>
                <a:latin typeface="Courier New"/>
                <a:cs typeface="Courier New"/>
              </a:rPr>
              <a:t>)</a:t>
            </a:r>
            <a:endParaRPr sz="10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Concepts:</a:t>
            </a:r>
            <a:r>
              <a:rPr dirty="0" spc="-135"/>
              <a:t> </a:t>
            </a:r>
            <a:r>
              <a:rPr dirty="0" spc="-75"/>
              <a:t>Roles</a:t>
            </a:r>
            <a:r>
              <a:rPr dirty="0" spc="-135"/>
              <a:t> </a:t>
            </a:r>
            <a:r>
              <a:rPr dirty="0" spc="-25"/>
              <a:t>II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61701"/>
            <a:ext cx="6955790" cy="67246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60"/>
              </a:spcBef>
            </a:pPr>
            <a:r>
              <a:rPr dirty="0" sz="2100">
                <a:latin typeface="Noto Sans"/>
                <a:cs typeface="Noto Sans"/>
              </a:rPr>
              <a:t>Roles</a:t>
            </a:r>
            <a:r>
              <a:rPr dirty="0" sz="2100" spc="-2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must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be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registered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with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the</a:t>
            </a:r>
            <a:r>
              <a:rPr dirty="0" sz="2100" spc="-2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(gobal)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roles</a:t>
            </a:r>
            <a:r>
              <a:rPr dirty="0" sz="2100" spc="-20">
                <a:latin typeface="Noto Sans"/>
                <a:cs typeface="Noto Sans"/>
              </a:rPr>
              <a:t> </a:t>
            </a:r>
            <a:r>
              <a:rPr dirty="0" sz="2100" spc="-10">
                <a:latin typeface="Noto Sans"/>
                <a:cs typeface="Noto Sans"/>
              </a:rPr>
              <a:t>registry. </a:t>
            </a:r>
            <a:r>
              <a:rPr dirty="0" sz="2100">
                <a:latin typeface="Noto Sans"/>
                <a:cs typeface="Noto Sans"/>
              </a:rPr>
              <a:t>Interim</a:t>
            </a:r>
            <a:r>
              <a:rPr dirty="0" sz="2100" spc="-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solution…likely</a:t>
            </a:r>
            <a:r>
              <a:rPr dirty="0" sz="2100" spc="-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to</a:t>
            </a:r>
            <a:r>
              <a:rPr dirty="0" sz="2100" spc="-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go</a:t>
            </a:r>
            <a:r>
              <a:rPr dirty="0" sz="2100" spc="-5">
                <a:latin typeface="Noto Sans"/>
                <a:cs typeface="Noto Sans"/>
              </a:rPr>
              <a:t> </a:t>
            </a:r>
            <a:r>
              <a:rPr dirty="0" sz="2100">
                <a:latin typeface="Noto Sans"/>
                <a:cs typeface="Noto Sans"/>
              </a:rPr>
              <a:t>away</a:t>
            </a:r>
            <a:r>
              <a:rPr dirty="0" sz="2100" spc="-5">
                <a:latin typeface="Noto Sans"/>
                <a:cs typeface="Noto Sans"/>
              </a:rPr>
              <a:t> </a:t>
            </a:r>
            <a:r>
              <a:rPr dirty="0" sz="2100" spc="-10">
                <a:latin typeface="Noto Sans"/>
                <a:cs typeface="Noto Sans"/>
              </a:rPr>
              <a:t>soon.</a:t>
            </a:r>
            <a:endParaRPr sz="21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331087" y="4347547"/>
            <a:ext cx="4288790" cy="113474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200" spc="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fastapi_auth.roles</a:t>
            </a:r>
            <a:r>
              <a:rPr dirty="0" sz="1200" spc="8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200" spc="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ROLES_REGISTRY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200">
              <a:latin typeface="Courier New"/>
              <a:cs typeface="Courier New"/>
            </a:endParaRPr>
          </a:p>
          <a:p>
            <a:pPr marL="36195" marR="875665">
              <a:lnSpc>
                <a:spcPct val="118800"/>
              </a:lnSpc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ROLES_REGISTRY.register(ADMIN_ROLE) ROLES_REGISTRY.register(USER_ROLE) ROLES_REGISTRY.register(VIEWER_ROLE)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3272790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Concepts:</a:t>
            </a:r>
            <a:r>
              <a:rPr dirty="0" spc="-140"/>
              <a:t> </a:t>
            </a:r>
            <a:r>
              <a:rPr dirty="0" spc="-35"/>
              <a:t>Users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70249"/>
            <a:ext cx="9466580" cy="346202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>
                <a:latin typeface="Noto Sans"/>
                <a:cs typeface="Noto Sans"/>
              </a:rPr>
              <a:t>A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user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represents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the</a:t>
            </a:r>
            <a:r>
              <a:rPr dirty="0" sz="2300" spc="30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currently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user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context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accessing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the</a:t>
            </a:r>
            <a:r>
              <a:rPr dirty="0" sz="2300" spc="35">
                <a:latin typeface="Noto Sans"/>
                <a:cs typeface="Noto Sans"/>
              </a:rPr>
              <a:t> </a:t>
            </a:r>
            <a:r>
              <a:rPr dirty="0" sz="2300" spc="-10">
                <a:latin typeface="Noto Sans"/>
                <a:cs typeface="Noto Sans"/>
              </a:rPr>
              <a:t>system.</a:t>
            </a:r>
            <a:endParaRPr sz="23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2095"/>
              </a:spcBef>
            </a:pPr>
            <a:r>
              <a:rPr dirty="0" sz="2300">
                <a:latin typeface="Noto Sans"/>
                <a:cs typeface="Noto Sans"/>
              </a:rPr>
              <a:t>User</a:t>
            </a:r>
            <a:r>
              <a:rPr dirty="0" sz="2300" spc="5">
                <a:latin typeface="Noto Sans"/>
                <a:cs typeface="Noto Sans"/>
              </a:rPr>
              <a:t> </a:t>
            </a:r>
            <a:r>
              <a:rPr dirty="0" sz="2300" spc="-10">
                <a:latin typeface="Noto Sans"/>
                <a:cs typeface="Noto Sans"/>
              </a:rPr>
              <a:t>types:</a:t>
            </a:r>
            <a:endParaRPr sz="2300">
              <a:latin typeface="Noto Sans"/>
              <a:cs typeface="Noto Sans"/>
            </a:endParaRPr>
          </a:p>
          <a:p>
            <a:pPr marL="574675" indent="-295275">
              <a:lnSpc>
                <a:spcPct val="100000"/>
              </a:lnSpc>
              <a:spcBef>
                <a:spcPts val="2095"/>
              </a:spcBef>
              <a:buSzPct val="123913"/>
              <a:buFont typeface="Noto Sans"/>
              <a:buChar char="•"/>
              <a:tabLst>
                <a:tab pos="574675" algn="l"/>
              </a:tabLst>
            </a:pPr>
            <a:r>
              <a:rPr dirty="0" sz="2300">
                <a:latin typeface="Noto Sans"/>
                <a:cs typeface="Noto Sans"/>
              </a:rPr>
              <a:t>Anonymous</a:t>
            </a:r>
            <a:r>
              <a:rPr dirty="0" sz="2300" spc="5">
                <a:latin typeface="Noto Sans"/>
                <a:cs typeface="Noto Sans"/>
              </a:rPr>
              <a:t> </a:t>
            </a:r>
            <a:r>
              <a:rPr dirty="0" sz="2300" spc="-20">
                <a:latin typeface="Noto Sans"/>
                <a:cs typeface="Noto Sans"/>
              </a:rPr>
              <a:t>User</a:t>
            </a:r>
            <a:endParaRPr sz="2300">
              <a:latin typeface="Noto Sans"/>
              <a:cs typeface="Noto Sans"/>
            </a:endParaRPr>
          </a:p>
          <a:p>
            <a:pPr marL="574675" indent="-295275">
              <a:lnSpc>
                <a:spcPct val="100000"/>
              </a:lnSpc>
              <a:spcBef>
                <a:spcPts val="2095"/>
              </a:spcBef>
              <a:buSzPct val="123913"/>
              <a:buFont typeface="Noto Sans"/>
              <a:buChar char="•"/>
              <a:tabLst>
                <a:tab pos="574675" algn="l"/>
              </a:tabLst>
            </a:pPr>
            <a:r>
              <a:rPr dirty="0" sz="2300">
                <a:latin typeface="Noto Sans"/>
                <a:cs typeface="Noto Sans"/>
              </a:rPr>
              <a:t>Authenticated</a:t>
            </a:r>
            <a:r>
              <a:rPr dirty="0" sz="2300" spc="155">
                <a:latin typeface="Noto Sans"/>
                <a:cs typeface="Noto Sans"/>
              </a:rPr>
              <a:t> </a:t>
            </a:r>
            <a:r>
              <a:rPr dirty="0" sz="2300" spc="-20">
                <a:latin typeface="Noto Sans"/>
                <a:cs typeface="Noto Sans"/>
              </a:rPr>
              <a:t>User</a:t>
            </a:r>
            <a:endParaRPr sz="2300">
              <a:latin typeface="Noto Sans"/>
              <a:cs typeface="Noto Sans"/>
            </a:endParaRPr>
          </a:p>
          <a:p>
            <a:pPr marL="574675" indent="-295275">
              <a:lnSpc>
                <a:spcPct val="100000"/>
              </a:lnSpc>
              <a:spcBef>
                <a:spcPts val="2095"/>
              </a:spcBef>
              <a:buSzPct val="123913"/>
              <a:buFont typeface="Noto Sans"/>
              <a:buChar char="•"/>
              <a:tabLst>
                <a:tab pos="574675" algn="l"/>
              </a:tabLst>
            </a:pPr>
            <a:r>
              <a:rPr dirty="0" sz="2300" spc="-10">
                <a:latin typeface="Noto Sans"/>
                <a:cs typeface="Noto Sans"/>
              </a:rPr>
              <a:t>(Superuser)</a:t>
            </a:r>
            <a:endParaRPr sz="23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2095"/>
              </a:spcBef>
            </a:pPr>
            <a:r>
              <a:rPr dirty="0" sz="2300">
                <a:latin typeface="Noto Sans"/>
                <a:cs typeface="Noto Sans"/>
              </a:rPr>
              <a:t>Users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are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stored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in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(external)</a:t>
            </a:r>
            <a:r>
              <a:rPr dirty="0" sz="2300" spc="30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user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sources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like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a</a:t>
            </a:r>
            <a:r>
              <a:rPr dirty="0" sz="2300" spc="30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database,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>
                <a:latin typeface="Noto Sans"/>
                <a:cs typeface="Noto Sans"/>
              </a:rPr>
              <a:t>LDAP</a:t>
            </a:r>
            <a:r>
              <a:rPr dirty="0" sz="2300" spc="25">
                <a:latin typeface="Noto Sans"/>
                <a:cs typeface="Noto Sans"/>
              </a:rPr>
              <a:t> </a:t>
            </a:r>
            <a:r>
              <a:rPr dirty="0" sz="2300" spc="-20">
                <a:latin typeface="Noto Sans"/>
                <a:cs typeface="Noto Sans"/>
              </a:rPr>
              <a:t>etc.</a:t>
            </a:r>
            <a:endParaRPr sz="23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35"/>
              <a:t>The</a:t>
            </a:r>
            <a:r>
              <a:rPr dirty="0" spc="-160"/>
              <a:t> </a:t>
            </a:r>
            <a:r>
              <a:rPr dirty="0" spc="-70"/>
              <a:t>User</a:t>
            </a:r>
            <a:r>
              <a:rPr dirty="0" spc="-150"/>
              <a:t> </a:t>
            </a:r>
            <a:r>
              <a:rPr dirty="0" spc="-80"/>
              <a:t>object</a:t>
            </a:r>
            <a:r>
              <a:rPr dirty="0" spc="-140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70"/>
              <a:t>fastapi-</a:t>
            </a:r>
            <a:r>
              <a:rPr dirty="0" spc="-20"/>
              <a:t>auth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635420"/>
            <a:ext cx="6615430" cy="636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8285" marR="5080" indent="-236220">
              <a:lnSpc>
                <a:spcPct val="108300"/>
              </a:lnSpc>
              <a:spcBef>
                <a:spcPts val="95"/>
              </a:spcBef>
              <a:buSzPct val="121621"/>
              <a:buChar char="•"/>
              <a:tabLst>
                <a:tab pos="248285" algn="l"/>
              </a:tabLst>
            </a:pPr>
            <a:r>
              <a:rPr dirty="0" sz="1850">
                <a:latin typeface="Noto Sans"/>
                <a:cs typeface="Noto Sans"/>
              </a:rPr>
              <a:t>The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>
                <a:latin typeface="Courier New"/>
                <a:cs typeface="Courier New"/>
              </a:rPr>
              <a:t>Protected()</a:t>
            </a:r>
            <a:r>
              <a:rPr dirty="0" sz="1850" spc="-630">
                <a:latin typeface="Courier New"/>
                <a:cs typeface="Courier New"/>
              </a:rPr>
              <a:t> </a:t>
            </a:r>
            <a:r>
              <a:rPr dirty="0" sz="1850">
                <a:latin typeface="Noto Sans"/>
                <a:cs typeface="Noto Sans"/>
              </a:rPr>
              <a:t>method is</a:t>
            </a:r>
            <a:r>
              <a:rPr dirty="0" sz="1850" spc="-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used</a:t>
            </a:r>
            <a:r>
              <a:rPr dirty="0" sz="1850" spc="-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to</a:t>
            </a:r>
            <a:r>
              <a:rPr dirty="0" sz="1850" spc="-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protect</a:t>
            </a:r>
            <a:r>
              <a:rPr dirty="0" sz="1850" spc="-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an</a:t>
            </a:r>
            <a:r>
              <a:rPr dirty="0" sz="1850" spc="-5">
                <a:latin typeface="Noto Sans"/>
                <a:cs typeface="Noto Sans"/>
              </a:rPr>
              <a:t> </a:t>
            </a:r>
            <a:r>
              <a:rPr dirty="0" sz="1850" spc="-10">
                <a:latin typeface="Noto Sans"/>
                <a:cs typeface="Noto Sans"/>
              </a:rPr>
              <a:t>endpoint </a:t>
            </a:r>
            <a:r>
              <a:rPr dirty="0" sz="1850">
                <a:latin typeface="Noto Sans"/>
                <a:cs typeface="Noto Sans"/>
              </a:rPr>
              <a:t>by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permission,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role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or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a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custom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 spc="-10">
                <a:latin typeface="Noto Sans"/>
                <a:cs typeface="Noto Sans"/>
              </a:rPr>
              <a:t>checker</a:t>
            </a:r>
            <a:endParaRPr sz="1850">
              <a:latin typeface="Noto Sans"/>
              <a:cs typeface="Noto San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8121" y="5446254"/>
            <a:ext cx="241300" cy="2413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38606" y="4300583"/>
            <a:ext cx="7071995" cy="192278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248285" indent="-235585">
              <a:lnSpc>
                <a:spcPct val="100000"/>
              </a:lnSpc>
              <a:spcBef>
                <a:spcPts val="1060"/>
              </a:spcBef>
              <a:buSzPct val="121621"/>
              <a:buChar char="•"/>
              <a:tabLst>
                <a:tab pos="248285" algn="l"/>
              </a:tabLst>
            </a:pPr>
            <a:r>
              <a:rPr dirty="0" sz="1850">
                <a:latin typeface="Noto Sans"/>
                <a:cs typeface="Noto Sans"/>
              </a:rPr>
              <a:t>Integration</a:t>
            </a:r>
            <a:r>
              <a:rPr dirty="0" sz="1850" spc="-30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with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FastAPI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>
                <a:latin typeface="Noto Sans"/>
                <a:cs typeface="Noto Sans"/>
              </a:rPr>
              <a:t>through</a:t>
            </a:r>
            <a:r>
              <a:rPr dirty="0" sz="1850" spc="-15">
                <a:latin typeface="Noto Sans"/>
                <a:cs typeface="Noto Sans"/>
              </a:rPr>
              <a:t> </a:t>
            </a:r>
            <a:r>
              <a:rPr dirty="0" sz="1850" b="1">
                <a:latin typeface="Noto Sans"/>
                <a:cs typeface="Noto Sans"/>
              </a:rPr>
              <a:t>dependency</a:t>
            </a:r>
            <a:r>
              <a:rPr dirty="0" sz="1850" spc="-15" b="1">
                <a:latin typeface="Noto Sans"/>
                <a:cs typeface="Noto Sans"/>
              </a:rPr>
              <a:t> </a:t>
            </a:r>
            <a:r>
              <a:rPr dirty="0" sz="1850" spc="-10" b="1">
                <a:latin typeface="Noto Sans"/>
                <a:cs typeface="Noto Sans"/>
              </a:rPr>
              <a:t>injection</a:t>
            </a:r>
            <a:endParaRPr sz="1850">
              <a:latin typeface="Noto Sans"/>
              <a:cs typeface="Noto Sans"/>
            </a:endParaRPr>
          </a:p>
          <a:p>
            <a:pPr marL="248285" indent="-235585">
              <a:lnSpc>
                <a:spcPct val="100000"/>
              </a:lnSpc>
              <a:spcBef>
                <a:spcPts val="1605"/>
              </a:spcBef>
              <a:buSzPct val="121621"/>
              <a:buChar char="•"/>
              <a:tabLst>
                <a:tab pos="248285" algn="l"/>
              </a:tabLst>
            </a:pPr>
            <a:r>
              <a:rPr dirty="0" sz="1850">
                <a:latin typeface="Noto Sans"/>
                <a:cs typeface="Noto Sans"/>
              </a:rPr>
              <a:t>Successful authorization will return a</a:t>
            </a:r>
            <a:r>
              <a:rPr dirty="0" sz="1850" spc="5">
                <a:latin typeface="Noto Sans"/>
                <a:cs typeface="Noto Sans"/>
              </a:rPr>
              <a:t> </a:t>
            </a:r>
            <a:r>
              <a:rPr dirty="0" sz="1850">
                <a:latin typeface="Courier New"/>
                <a:cs typeface="Courier New"/>
              </a:rPr>
              <a:t>User</a:t>
            </a:r>
            <a:r>
              <a:rPr dirty="0" sz="1850" spc="-630">
                <a:latin typeface="Courier New"/>
                <a:cs typeface="Courier New"/>
              </a:rPr>
              <a:t> </a:t>
            </a:r>
            <a:r>
              <a:rPr dirty="0" sz="1850" spc="-10">
                <a:latin typeface="Noto Sans"/>
                <a:cs typeface="Noto Sans"/>
              </a:rPr>
              <a:t>object</a:t>
            </a:r>
            <a:endParaRPr sz="1850">
              <a:latin typeface="Noto Sans"/>
              <a:cs typeface="Noto Sans"/>
            </a:endParaRPr>
          </a:p>
          <a:p>
            <a:pPr marL="248285" indent="-235585">
              <a:lnSpc>
                <a:spcPct val="100000"/>
              </a:lnSpc>
              <a:spcBef>
                <a:spcPts val="1764"/>
              </a:spcBef>
              <a:buSzPct val="121621"/>
              <a:buChar char="•"/>
              <a:tabLst>
                <a:tab pos="248285" algn="l"/>
                <a:tab pos="3607435" algn="l"/>
              </a:tabLst>
            </a:pPr>
            <a:r>
              <a:rPr dirty="0" sz="1850">
                <a:latin typeface="Noto Sans"/>
                <a:cs typeface="Noto Sans"/>
              </a:rPr>
              <a:t>Unsuccessful </a:t>
            </a:r>
            <a:r>
              <a:rPr dirty="0" sz="1850" spc="-10">
                <a:latin typeface="Noto Sans"/>
                <a:cs typeface="Noto Sans"/>
              </a:rPr>
              <a:t>authorization</a:t>
            </a:r>
            <a:r>
              <a:rPr dirty="0" sz="1850">
                <a:latin typeface="Noto Sans"/>
                <a:cs typeface="Noto Sans"/>
              </a:rPr>
              <a:t>	HTTP</a:t>
            </a:r>
            <a:r>
              <a:rPr dirty="0" sz="1850" spc="35">
                <a:latin typeface="Noto Sans"/>
                <a:cs typeface="Noto Sans"/>
              </a:rPr>
              <a:t> </a:t>
            </a:r>
            <a:r>
              <a:rPr dirty="0" sz="1850" spc="-10">
                <a:latin typeface="Noto Sans"/>
                <a:cs typeface="Noto Sans"/>
              </a:rPr>
              <a:t>403/Forbidden</a:t>
            </a:r>
            <a:endParaRPr sz="1850">
              <a:latin typeface="Noto Sans"/>
              <a:cs typeface="Noto Sans"/>
            </a:endParaRPr>
          </a:p>
          <a:p>
            <a:pPr marL="248285" indent="-235585">
              <a:lnSpc>
                <a:spcPct val="100000"/>
              </a:lnSpc>
              <a:spcBef>
                <a:spcPts val="1639"/>
              </a:spcBef>
              <a:buSzPct val="121621"/>
              <a:buFont typeface="Noto Sans"/>
              <a:buChar char="•"/>
              <a:tabLst>
                <a:tab pos="248285" algn="l"/>
              </a:tabLst>
            </a:pPr>
            <a:r>
              <a:rPr dirty="0" sz="1850">
                <a:latin typeface="Courier New"/>
                <a:cs typeface="Courier New"/>
              </a:rPr>
              <a:t>User</a:t>
            </a:r>
            <a:r>
              <a:rPr dirty="0" sz="1850" spc="-630">
                <a:latin typeface="Courier New"/>
                <a:cs typeface="Courier New"/>
              </a:rPr>
              <a:t> </a:t>
            </a:r>
            <a:r>
              <a:rPr dirty="0" sz="1850">
                <a:latin typeface="Noto Sans"/>
                <a:cs typeface="Noto Sans"/>
              </a:rPr>
              <a:t>properties:</a:t>
            </a:r>
            <a:r>
              <a:rPr dirty="0" sz="1850" spc="-25">
                <a:latin typeface="Noto Sans"/>
                <a:cs typeface="Noto Sans"/>
              </a:rPr>
              <a:t> </a:t>
            </a:r>
            <a:r>
              <a:rPr dirty="0" sz="1850">
                <a:latin typeface="Courier New"/>
                <a:cs typeface="Courier New"/>
              </a:rPr>
              <a:t>name</a:t>
            </a:r>
            <a:r>
              <a:rPr dirty="0" sz="1850">
                <a:latin typeface="Noto Sans"/>
                <a:cs typeface="Noto Sans"/>
              </a:rPr>
              <a:t>,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>
                <a:latin typeface="Courier New"/>
                <a:cs typeface="Courier New"/>
              </a:rPr>
              <a:t>description</a:t>
            </a:r>
            <a:r>
              <a:rPr dirty="0" sz="1850">
                <a:latin typeface="Noto Sans"/>
                <a:cs typeface="Noto Sans"/>
              </a:rPr>
              <a:t>,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>
                <a:latin typeface="Courier New"/>
                <a:cs typeface="Courier New"/>
              </a:rPr>
              <a:t>roles</a:t>
            </a:r>
            <a:r>
              <a:rPr dirty="0" sz="1850">
                <a:latin typeface="Noto Sans"/>
                <a:cs typeface="Noto Sans"/>
              </a:rPr>
              <a:t>,</a:t>
            </a:r>
            <a:r>
              <a:rPr dirty="0" sz="1850" spc="-10">
                <a:latin typeface="Noto Sans"/>
                <a:cs typeface="Noto Sans"/>
              </a:rPr>
              <a:t> </a:t>
            </a:r>
            <a:r>
              <a:rPr dirty="0" sz="1850" spc="-10">
                <a:latin typeface="Courier New"/>
                <a:cs typeface="Courier New"/>
              </a:rPr>
              <a:t>is_anonymous</a:t>
            </a:r>
            <a:endParaRPr sz="185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19201" y="3430109"/>
            <a:ext cx="6254115" cy="70040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95"/>
              </a:spcBef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@app.get(„/admin")</a:t>
            </a:r>
            <a:endParaRPr sz="1200">
              <a:latin typeface="Courier New"/>
              <a:cs typeface="Courier New"/>
            </a:endParaRPr>
          </a:p>
          <a:p>
            <a:pPr marL="410209" marR="33655" indent="-374650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admin(user: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EE220C"/>
                </a:solidFill>
                <a:latin typeface="Courier New"/>
                <a:cs typeface="Courier New"/>
              </a:rPr>
              <a:t>Depends(Protected(&lt;protection_conditions))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: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{"user":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user}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90"/>
              <a:t>Concepts</a:t>
            </a:r>
            <a:r>
              <a:rPr dirty="0" spc="-60"/>
              <a:t> </a:t>
            </a:r>
            <a:r>
              <a:rPr dirty="0" spc="-25"/>
              <a:t>II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520561"/>
            <a:ext cx="5280660" cy="125285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46710" indent="-334010">
              <a:lnSpc>
                <a:spcPct val="100000"/>
              </a:lnSpc>
              <a:spcBef>
                <a:spcPts val="130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can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have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multiple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roles</a:t>
            </a:r>
            <a:endParaRPr sz="2600">
              <a:latin typeface="Noto Sans"/>
              <a:cs typeface="Noto Sans"/>
            </a:endParaRPr>
          </a:p>
          <a:p>
            <a:pPr marL="346710" indent="-334010">
              <a:lnSpc>
                <a:spcPct val="100000"/>
              </a:lnSpc>
              <a:spcBef>
                <a:spcPts val="2090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role</a:t>
            </a:r>
            <a:r>
              <a:rPr dirty="0" sz="2600" spc="3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can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multiple</a:t>
            </a:r>
            <a:r>
              <a:rPr dirty="0" sz="2600" spc="3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permissions</a:t>
            </a:r>
            <a:endParaRPr sz="26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600"/>
              </a:spcBef>
            </a:pPr>
            <a:r>
              <a:rPr dirty="0" spc="-90"/>
              <a:t>How</a:t>
            </a:r>
            <a:r>
              <a:rPr dirty="0" spc="-135"/>
              <a:t> </a:t>
            </a:r>
            <a:r>
              <a:rPr dirty="0" spc="-30"/>
              <a:t>to</a:t>
            </a:r>
            <a:r>
              <a:rPr dirty="0" spc="-155"/>
              <a:t> </a:t>
            </a:r>
            <a:r>
              <a:rPr dirty="0" spc="-60"/>
              <a:t>use</a:t>
            </a:r>
            <a:r>
              <a:rPr dirty="0" spc="-145"/>
              <a:t> </a:t>
            </a:r>
            <a:r>
              <a:rPr dirty="0" spc="-70"/>
              <a:t>fastapi-</a:t>
            </a:r>
            <a:r>
              <a:rPr dirty="0" spc="-50"/>
              <a:t>auth</a:t>
            </a:r>
            <a:r>
              <a:rPr dirty="0" spc="-145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50"/>
              <a:t>your</a:t>
            </a:r>
            <a:r>
              <a:rPr dirty="0" spc="-145"/>
              <a:t> </a:t>
            </a:r>
            <a:r>
              <a:rPr dirty="0" spc="-65"/>
              <a:t>FastAPI</a:t>
            </a:r>
            <a:r>
              <a:rPr dirty="0" spc="-145"/>
              <a:t> </a:t>
            </a:r>
            <a:r>
              <a:rPr dirty="0" spc="-20"/>
              <a:t>app?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150">
                <a:solidFill>
                  <a:srgbClr val="000000"/>
                </a:solidFill>
              </a:rPr>
              <a:t>Endpoint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protection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by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 spc="-10">
                <a:solidFill>
                  <a:srgbClr val="000000"/>
                </a:solidFill>
              </a:rPr>
              <a:t>role(s)</a:t>
            </a:r>
            <a:endParaRPr sz="2150"/>
          </a:p>
        </p:txBody>
      </p:sp>
      <p:sp>
        <p:nvSpPr>
          <p:cNvPr id="3" name="object 3" descr=""/>
          <p:cNvSpPr txBox="1"/>
          <p:nvPr/>
        </p:nvSpPr>
        <p:spPr>
          <a:xfrm>
            <a:off x="1029522" y="3405699"/>
            <a:ext cx="7564120" cy="178625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 marL="36195" marR="33655">
              <a:lnSpc>
                <a:spcPct val="118800"/>
              </a:lnSpc>
              <a:spcBef>
                <a:spcPts val="25"/>
              </a:spcBef>
              <a:tabLst>
                <a:tab pos="4059554" algn="l"/>
                <a:tab pos="6304915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3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This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is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an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endpoint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that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requires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to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be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authenticated.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	In</a:t>
            </a:r>
            <a:r>
              <a:rPr dirty="0" sz="120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this</a:t>
            </a:r>
            <a:r>
              <a:rPr dirty="0" sz="120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case,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must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have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ADMIN_ROLE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role.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	It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is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also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possible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to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require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50">
                <a:solidFill>
                  <a:srgbClr val="5E5E5E"/>
                </a:solidFill>
                <a:latin typeface="Courier New"/>
                <a:cs typeface="Courier New"/>
              </a:rPr>
              <a:t>a</a:t>
            </a:r>
            <a:endParaRPr sz="1200">
              <a:latin typeface="Courier New"/>
              <a:cs typeface="Courier New"/>
            </a:endParaRPr>
          </a:p>
          <a:p>
            <a:pPr marL="36195" marR="220979">
              <a:lnSpc>
                <a:spcPct val="118800"/>
              </a:lnSpc>
              <a:tabLst>
                <a:tab pos="2188210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permission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instead.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	Use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the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Protected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dependency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to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require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authentication.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An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unauthenticated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request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as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ANONYMOUS_USER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will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be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rejected.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@app.get(„/admin")</a:t>
            </a:r>
            <a:endParaRPr sz="1200">
              <a:latin typeface="Courier New"/>
              <a:cs typeface="Courier New"/>
            </a:endParaRPr>
          </a:p>
          <a:p>
            <a:pPr marL="410209" marR="782320" indent="-374650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admin(user: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EE220C"/>
                </a:solidFill>
                <a:latin typeface="Courier New"/>
                <a:cs typeface="Courier New"/>
              </a:rPr>
              <a:t>Depends(Protected(required_roles=[ADMIN_ROLE]))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):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{"user":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user}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600"/>
              </a:spcBef>
            </a:pPr>
            <a:r>
              <a:rPr dirty="0" spc="-90"/>
              <a:t>How</a:t>
            </a:r>
            <a:r>
              <a:rPr dirty="0" spc="-135"/>
              <a:t> </a:t>
            </a:r>
            <a:r>
              <a:rPr dirty="0" spc="-30"/>
              <a:t>to</a:t>
            </a:r>
            <a:r>
              <a:rPr dirty="0" spc="-155"/>
              <a:t> </a:t>
            </a:r>
            <a:r>
              <a:rPr dirty="0" spc="-60"/>
              <a:t>use</a:t>
            </a:r>
            <a:r>
              <a:rPr dirty="0" spc="-145"/>
              <a:t> </a:t>
            </a:r>
            <a:r>
              <a:rPr dirty="0" spc="-70"/>
              <a:t>fastapi-</a:t>
            </a:r>
            <a:r>
              <a:rPr dirty="0" spc="-50"/>
              <a:t>auth</a:t>
            </a:r>
            <a:r>
              <a:rPr dirty="0" spc="-145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50"/>
              <a:t>your</a:t>
            </a:r>
            <a:r>
              <a:rPr dirty="0" spc="-145"/>
              <a:t> </a:t>
            </a:r>
            <a:r>
              <a:rPr dirty="0" spc="-65"/>
              <a:t>FastAPI</a:t>
            </a:r>
            <a:r>
              <a:rPr dirty="0" spc="-145"/>
              <a:t> </a:t>
            </a:r>
            <a:r>
              <a:rPr dirty="0" spc="-20"/>
              <a:t>app?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150">
                <a:solidFill>
                  <a:srgbClr val="000000"/>
                </a:solidFill>
              </a:rPr>
              <a:t>Endpoint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protection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by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 spc="-10">
                <a:solidFill>
                  <a:srgbClr val="000000"/>
                </a:solidFill>
              </a:rPr>
              <a:t>permission</a:t>
            </a:r>
            <a:endParaRPr sz="2150"/>
          </a:p>
        </p:txBody>
      </p:sp>
      <p:sp>
        <p:nvSpPr>
          <p:cNvPr id="3" name="object 3" descr=""/>
          <p:cNvSpPr txBox="1"/>
          <p:nvPr/>
        </p:nvSpPr>
        <p:spPr>
          <a:xfrm>
            <a:off x="1029522" y="3453034"/>
            <a:ext cx="7657465" cy="113474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fastapi_auth.dependencies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Protected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@app.get(„/admin2")</a:t>
            </a:r>
            <a:endParaRPr sz="1200">
              <a:latin typeface="Courier New"/>
              <a:cs typeface="Courier New"/>
            </a:endParaRPr>
          </a:p>
          <a:p>
            <a:pPr marL="410209" marR="33655" indent="-374650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admin2(user: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EE220C"/>
                </a:solidFill>
                <a:latin typeface="Courier New"/>
                <a:cs typeface="Courier New"/>
              </a:rPr>
              <a:t>Depends(Protected(required_permission=VIEW_PERMISSION))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):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{"user":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user}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600"/>
              </a:spcBef>
            </a:pPr>
            <a:r>
              <a:rPr dirty="0" spc="-90"/>
              <a:t>How</a:t>
            </a:r>
            <a:r>
              <a:rPr dirty="0" spc="-135"/>
              <a:t> </a:t>
            </a:r>
            <a:r>
              <a:rPr dirty="0" spc="-30"/>
              <a:t>to</a:t>
            </a:r>
            <a:r>
              <a:rPr dirty="0" spc="-155"/>
              <a:t> </a:t>
            </a:r>
            <a:r>
              <a:rPr dirty="0" spc="-60"/>
              <a:t>use</a:t>
            </a:r>
            <a:r>
              <a:rPr dirty="0" spc="-145"/>
              <a:t> </a:t>
            </a:r>
            <a:r>
              <a:rPr dirty="0" spc="-70"/>
              <a:t>fastapi-</a:t>
            </a:r>
            <a:r>
              <a:rPr dirty="0" spc="-50"/>
              <a:t>auth</a:t>
            </a:r>
            <a:r>
              <a:rPr dirty="0" spc="-145"/>
              <a:t> 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50"/>
              <a:t>your</a:t>
            </a:r>
            <a:r>
              <a:rPr dirty="0" spc="-145"/>
              <a:t> </a:t>
            </a:r>
            <a:r>
              <a:rPr dirty="0" spc="-65"/>
              <a:t>FastAPI</a:t>
            </a:r>
            <a:r>
              <a:rPr dirty="0" spc="-145"/>
              <a:t> </a:t>
            </a:r>
            <a:r>
              <a:rPr dirty="0" spc="-20"/>
              <a:t>app?</a:t>
            </a: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150">
                <a:solidFill>
                  <a:srgbClr val="000000"/>
                </a:solidFill>
              </a:rPr>
              <a:t>Endpoint</a:t>
            </a:r>
            <a:r>
              <a:rPr dirty="0" sz="2150" spc="-80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protection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by</a:t>
            </a:r>
            <a:r>
              <a:rPr dirty="0" sz="2150" spc="-75">
                <a:solidFill>
                  <a:srgbClr val="000000"/>
                </a:solidFill>
              </a:rPr>
              <a:t> </a:t>
            </a:r>
            <a:r>
              <a:rPr dirty="0" sz="2150">
                <a:solidFill>
                  <a:srgbClr val="000000"/>
                </a:solidFill>
              </a:rPr>
              <a:t>custom</a:t>
            </a:r>
            <a:r>
              <a:rPr dirty="0" sz="2150" spc="-80">
                <a:solidFill>
                  <a:srgbClr val="000000"/>
                </a:solidFill>
              </a:rPr>
              <a:t> </a:t>
            </a:r>
            <a:r>
              <a:rPr dirty="0" sz="2150" spc="-10">
                <a:solidFill>
                  <a:srgbClr val="000000"/>
                </a:solidFill>
              </a:rPr>
              <a:t>checker</a:t>
            </a:r>
            <a:endParaRPr sz="2150"/>
          </a:p>
        </p:txBody>
      </p:sp>
      <p:sp>
        <p:nvSpPr>
          <p:cNvPr id="3" name="object 3" descr=""/>
          <p:cNvSpPr txBox="1"/>
          <p:nvPr/>
        </p:nvSpPr>
        <p:spPr>
          <a:xfrm>
            <a:off x="1029522" y="3370432"/>
            <a:ext cx="6777355" cy="200342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fastapi_auth.dependencies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Protected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EE220C"/>
                </a:solidFill>
                <a:latin typeface="Courier New"/>
                <a:cs typeface="Courier New"/>
              </a:rPr>
              <a:t>my_check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(request: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Request,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user:</a:t>
            </a:r>
            <a:r>
              <a:rPr dirty="0" sz="1200" spc="6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User)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-&gt;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bool:</a:t>
            </a:r>
            <a:endParaRPr sz="1200">
              <a:latin typeface="Courier New"/>
              <a:cs typeface="Courier New"/>
            </a:endParaRPr>
          </a:p>
          <a:p>
            <a:pPr marL="466090" marR="1250315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4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perform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some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checks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based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on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request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and/or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user....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True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200" spc="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or</a:t>
            </a:r>
            <a:r>
              <a:rPr dirty="0" sz="1200" spc="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False</a:t>
            </a:r>
            <a:endParaRPr sz="12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20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@app.get(„/admin3")</a:t>
            </a:r>
            <a:endParaRPr sz="1200">
              <a:latin typeface="Courier New"/>
              <a:cs typeface="Courier New"/>
            </a:endParaRPr>
          </a:p>
          <a:p>
            <a:pPr marL="466090" marR="33655" indent="-374650">
              <a:lnSpc>
                <a:spcPct val="118800"/>
              </a:lnSpc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admin3(user: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r>
              <a:rPr dirty="0" sz="1200" spc="5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200" spc="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EE220C"/>
                </a:solidFill>
                <a:latin typeface="Courier New"/>
                <a:cs typeface="Courier New"/>
              </a:rPr>
              <a:t>Depends(Protected(required_checker=my_check))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):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{"user":</a:t>
            </a:r>
            <a:r>
              <a:rPr dirty="0" sz="1200" spc="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user}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6" y="1228426"/>
            <a:ext cx="4890135" cy="5372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85"/>
              <a:t>Concept</a:t>
            </a:r>
            <a:r>
              <a:rPr dirty="0" spc="-135"/>
              <a:t> </a:t>
            </a:r>
            <a:r>
              <a:rPr dirty="0" spc="-30"/>
              <a:t>of</a:t>
            </a:r>
            <a:r>
              <a:rPr dirty="0" spc="-150"/>
              <a:t> </a:t>
            </a:r>
            <a:r>
              <a:rPr dirty="0" spc="-50"/>
              <a:t>user</a:t>
            </a:r>
            <a:r>
              <a:rPr dirty="0" spc="-140"/>
              <a:t> </a:t>
            </a:r>
            <a:r>
              <a:rPr dirty="0" spc="-55"/>
              <a:t>sources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520561"/>
            <a:ext cx="9304655" cy="339788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46710" indent="-334010">
              <a:lnSpc>
                <a:spcPct val="100000"/>
              </a:lnSpc>
              <a:spcBef>
                <a:spcPts val="130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source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manages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accounts</a:t>
            </a:r>
            <a:endParaRPr sz="2600">
              <a:latin typeface="Noto Sans"/>
              <a:cs typeface="Noto Sans"/>
            </a:endParaRPr>
          </a:p>
          <a:p>
            <a:pPr marL="346710" marR="286385" indent="-334645">
              <a:lnSpc>
                <a:spcPct val="103699"/>
              </a:lnSpc>
              <a:spcBef>
                <a:spcPts val="197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source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can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authenticate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(or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not)</a:t>
            </a:r>
            <a:r>
              <a:rPr dirty="0" sz="2600" spc="5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based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on </a:t>
            </a:r>
            <a:r>
              <a:rPr dirty="0" sz="2600">
                <a:latin typeface="Noto Sans"/>
                <a:cs typeface="Noto Sans"/>
              </a:rPr>
              <a:t>the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parameters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of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login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 spc="-20">
                <a:latin typeface="Noto Sans"/>
                <a:cs typeface="Noto Sans"/>
              </a:rPr>
              <a:t>form</a:t>
            </a:r>
            <a:endParaRPr sz="2600">
              <a:latin typeface="Noto Sans"/>
              <a:cs typeface="Noto Sans"/>
            </a:endParaRPr>
          </a:p>
          <a:p>
            <a:pPr marL="346710" marR="5080" indent="-334645">
              <a:lnSpc>
                <a:spcPct val="103699"/>
              </a:lnSpc>
              <a:spcBef>
                <a:spcPts val="197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…usually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determined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by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validating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the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username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and</a:t>
            </a:r>
            <a:r>
              <a:rPr dirty="0" sz="2600" spc="45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the </a:t>
            </a:r>
            <a:r>
              <a:rPr dirty="0" sz="2600">
                <a:latin typeface="Noto Sans"/>
                <a:cs typeface="Noto Sans"/>
              </a:rPr>
              <a:t>password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against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the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data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stored</a:t>
            </a:r>
            <a:r>
              <a:rPr dirty="0" sz="2600" spc="3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in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</a:t>
            </a:r>
            <a:r>
              <a:rPr dirty="0" sz="2600" spc="3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database</a:t>
            </a:r>
            <a:endParaRPr sz="2600">
              <a:latin typeface="Noto Sans"/>
              <a:cs typeface="Noto Sans"/>
            </a:endParaRPr>
          </a:p>
          <a:p>
            <a:pPr marL="346710" indent="-334010">
              <a:lnSpc>
                <a:spcPct val="100000"/>
              </a:lnSpc>
              <a:spcBef>
                <a:spcPts val="2090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Typical:</a:t>
            </a:r>
            <a:r>
              <a:rPr dirty="0" sz="2600" spc="2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RDBMS,</a:t>
            </a:r>
            <a:r>
              <a:rPr dirty="0" sz="2600" spc="2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LDAP</a:t>
            </a:r>
            <a:r>
              <a:rPr dirty="0" sz="2600" spc="25">
                <a:latin typeface="Noto Sans"/>
                <a:cs typeface="Noto Sans"/>
              </a:rPr>
              <a:t> </a:t>
            </a:r>
            <a:r>
              <a:rPr dirty="0" sz="2600" spc="-20">
                <a:latin typeface="Noto Sans"/>
                <a:cs typeface="Noto Sans"/>
              </a:rPr>
              <a:t>etc.</a:t>
            </a:r>
            <a:endParaRPr sz="26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Pluggable</a:t>
            </a:r>
            <a:r>
              <a:rPr dirty="0" spc="-155"/>
              <a:t> </a:t>
            </a:r>
            <a:r>
              <a:rPr dirty="0" spc="-50"/>
              <a:t>authenticators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67279" y="2516978"/>
            <a:ext cx="7957820" cy="3858260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315"/>
              </a:spcBef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15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fastapi</a:t>
            </a:r>
            <a:r>
              <a:rPr dirty="0" sz="115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150" spc="1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Request</a:t>
            </a:r>
            <a:endParaRPr sz="1150">
              <a:latin typeface="Courier New"/>
              <a:cs typeface="Courier New"/>
            </a:endParaRPr>
          </a:p>
          <a:p>
            <a:pPr marL="36195" marR="694690">
              <a:lnSpc>
                <a:spcPct val="120700"/>
              </a:lnSpc>
              <a:spcBef>
                <a:spcPts val="5"/>
              </a:spcBef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150" spc="2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fastapi.authenticator_registry</a:t>
            </a:r>
            <a:r>
              <a:rPr dirty="0" sz="1150" spc="3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150" spc="3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Authenticator,</a:t>
            </a:r>
            <a:r>
              <a:rPr dirty="0" sz="1150" spc="2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AUTHENTICATOR_REGISTRY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150" spc="17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fastapi.users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import</a:t>
            </a:r>
            <a:r>
              <a:rPr dirty="0" sz="1150" spc="17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20">
                <a:solidFill>
                  <a:srgbClr val="5E5E5E"/>
                </a:solidFill>
                <a:latin typeface="Courier New"/>
                <a:cs typeface="Courier New"/>
              </a:rPr>
              <a:t>User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150">
              <a:latin typeface="Courier New"/>
              <a:cs typeface="Courier New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class</a:t>
            </a:r>
            <a:r>
              <a:rPr dirty="0" sz="1150" spc="15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EE220C"/>
                </a:solidFill>
                <a:latin typeface="Courier New"/>
                <a:cs typeface="Courier New"/>
              </a:rPr>
              <a:t>MyAuthenticator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(Authenticator):</a:t>
            </a:r>
            <a:endParaRPr sz="1150">
              <a:latin typeface="Courier New"/>
              <a:cs typeface="Courier New"/>
            </a:endParaRPr>
          </a:p>
          <a:p>
            <a:pPr marL="757555" marR="3131185" indent="-361315">
              <a:lnSpc>
                <a:spcPct val="241500"/>
              </a:lnSpc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async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def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EE220C"/>
                </a:solidFill>
                <a:latin typeface="Courier New"/>
                <a:cs typeface="Courier New"/>
              </a:rPr>
              <a:t>authenticate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(request: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Request)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-&gt;</a:t>
            </a:r>
            <a:r>
              <a:rPr dirty="0" sz="1150" spc="18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User: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15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extract</a:t>
            </a:r>
            <a:r>
              <a:rPr dirty="0" sz="1150" spc="1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credentials</a:t>
            </a:r>
            <a:r>
              <a:rPr dirty="0" sz="1150" spc="14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from</a:t>
            </a:r>
            <a:r>
              <a:rPr dirty="0" sz="115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request</a:t>
            </a:r>
            <a:endParaRPr sz="1150">
              <a:latin typeface="Courier New"/>
              <a:cs typeface="Courier New"/>
            </a:endParaRPr>
          </a:p>
          <a:p>
            <a:pPr marL="757555" marR="4755515">
              <a:lnSpc>
                <a:spcPct val="120700"/>
              </a:lnSpc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username</a:t>
            </a:r>
            <a:r>
              <a:rPr dirty="0" sz="1150" spc="11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15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request.form....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password</a:t>
            </a:r>
            <a:r>
              <a:rPr dirty="0" sz="1150" spc="11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150" spc="114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request.form....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150">
              <a:latin typeface="Courier New"/>
              <a:cs typeface="Courier New"/>
            </a:endParaRPr>
          </a:p>
          <a:p>
            <a:pPr marL="757555" marR="1506855">
              <a:lnSpc>
                <a:spcPct val="120700"/>
              </a:lnSpc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#</a:t>
            </a:r>
            <a:r>
              <a:rPr dirty="0" sz="1150" spc="1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perform</a:t>
            </a:r>
            <a:r>
              <a:rPr dirty="0" sz="1150" spc="1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authentication</a:t>
            </a:r>
            <a:r>
              <a:rPr dirty="0" sz="1150" spc="1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against</a:t>
            </a:r>
            <a:r>
              <a:rPr dirty="0" sz="1150" spc="1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your</a:t>
            </a:r>
            <a:r>
              <a:rPr dirty="0" sz="1150" spc="1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own</a:t>
            </a:r>
            <a:r>
              <a:rPr dirty="0" sz="1150" spc="16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authentication</a:t>
            </a:r>
            <a:r>
              <a:rPr dirty="0" sz="1150" spc="1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system </a:t>
            </a:r>
            <a:r>
              <a:rPr dirty="0" sz="1150" spc="10">
                <a:solidFill>
                  <a:srgbClr val="5E5E5E"/>
                </a:solidFill>
                <a:latin typeface="Courier New"/>
                <a:cs typeface="Courier New"/>
              </a:rPr>
              <a:t>user_data</a:t>
            </a:r>
            <a:r>
              <a:rPr dirty="0" sz="1150" spc="18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10">
                <a:solidFill>
                  <a:srgbClr val="5E5E5E"/>
                </a:solidFill>
                <a:latin typeface="Courier New"/>
                <a:cs typeface="Courier New"/>
              </a:rPr>
              <a:t>=</a:t>
            </a:r>
            <a:r>
              <a:rPr dirty="0" sz="1150" spc="19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10">
                <a:solidFill>
                  <a:srgbClr val="EE220C"/>
                </a:solidFill>
                <a:latin typeface="Courier New"/>
                <a:cs typeface="Courier New"/>
              </a:rPr>
              <a:t>my_backend.authenticate_user</a:t>
            </a:r>
            <a:r>
              <a:rPr dirty="0" sz="1150" spc="10">
                <a:solidFill>
                  <a:srgbClr val="5E5E5E"/>
                </a:solidFill>
                <a:latin typeface="Courier New"/>
                <a:cs typeface="Courier New"/>
              </a:rPr>
              <a:t>(username,</a:t>
            </a:r>
            <a:r>
              <a:rPr dirty="0" sz="1150" spc="19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password)</a:t>
            </a:r>
            <a:endParaRPr sz="1150">
              <a:latin typeface="Courier New"/>
              <a:cs typeface="Courier New"/>
            </a:endParaRPr>
          </a:p>
          <a:p>
            <a:pPr marL="36195" marR="2319020" indent="721360">
              <a:lnSpc>
                <a:spcPct val="241500"/>
              </a:lnSpc>
            </a:pP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return</a:t>
            </a:r>
            <a:r>
              <a:rPr dirty="0" sz="1150" spc="3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>
                <a:solidFill>
                  <a:srgbClr val="EE220C"/>
                </a:solidFill>
                <a:latin typeface="Courier New"/>
                <a:cs typeface="Courier New"/>
              </a:rPr>
              <a:t>User</a:t>
            </a:r>
            <a:r>
              <a:rPr dirty="0" sz="1150">
                <a:solidFill>
                  <a:srgbClr val="5E5E5E"/>
                </a:solidFill>
                <a:latin typeface="Courier New"/>
                <a:cs typeface="Courier New"/>
              </a:rPr>
              <a:t>(name=user_data["name"],</a:t>
            </a:r>
            <a:r>
              <a:rPr dirty="0" sz="1150" spc="37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150" spc="-10">
                <a:solidFill>
                  <a:srgbClr val="5E5E5E"/>
                </a:solidFill>
                <a:latin typeface="Courier New"/>
                <a:cs typeface="Courier New"/>
              </a:rPr>
              <a:t>roles=[...]) </a:t>
            </a:r>
            <a:r>
              <a:rPr dirty="0" sz="1150" spc="10">
                <a:solidFill>
                  <a:srgbClr val="5E5E5E"/>
                </a:solidFill>
                <a:latin typeface="Courier New"/>
                <a:cs typeface="Courier New"/>
              </a:rPr>
              <a:t>AUTHENTICATOR_REGISTRY.</a:t>
            </a:r>
            <a:r>
              <a:rPr dirty="0" sz="1150" spc="10">
                <a:solidFill>
                  <a:srgbClr val="EE220C"/>
                </a:solidFill>
                <a:latin typeface="Courier New"/>
                <a:cs typeface="Courier New"/>
              </a:rPr>
              <a:t>add_authenticator</a:t>
            </a:r>
            <a:r>
              <a:rPr dirty="0" sz="1150" spc="10">
                <a:solidFill>
                  <a:srgbClr val="5E5E5E"/>
                </a:solidFill>
                <a:latin typeface="Courier New"/>
                <a:cs typeface="Courier New"/>
              </a:rPr>
              <a:t>(MyAuthenticator(),</a:t>
            </a:r>
            <a:r>
              <a:rPr dirty="0" sz="1150" spc="-25">
                <a:solidFill>
                  <a:srgbClr val="5E5E5E"/>
                </a:solidFill>
                <a:latin typeface="Courier New"/>
                <a:cs typeface="Courier New"/>
              </a:rPr>
              <a:t>  0)</a:t>
            </a:r>
            <a:endParaRPr sz="11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Build-</a:t>
            </a:r>
            <a:r>
              <a:rPr dirty="0"/>
              <a:t>in</a:t>
            </a:r>
            <a:r>
              <a:rPr dirty="0" spc="-145"/>
              <a:t> </a:t>
            </a:r>
            <a:r>
              <a:rPr dirty="0" spc="-50"/>
              <a:t>user</a:t>
            </a:r>
            <a:r>
              <a:rPr dirty="0" spc="-140"/>
              <a:t> </a:t>
            </a:r>
            <a:r>
              <a:rPr dirty="0" spc="-50"/>
              <a:t>management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8606" y="2540706"/>
            <a:ext cx="8059420" cy="161417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1100"/>
              </a:spcBef>
              <a:buSzPct val="122727"/>
              <a:buChar char="•"/>
              <a:tabLst>
                <a:tab pos="292735" algn="l"/>
              </a:tabLst>
            </a:pPr>
            <a:r>
              <a:rPr dirty="0" sz="2200" spc="-10">
                <a:latin typeface="Noto Sans"/>
                <a:cs typeface="Noto Sans"/>
              </a:rPr>
              <a:t>zopyx-</a:t>
            </a:r>
            <a:r>
              <a:rPr dirty="0" sz="2200">
                <a:latin typeface="Noto Sans"/>
                <a:cs typeface="Noto Sans"/>
              </a:rPr>
              <a:t>fastapi-auth comes</a:t>
            </a:r>
            <a:r>
              <a:rPr dirty="0" sz="2200" spc="5">
                <a:latin typeface="Noto Sans"/>
                <a:cs typeface="Noto Sans"/>
              </a:rPr>
              <a:t> </a:t>
            </a:r>
            <a:r>
              <a:rPr dirty="0" sz="2200">
                <a:latin typeface="Noto Sans"/>
                <a:cs typeface="Noto Sans"/>
              </a:rPr>
              <a:t>with a</a:t>
            </a:r>
            <a:r>
              <a:rPr dirty="0" sz="2200" spc="5">
                <a:latin typeface="Noto Sans"/>
                <a:cs typeface="Noto Sans"/>
              </a:rPr>
              <a:t> </a:t>
            </a:r>
            <a:r>
              <a:rPr dirty="0" sz="2200">
                <a:latin typeface="Noto Sans"/>
                <a:cs typeface="Noto Sans"/>
              </a:rPr>
              <a:t>default user</a:t>
            </a:r>
            <a:r>
              <a:rPr dirty="0" sz="2200" spc="5">
                <a:latin typeface="Noto Sans"/>
                <a:cs typeface="Noto Sans"/>
              </a:rPr>
              <a:t> </a:t>
            </a:r>
            <a:r>
              <a:rPr dirty="0" sz="2200" spc="-10">
                <a:latin typeface="Noto Sans"/>
                <a:cs typeface="Noto Sans"/>
              </a:rPr>
              <a:t>management</a:t>
            </a:r>
            <a:endParaRPr sz="2200">
              <a:latin typeface="Noto Sans"/>
              <a:cs typeface="Noto Sans"/>
            </a:endParaRPr>
          </a:p>
          <a:p>
            <a:pPr marL="292735" indent="-280035">
              <a:lnSpc>
                <a:spcPct val="100000"/>
              </a:lnSpc>
              <a:spcBef>
                <a:spcPts val="1739"/>
              </a:spcBef>
              <a:buSzPct val="122727"/>
              <a:buChar char="•"/>
              <a:tabLst>
                <a:tab pos="292735" algn="l"/>
              </a:tabLst>
            </a:pPr>
            <a:r>
              <a:rPr dirty="0" sz="2200">
                <a:latin typeface="Noto Sans"/>
                <a:cs typeface="Noto Sans"/>
              </a:rPr>
              <a:t>with sqlite as database </a:t>
            </a:r>
            <a:r>
              <a:rPr dirty="0" sz="2200" spc="-10">
                <a:latin typeface="Noto Sans"/>
                <a:cs typeface="Noto Sans"/>
              </a:rPr>
              <a:t>backend</a:t>
            </a:r>
            <a:endParaRPr sz="2200">
              <a:latin typeface="Noto Sans"/>
              <a:cs typeface="Noto Sans"/>
            </a:endParaRPr>
          </a:p>
          <a:p>
            <a:pPr marL="292735" indent="-280035">
              <a:lnSpc>
                <a:spcPct val="100000"/>
              </a:lnSpc>
              <a:spcBef>
                <a:spcPts val="1739"/>
              </a:spcBef>
              <a:buSzPct val="122727"/>
              <a:buChar char="•"/>
              <a:tabLst>
                <a:tab pos="292735" algn="l"/>
              </a:tabLst>
            </a:pPr>
            <a:r>
              <a:rPr dirty="0" sz="2200">
                <a:latin typeface="Noto Sans"/>
                <a:cs typeface="Noto Sans"/>
              </a:rPr>
              <a:t>commandline utility </a:t>
            </a:r>
            <a:r>
              <a:rPr dirty="0" sz="2200">
                <a:latin typeface="Courier New"/>
                <a:cs typeface="Courier New"/>
              </a:rPr>
              <a:t>fastapi-auth-user-</a:t>
            </a:r>
            <a:r>
              <a:rPr dirty="0" sz="2200" spc="-10">
                <a:latin typeface="Courier New"/>
                <a:cs typeface="Courier New"/>
              </a:rPr>
              <a:t>admin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26856" y="5009834"/>
            <a:ext cx="7438390" cy="965835"/>
          </a:xfrm>
          <a:prstGeom prst="rect">
            <a:avLst/>
          </a:prstGeom>
          <a:ln w="27843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254000" indent="-187325">
              <a:lnSpc>
                <a:spcPct val="100000"/>
              </a:lnSpc>
              <a:spcBef>
                <a:spcPts val="320"/>
              </a:spcBef>
              <a:buChar char="&gt;"/>
              <a:tabLst>
                <a:tab pos="254000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fastapi-auth-user-admin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add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&lt;username&gt;</a:t>
            </a:r>
            <a:r>
              <a:rPr dirty="0" sz="1200" spc="10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&lt;password&gt;</a:t>
            </a:r>
            <a:r>
              <a:rPr dirty="0" sz="1200" spc="9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„Role1,Role2…“</a:t>
            </a:r>
            <a:endParaRPr sz="1200">
              <a:latin typeface="Courier New"/>
              <a:cs typeface="Courier New"/>
            </a:endParaRPr>
          </a:p>
          <a:p>
            <a:pPr marL="254000" indent="-187325">
              <a:lnSpc>
                <a:spcPct val="100000"/>
              </a:lnSpc>
              <a:spcBef>
                <a:spcPts val="270"/>
              </a:spcBef>
              <a:buChar char="&gt;"/>
              <a:tabLst>
                <a:tab pos="254000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fastapi-auth-user-admin</a:t>
            </a:r>
            <a:r>
              <a:rPr dirty="0" sz="1200" spc="12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delete</a:t>
            </a:r>
            <a:r>
              <a:rPr dirty="0" sz="1200" spc="120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&lt;username&gt;</a:t>
            </a:r>
            <a:endParaRPr sz="1200">
              <a:latin typeface="Courier New"/>
              <a:cs typeface="Courier New"/>
            </a:endParaRPr>
          </a:p>
          <a:p>
            <a:pPr marL="254000" indent="-187325">
              <a:lnSpc>
                <a:spcPct val="100000"/>
              </a:lnSpc>
              <a:spcBef>
                <a:spcPts val="270"/>
              </a:spcBef>
              <a:buChar char="&gt;"/>
              <a:tabLst>
                <a:tab pos="254000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fastapi-auth-user-admin</a:t>
            </a:r>
            <a:r>
              <a:rPr dirty="0" sz="1200" spc="22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lists-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users</a:t>
            </a:r>
            <a:endParaRPr sz="1200">
              <a:latin typeface="Courier New"/>
              <a:cs typeface="Courier New"/>
            </a:endParaRPr>
          </a:p>
          <a:p>
            <a:pPr marL="254000" indent="-187325">
              <a:lnSpc>
                <a:spcPct val="100000"/>
              </a:lnSpc>
              <a:spcBef>
                <a:spcPts val="270"/>
              </a:spcBef>
              <a:buChar char="&gt;"/>
              <a:tabLst>
                <a:tab pos="254000" algn="l"/>
              </a:tabLst>
            </a:pP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fastapi-auth-user-admin</a:t>
            </a:r>
            <a:r>
              <a:rPr dirty="0" sz="120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set-password</a:t>
            </a:r>
            <a:r>
              <a:rPr dirty="0" sz="120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&lt;username&gt;</a:t>
            </a:r>
            <a:r>
              <a:rPr dirty="0" sz="1200" spc="135">
                <a:solidFill>
                  <a:srgbClr val="5E5E5E"/>
                </a:solidFill>
                <a:latin typeface="Courier New"/>
                <a:cs typeface="Courier New"/>
              </a:rPr>
              <a:t> </a:t>
            </a:r>
            <a:r>
              <a:rPr dirty="0" sz="1200">
                <a:solidFill>
                  <a:srgbClr val="5E5E5E"/>
                </a:solidFill>
                <a:latin typeface="Courier New"/>
                <a:cs typeface="Courier New"/>
              </a:rPr>
              <a:t>&lt;new-</a:t>
            </a:r>
            <a:r>
              <a:rPr dirty="0" sz="1200" spc="-10">
                <a:solidFill>
                  <a:srgbClr val="5E5E5E"/>
                </a:solidFill>
                <a:latin typeface="Courier New"/>
                <a:cs typeface="Courier New"/>
              </a:rPr>
              <a:t>password&gt;</a:t>
            </a:r>
            <a:endParaRPr sz="1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60"/>
              <a:t>Internals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014" rIns="0" bIns="0" rtlCol="0" vert="horz">
            <a:spAutoFit/>
          </a:bodyPr>
          <a:lstStyle/>
          <a:p>
            <a:pPr marL="259715" indent="-247015">
              <a:lnSpc>
                <a:spcPct val="100000"/>
              </a:lnSpc>
              <a:spcBef>
                <a:spcPts val="944"/>
              </a:spcBef>
              <a:buSzPct val="123076"/>
              <a:buChar char="•"/>
              <a:tabLst>
                <a:tab pos="259715" algn="l"/>
              </a:tabLst>
            </a:pPr>
            <a:r>
              <a:rPr dirty="0" sz="1950" i="0">
                <a:latin typeface="Noto Sans"/>
                <a:cs typeface="Noto Sans"/>
              </a:rPr>
              <a:t>based</a:t>
            </a:r>
            <a:r>
              <a:rPr dirty="0" sz="1950" spc="-3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on</a:t>
            </a:r>
            <a:r>
              <a:rPr dirty="0" sz="1950" spc="-35" i="0">
                <a:latin typeface="Noto Sans"/>
                <a:cs typeface="Noto Sans"/>
              </a:rPr>
              <a:t> </a:t>
            </a:r>
            <a:r>
              <a:rPr dirty="0" sz="1950" spc="-10"/>
              <a:t>starlette.middleware.sessions</a:t>
            </a:r>
            <a:endParaRPr sz="1950">
              <a:latin typeface="Noto Sans"/>
              <a:cs typeface="Noto Sans"/>
            </a:endParaRPr>
          </a:p>
          <a:p>
            <a:pPr marL="259715" marR="1130300" indent="-247650">
              <a:lnSpc>
                <a:spcPct val="101200"/>
              </a:lnSpc>
              <a:spcBef>
                <a:spcPts val="1460"/>
              </a:spcBef>
              <a:buSzPct val="123076"/>
              <a:buChar char="•"/>
              <a:tabLst>
                <a:tab pos="259715" algn="l"/>
              </a:tabLst>
            </a:pPr>
            <a:r>
              <a:rPr dirty="0" sz="1950" i="0">
                <a:latin typeface="Noto Sans"/>
                <a:cs typeface="Noto Sans"/>
              </a:rPr>
              <a:t>authentication</a:t>
            </a:r>
            <a:r>
              <a:rPr dirty="0" sz="1950" spc="-4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information</a:t>
            </a:r>
            <a:r>
              <a:rPr dirty="0" sz="1950" spc="-4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stored</a:t>
            </a:r>
            <a:r>
              <a:rPr dirty="0" sz="1950" spc="-4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and</a:t>
            </a:r>
            <a:r>
              <a:rPr dirty="0" sz="1950" spc="-45" i="0">
                <a:latin typeface="Noto Sans"/>
                <a:cs typeface="Noto Sans"/>
              </a:rPr>
              <a:t> </a:t>
            </a:r>
            <a:r>
              <a:rPr dirty="0" sz="1950" spc="-10" i="0">
                <a:latin typeface="Noto Sans"/>
                <a:cs typeface="Noto Sans"/>
              </a:rPr>
              <a:t>exchanged</a:t>
            </a:r>
            <a:r>
              <a:rPr dirty="0" sz="1950" spc="-40" i="0">
                <a:latin typeface="Noto Sans"/>
                <a:cs typeface="Noto Sans"/>
              </a:rPr>
              <a:t> </a:t>
            </a:r>
            <a:r>
              <a:rPr dirty="0" sz="1950" spc="-10" i="0">
                <a:latin typeface="Noto Sans"/>
                <a:cs typeface="Noto Sans"/>
              </a:rPr>
              <a:t>through </a:t>
            </a:r>
            <a:r>
              <a:rPr dirty="0" sz="1950" i="0">
                <a:latin typeface="Noto Sans"/>
                <a:cs typeface="Noto Sans"/>
              </a:rPr>
              <a:t>an</a:t>
            </a:r>
            <a:r>
              <a:rPr dirty="0" sz="1950" spc="-6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encrypted</a:t>
            </a:r>
            <a:r>
              <a:rPr dirty="0" sz="1950" spc="-6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cookie</a:t>
            </a:r>
            <a:r>
              <a:rPr dirty="0" sz="1950" spc="-6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(symmetric</a:t>
            </a:r>
            <a:r>
              <a:rPr dirty="0" sz="1950" spc="-60" i="0">
                <a:latin typeface="Noto Sans"/>
                <a:cs typeface="Noto Sans"/>
              </a:rPr>
              <a:t> </a:t>
            </a:r>
            <a:r>
              <a:rPr dirty="0" sz="1950" spc="-10" i="0">
                <a:latin typeface="Noto Sans"/>
                <a:cs typeface="Noto Sans"/>
              </a:rPr>
              <a:t>encryption)</a:t>
            </a:r>
            <a:endParaRPr sz="1950">
              <a:latin typeface="Noto Sans"/>
              <a:cs typeface="Noto Sans"/>
            </a:endParaRPr>
          </a:p>
          <a:p>
            <a:pPr marL="259715" indent="-247015">
              <a:lnSpc>
                <a:spcPct val="100000"/>
              </a:lnSpc>
              <a:spcBef>
                <a:spcPts val="1485"/>
              </a:spcBef>
              <a:buSzPct val="123076"/>
              <a:buChar char="•"/>
              <a:tabLst>
                <a:tab pos="259715" algn="l"/>
              </a:tabLst>
            </a:pPr>
            <a:r>
              <a:rPr dirty="0" sz="1950" spc="-10" i="0">
                <a:latin typeface="Noto Sans"/>
                <a:cs typeface="Noto Sans"/>
              </a:rPr>
              <a:t>client/browser</a:t>
            </a:r>
            <a:r>
              <a:rPr dirty="0" sz="1950" spc="-2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can</a:t>
            </a:r>
            <a:r>
              <a:rPr dirty="0" sz="1950" spc="-2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not</a:t>
            </a:r>
            <a:r>
              <a:rPr dirty="0" sz="1950" spc="-2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decrypt</a:t>
            </a:r>
            <a:r>
              <a:rPr dirty="0" sz="1950" spc="-2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the</a:t>
            </a:r>
            <a:r>
              <a:rPr dirty="0" sz="1950" spc="-25" i="0">
                <a:latin typeface="Noto Sans"/>
                <a:cs typeface="Noto Sans"/>
              </a:rPr>
              <a:t> </a:t>
            </a:r>
            <a:r>
              <a:rPr dirty="0" sz="1950" spc="-10" i="0">
                <a:latin typeface="Noto Sans"/>
                <a:cs typeface="Noto Sans"/>
              </a:rPr>
              <a:t>cookie</a:t>
            </a:r>
            <a:endParaRPr sz="1950">
              <a:latin typeface="Noto Sans"/>
              <a:cs typeface="Noto Sans"/>
            </a:endParaRPr>
          </a:p>
          <a:p>
            <a:pPr marL="259715" indent="-247015">
              <a:lnSpc>
                <a:spcPct val="100000"/>
              </a:lnSpc>
              <a:spcBef>
                <a:spcPts val="1490"/>
              </a:spcBef>
              <a:buSzPct val="123076"/>
              <a:buChar char="•"/>
              <a:tabLst>
                <a:tab pos="259715" algn="l"/>
              </a:tabLst>
            </a:pPr>
            <a:r>
              <a:rPr dirty="0" sz="1950" i="0">
                <a:latin typeface="Noto Sans"/>
                <a:cs typeface="Noto Sans"/>
              </a:rPr>
              <a:t>lifetime</a:t>
            </a:r>
            <a:r>
              <a:rPr dirty="0" sz="1950" spc="-40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of</a:t>
            </a:r>
            <a:r>
              <a:rPr dirty="0" sz="1950" spc="-3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cookie:</a:t>
            </a:r>
            <a:r>
              <a:rPr dirty="0" sz="1950" spc="-3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session</a:t>
            </a:r>
            <a:r>
              <a:rPr dirty="0" sz="1950" spc="-35" i="0">
                <a:latin typeface="Noto Sans"/>
                <a:cs typeface="Noto Sans"/>
              </a:rPr>
              <a:t> </a:t>
            </a:r>
            <a:r>
              <a:rPr dirty="0" sz="1950" i="0">
                <a:latin typeface="Noto Sans"/>
                <a:cs typeface="Noto Sans"/>
              </a:rPr>
              <a:t>or</a:t>
            </a:r>
            <a:r>
              <a:rPr dirty="0" sz="1950" spc="-40" i="0">
                <a:latin typeface="Noto Sans"/>
                <a:cs typeface="Noto Sans"/>
              </a:rPr>
              <a:t> </a:t>
            </a:r>
            <a:r>
              <a:rPr dirty="0" sz="1950" spc="-10" i="0">
                <a:latin typeface="Noto Sans"/>
                <a:cs typeface="Noto Sans"/>
              </a:rPr>
              <a:t>persistent</a:t>
            </a:r>
            <a:endParaRPr sz="1950">
              <a:latin typeface="Noto Sans"/>
              <a:cs typeface="Noto Sans"/>
            </a:endParaRPr>
          </a:p>
          <a:p>
            <a:pPr marL="259715" indent="-247015">
              <a:lnSpc>
                <a:spcPct val="100000"/>
              </a:lnSpc>
              <a:spcBef>
                <a:spcPts val="1490"/>
              </a:spcBef>
              <a:buClr>
                <a:srgbClr val="000000"/>
              </a:buClr>
              <a:buSzPct val="123076"/>
              <a:buFont typeface="Noto Sans"/>
              <a:buChar char="•"/>
              <a:tabLst>
                <a:tab pos="259715" algn="l"/>
              </a:tabLst>
            </a:pPr>
            <a:r>
              <a:rPr dirty="0" sz="1950" spc="-10" b="1" i="0">
                <a:solidFill>
                  <a:srgbClr val="EE220C"/>
                </a:solidFill>
                <a:latin typeface="Noto Sans"/>
                <a:cs typeface="Noto Sans"/>
              </a:rPr>
              <a:t>ToDo:</a:t>
            </a:r>
            <a:endParaRPr sz="1950">
              <a:latin typeface="Noto Sans"/>
              <a:cs typeface="Noto Sans"/>
            </a:endParaRPr>
          </a:p>
          <a:p>
            <a:pPr lvl="1" marL="459740" indent="-247015">
              <a:lnSpc>
                <a:spcPct val="100000"/>
              </a:lnSpc>
              <a:spcBef>
                <a:spcPts val="1485"/>
              </a:spcBef>
              <a:buClr>
                <a:srgbClr val="000000"/>
              </a:buClr>
              <a:buSzPct val="123076"/>
              <a:buFont typeface="Noto Sans"/>
              <a:buChar char="•"/>
              <a:tabLst>
                <a:tab pos="459740" algn="l"/>
              </a:tabLst>
            </a:pP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switching</a:t>
            </a:r>
            <a:r>
              <a:rPr dirty="0" sz="1950" spc="-50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to</a:t>
            </a:r>
            <a:r>
              <a:rPr dirty="0" sz="1950" spc="-50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secure</a:t>
            </a:r>
            <a:r>
              <a:rPr dirty="0" sz="1950" spc="-50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cookies</a:t>
            </a:r>
            <a:r>
              <a:rPr dirty="0" sz="1950" spc="-50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(starlette-</a:t>
            </a:r>
            <a:r>
              <a:rPr dirty="0" sz="1950" spc="-10" b="1">
                <a:solidFill>
                  <a:srgbClr val="EE220C"/>
                </a:solidFill>
                <a:latin typeface="Noto Sans"/>
                <a:cs typeface="Noto Sans"/>
              </a:rPr>
              <a:t>securecookies)</a:t>
            </a:r>
            <a:endParaRPr sz="1950">
              <a:latin typeface="Noto Sans"/>
              <a:cs typeface="Noto Sans"/>
            </a:endParaRPr>
          </a:p>
          <a:p>
            <a:pPr lvl="1" marL="459740" indent="-247015">
              <a:lnSpc>
                <a:spcPct val="100000"/>
              </a:lnSpc>
              <a:spcBef>
                <a:spcPts val="1490"/>
              </a:spcBef>
              <a:buClr>
                <a:srgbClr val="000000"/>
              </a:buClr>
              <a:buSzPct val="123076"/>
              <a:buFont typeface="Noto Sans"/>
              <a:buChar char="•"/>
              <a:tabLst>
                <a:tab pos="459740" algn="l"/>
              </a:tabLst>
            </a:pP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better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control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over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lifetime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of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cookies,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b="1">
                <a:solidFill>
                  <a:srgbClr val="EE220C"/>
                </a:solidFill>
                <a:latin typeface="Noto Sans"/>
                <a:cs typeface="Noto Sans"/>
              </a:rPr>
              <a:t>expiration,</a:t>
            </a:r>
            <a:r>
              <a:rPr dirty="0" sz="1950" spc="-65" b="1">
                <a:solidFill>
                  <a:srgbClr val="EE220C"/>
                </a:solidFill>
                <a:latin typeface="Noto Sans"/>
                <a:cs typeface="Noto Sans"/>
              </a:rPr>
              <a:t> </a:t>
            </a:r>
            <a:r>
              <a:rPr dirty="0" sz="1950" spc="-10" b="1">
                <a:solidFill>
                  <a:srgbClr val="EE220C"/>
                </a:solidFill>
                <a:latin typeface="Noto Sans"/>
                <a:cs typeface="Noto Sans"/>
              </a:rPr>
              <a:t>revocation!?</a:t>
            </a:r>
            <a:endParaRPr sz="19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4" y="3366416"/>
            <a:ext cx="3332479" cy="8007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 spc="-20" b="0">
                <a:solidFill>
                  <a:srgbClr val="FFFFFF"/>
                </a:solidFill>
                <a:latin typeface="Noto Sans Lisu"/>
                <a:cs typeface="Noto Sans Lisu"/>
              </a:rPr>
              <a:t>Demo</a:t>
            </a:r>
            <a:r>
              <a:rPr dirty="0" sz="5050" spc="-290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spc="-20" b="0">
                <a:solidFill>
                  <a:srgbClr val="FFFFFF"/>
                </a:solidFill>
                <a:latin typeface="Noto Sans Lisu"/>
                <a:cs typeface="Noto Sans Lisu"/>
              </a:rPr>
              <a:t>time</a:t>
            </a:r>
            <a:endParaRPr sz="5050">
              <a:latin typeface="Noto Sans Lisu"/>
              <a:cs typeface="Noto Sans Lisu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8404" y="3453591"/>
            <a:ext cx="64770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8606" y="2520561"/>
            <a:ext cx="7174865" cy="125285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46710" indent="-334010">
              <a:lnSpc>
                <a:spcPct val="100000"/>
              </a:lnSpc>
              <a:spcBef>
                <a:spcPts val="1305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https://github.com/zopyx/fastapi-</a:t>
            </a:r>
            <a:r>
              <a:rPr dirty="0" sz="2600" spc="-20">
                <a:latin typeface="Noto Sans"/>
                <a:cs typeface="Noto Sans"/>
              </a:rPr>
              <a:t>auth</a:t>
            </a:r>
            <a:endParaRPr sz="2600">
              <a:latin typeface="Noto Sans"/>
              <a:cs typeface="Noto Sans"/>
            </a:endParaRPr>
          </a:p>
          <a:p>
            <a:pPr marL="346710" indent="-334010">
              <a:lnSpc>
                <a:spcPct val="100000"/>
              </a:lnSpc>
              <a:spcBef>
                <a:spcPts val="2090"/>
              </a:spcBef>
              <a:buSzPct val="123076"/>
              <a:buChar char="•"/>
              <a:tabLst>
                <a:tab pos="346710" algn="l"/>
              </a:tabLst>
            </a:pPr>
            <a:r>
              <a:rPr dirty="0" sz="2600">
                <a:latin typeface="Noto Sans"/>
                <a:cs typeface="Noto Sans"/>
              </a:rPr>
              <a:t>https://pypi.org/project/zopyx-fastapi-</a:t>
            </a:r>
            <a:r>
              <a:rPr dirty="0" sz="2600" spc="-10">
                <a:latin typeface="Noto Sans"/>
                <a:cs typeface="Noto Sans"/>
              </a:rPr>
              <a:t>auth/</a:t>
            </a:r>
            <a:endParaRPr sz="2600">
              <a:latin typeface="Noto Sans"/>
              <a:cs typeface="Noto San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601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 spc="-80"/>
              <a:t>Resources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604" y="3371986"/>
            <a:ext cx="6344920" cy="8007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 spc="-35" b="0">
                <a:solidFill>
                  <a:srgbClr val="FFFFFF"/>
                </a:solidFill>
                <a:latin typeface="Noto Sans Lisu"/>
                <a:cs typeface="Noto Sans Lisu"/>
              </a:rPr>
              <a:t>Questions</a:t>
            </a:r>
            <a:r>
              <a:rPr dirty="0" sz="5050" spc="-200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b="0">
                <a:solidFill>
                  <a:srgbClr val="FFFFFF"/>
                </a:solidFill>
                <a:latin typeface="Noto Sans Lisu"/>
                <a:cs typeface="Noto Sans Lisu"/>
              </a:rPr>
              <a:t>&amp;</a:t>
            </a:r>
            <a:r>
              <a:rPr dirty="0" sz="5050" spc="-200" b="0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spc="-10" b="0">
                <a:solidFill>
                  <a:srgbClr val="FFFFFF"/>
                </a:solidFill>
                <a:latin typeface="Noto Sans Lisu"/>
                <a:cs typeface="Noto Sans Lisu"/>
              </a:rPr>
              <a:t>Answers</a:t>
            </a:r>
            <a:endParaRPr sz="5050">
              <a:latin typeface="Noto Sans Lisu"/>
              <a:cs typeface="Noto Sans Lisu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72874"/>
            <a:ext cx="10692000" cy="601424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38604" y="3371986"/>
            <a:ext cx="6852284" cy="8007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050">
                <a:solidFill>
                  <a:srgbClr val="FFFFFF"/>
                </a:solidFill>
                <a:latin typeface="Noto Sans Lisu"/>
                <a:cs typeface="Noto Sans Lisu"/>
              </a:rPr>
              <a:t>Thank</a:t>
            </a:r>
            <a:r>
              <a:rPr dirty="0" sz="5050" spc="-275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>
                <a:solidFill>
                  <a:srgbClr val="FFFFFF"/>
                </a:solidFill>
                <a:latin typeface="Noto Sans Lisu"/>
                <a:cs typeface="Noto Sans Lisu"/>
              </a:rPr>
              <a:t>you</a:t>
            </a:r>
            <a:r>
              <a:rPr dirty="0" sz="5050" spc="-275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>
                <a:solidFill>
                  <a:srgbClr val="FFFFFF"/>
                </a:solidFill>
                <a:latin typeface="Noto Sans Lisu"/>
                <a:cs typeface="Noto Sans Lisu"/>
              </a:rPr>
              <a:t>for</a:t>
            </a:r>
            <a:r>
              <a:rPr dirty="0" sz="5050" spc="-275">
                <a:solidFill>
                  <a:srgbClr val="FFFFFF"/>
                </a:solidFill>
                <a:latin typeface="Noto Sans Lisu"/>
                <a:cs typeface="Noto Sans Lisu"/>
              </a:rPr>
              <a:t> </a:t>
            </a:r>
            <a:r>
              <a:rPr dirty="0" sz="5050" spc="-10">
                <a:solidFill>
                  <a:srgbClr val="FFFFFF"/>
                </a:solidFill>
                <a:latin typeface="Noto Sans Lisu"/>
                <a:cs typeface="Noto Sans Lisu"/>
              </a:rPr>
              <a:t>listening</a:t>
            </a:r>
            <a:endParaRPr sz="5050">
              <a:latin typeface="Noto Sans Lisu"/>
              <a:cs typeface="Noto Sans Lisu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4116" y="5820634"/>
            <a:ext cx="9606280" cy="3333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</a:rPr>
              <a:t>Andreas</a:t>
            </a:r>
            <a:r>
              <a:rPr dirty="0" sz="2000" spc="2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</a:rPr>
              <a:t>Jung</a:t>
            </a:r>
            <a:r>
              <a:rPr dirty="0" sz="2000" spc="2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2000" spc="2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  <a:hlinkClick r:id="rId3"/>
              </a:rPr>
              <a:t>info@zopyx.com</a:t>
            </a:r>
            <a:r>
              <a:rPr dirty="0" sz="2000" spc="2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2000" spc="2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  <a:hlinkClick r:id="rId4"/>
              </a:rPr>
              <a:t>www.zopyx.com</a:t>
            </a:r>
            <a:r>
              <a:rPr dirty="0" sz="2000" spc="2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Noto Sans"/>
                <a:cs typeface="Noto Sans"/>
              </a:rPr>
              <a:t>•</a:t>
            </a:r>
            <a:r>
              <a:rPr dirty="0" sz="2000" spc="25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Noto Sans"/>
                <a:cs typeface="Noto Sans"/>
                <a:hlinkClick r:id="rId5"/>
              </a:rPr>
              <a:t>www.andreas-jung.com</a:t>
            </a:r>
            <a:endParaRPr sz="20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Andreas Jung</dc:creator>
  <dc:title>Python Users Berlin - fastapi-auth.key</dc:title>
  <dcterms:created xsi:type="dcterms:W3CDTF">2025-05-09T22:00:01Z</dcterms:created>
  <dcterms:modified xsi:type="dcterms:W3CDTF">2025-05-09T22:00:01Z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2024-07-11T00:00:00Z</vt:filetime>
  </property>
  <property fmtid="{D5CDD505-2E9C-101B-9397-08002B2CF9AE}" pid="3" name="Creator">
    <vt:lpwstr>Keynote</vt:lpwstr>
  </property>
  <property fmtid="{D5CDD505-2E9C-101B-9397-08002B2CF9AE}" pid="4" name="LastSaved">
    <vt:filetime>2025-05-09T00:00:00Z</vt:filetime>
  </property>
  <property fmtid="{D5CDD505-2E9C-101B-9397-08002B2CF9AE}" pid="5" name="Producer">
    <vt:lpwstr>macOS Version 14.5 (Build 23F79) Quartz PDFContext</vt:lpwstr>
  </property>
</Properties>
</file>